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61" r:id="rId5"/>
    <p:sldId id="282" r:id="rId6"/>
    <p:sldId id="259" r:id="rId7"/>
    <p:sldId id="262" r:id="rId8"/>
    <p:sldId id="269" r:id="rId9"/>
    <p:sldId id="283" r:id="rId10"/>
    <p:sldId id="284" r:id="rId11"/>
    <p:sldId id="286" r:id="rId12"/>
    <p:sldId id="274" r:id="rId13"/>
    <p:sldId id="287" r:id="rId14"/>
    <p:sldId id="279" r:id="rId15"/>
    <p:sldId id="280" r:id="rId16"/>
    <p:sldId id="281" r:id="rId17"/>
    <p:sldId id="263" r:id="rId18"/>
    <p:sldId id="277" r:id="rId19"/>
    <p:sldId id="288" r:id="rId20"/>
    <p:sldId id="260" r:id="rId21"/>
    <p:sldId id="267"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9" d="100"/>
          <a:sy n="99" d="100"/>
        </p:scale>
        <p:origin x="82" y="-4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D8DBD5-62B6-4D34-903B-FFEF3E7F69E3}"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de-CH"/>
        </a:p>
      </dgm:t>
    </dgm:pt>
    <dgm:pt modelId="{A34327C1-5595-4627-A626-CA8410340F9F}">
      <dgm:prSet phldrT="[Text]" custT="1"/>
      <dgm:spPr/>
      <dgm:t>
        <a:bodyPr/>
        <a:lstStyle/>
        <a:p>
          <a:r>
            <a:rPr lang="en-GB" sz="2000" noProof="0" dirty="0"/>
            <a:t>Classification</a:t>
          </a:r>
        </a:p>
      </dgm:t>
    </dgm:pt>
    <dgm:pt modelId="{EBB881E7-A7A2-42A8-A2AF-051CAFEEC92B}" type="parTrans" cxnId="{9AF55C53-9418-44C0-ABC7-13C7A14EE6CD}">
      <dgm:prSet/>
      <dgm:spPr/>
      <dgm:t>
        <a:bodyPr/>
        <a:lstStyle/>
        <a:p>
          <a:endParaRPr lang="de-CH"/>
        </a:p>
      </dgm:t>
    </dgm:pt>
    <dgm:pt modelId="{64B93E24-F465-413D-8EED-97BB96CE29EB}" type="sibTrans" cxnId="{9AF55C53-9418-44C0-ABC7-13C7A14EE6CD}">
      <dgm:prSet/>
      <dgm:spPr/>
      <dgm:t>
        <a:bodyPr/>
        <a:lstStyle/>
        <a:p>
          <a:endParaRPr lang="de-CH"/>
        </a:p>
      </dgm:t>
    </dgm:pt>
    <dgm:pt modelId="{E03078DF-B71C-4A73-BAFC-82D879FA13E0}">
      <dgm:prSet phldrT="[Text]" custT="1"/>
      <dgm:spPr/>
      <dgm:t>
        <a:bodyPr/>
        <a:lstStyle/>
        <a:p>
          <a:r>
            <a:rPr lang="en-GB" sz="2000" noProof="0" dirty="0"/>
            <a:t>Logistic Regression</a:t>
          </a:r>
        </a:p>
      </dgm:t>
    </dgm:pt>
    <dgm:pt modelId="{40D9C296-8EB6-41EE-BA8B-FEC6226857A7}" type="parTrans" cxnId="{6FDAC8B0-46AC-4E59-8D0A-16CDC15BE6EA}">
      <dgm:prSet/>
      <dgm:spPr/>
      <dgm:t>
        <a:bodyPr/>
        <a:lstStyle/>
        <a:p>
          <a:endParaRPr lang="de-CH"/>
        </a:p>
      </dgm:t>
    </dgm:pt>
    <dgm:pt modelId="{EFBC3EAB-DF18-42B9-89D0-8A4AE78AF35F}" type="sibTrans" cxnId="{6FDAC8B0-46AC-4E59-8D0A-16CDC15BE6EA}">
      <dgm:prSet/>
      <dgm:spPr/>
      <dgm:t>
        <a:bodyPr/>
        <a:lstStyle/>
        <a:p>
          <a:endParaRPr lang="de-CH"/>
        </a:p>
      </dgm:t>
    </dgm:pt>
    <dgm:pt modelId="{CCE5DF39-4063-43CB-8E2D-2F333B00F099}">
      <dgm:prSet phldrT="[Text]" custT="1"/>
      <dgm:spPr/>
      <dgm:t>
        <a:bodyPr/>
        <a:lstStyle/>
        <a:p>
          <a:r>
            <a:rPr lang="en-GB" sz="1800" noProof="0" dirty="0"/>
            <a:t>Trees &amp; Random Forest</a:t>
          </a:r>
        </a:p>
      </dgm:t>
    </dgm:pt>
    <dgm:pt modelId="{1FED6740-F390-408F-8525-929E795B4CD4}" type="parTrans" cxnId="{8935CAA7-7728-48F8-83C6-807F2DBF3AED}">
      <dgm:prSet/>
      <dgm:spPr/>
      <dgm:t>
        <a:bodyPr/>
        <a:lstStyle/>
        <a:p>
          <a:endParaRPr lang="de-CH"/>
        </a:p>
      </dgm:t>
    </dgm:pt>
    <dgm:pt modelId="{3ECBAEA7-B237-41F5-83B6-FA8FC33F73BA}" type="sibTrans" cxnId="{8935CAA7-7728-48F8-83C6-807F2DBF3AED}">
      <dgm:prSet/>
      <dgm:spPr/>
      <dgm:t>
        <a:bodyPr/>
        <a:lstStyle/>
        <a:p>
          <a:endParaRPr lang="de-CH"/>
        </a:p>
      </dgm:t>
    </dgm:pt>
    <dgm:pt modelId="{2058616E-6A17-4B56-B540-151CDFA3A409}" type="pres">
      <dgm:prSet presAssocID="{E5D8DBD5-62B6-4D34-903B-FFEF3E7F69E3}" presName="Name0" presStyleCnt="0">
        <dgm:presLayoutVars>
          <dgm:orgChart val="1"/>
          <dgm:chPref val="1"/>
          <dgm:dir/>
          <dgm:animOne val="branch"/>
          <dgm:animLvl val="lvl"/>
          <dgm:resizeHandles/>
        </dgm:presLayoutVars>
      </dgm:prSet>
      <dgm:spPr/>
    </dgm:pt>
    <dgm:pt modelId="{3A3B99FC-924B-4970-8835-03EE4EC38344}" type="pres">
      <dgm:prSet presAssocID="{A34327C1-5595-4627-A626-CA8410340F9F}" presName="hierRoot1" presStyleCnt="0">
        <dgm:presLayoutVars>
          <dgm:hierBranch val="init"/>
        </dgm:presLayoutVars>
      </dgm:prSet>
      <dgm:spPr/>
    </dgm:pt>
    <dgm:pt modelId="{E12A96A4-75E9-4265-81F6-876D48A762C7}" type="pres">
      <dgm:prSet presAssocID="{A34327C1-5595-4627-A626-CA8410340F9F}" presName="rootComposite1" presStyleCnt="0"/>
      <dgm:spPr/>
    </dgm:pt>
    <dgm:pt modelId="{E1657849-07A5-4DD7-AE47-2B554042E2C4}" type="pres">
      <dgm:prSet presAssocID="{A34327C1-5595-4627-A626-CA8410340F9F}" presName="rootText1" presStyleLbl="alignAcc1" presStyleIdx="0" presStyleCnt="0">
        <dgm:presLayoutVars>
          <dgm:chPref val="3"/>
        </dgm:presLayoutVars>
      </dgm:prSet>
      <dgm:spPr/>
    </dgm:pt>
    <dgm:pt modelId="{B4590F5F-AEAF-4241-8AA5-EEA5B454F1EA}" type="pres">
      <dgm:prSet presAssocID="{A34327C1-5595-4627-A626-CA8410340F9F}" presName="topArc1" presStyleLbl="parChTrans1D1" presStyleIdx="0" presStyleCnt="6"/>
      <dgm:spPr/>
    </dgm:pt>
    <dgm:pt modelId="{21EEBFFD-9DC1-4A77-BE91-0EB28F4558A8}" type="pres">
      <dgm:prSet presAssocID="{A34327C1-5595-4627-A626-CA8410340F9F}" presName="bottomArc1" presStyleLbl="parChTrans1D1" presStyleIdx="1" presStyleCnt="6"/>
      <dgm:spPr/>
    </dgm:pt>
    <dgm:pt modelId="{14CE5719-4A50-49C4-825D-2045FCE6E8AA}" type="pres">
      <dgm:prSet presAssocID="{A34327C1-5595-4627-A626-CA8410340F9F}" presName="topConnNode1" presStyleLbl="node1" presStyleIdx="0" presStyleCnt="0"/>
      <dgm:spPr/>
    </dgm:pt>
    <dgm:pt modelId="{B601257B-95F3-4217-8EE9-097FEA196691}" type="pres">
      <dgm:prSet presAssocID="{A34327C1-5595-4627-A626-CA8410340F9F}" presName="hierChild2" presStyleCnt="0"/>
      <dgm:spPr/>
    </dgm:pt>
    <dgm:pt modelId="{15D7F585-2F4E-4FE0-A390-A8E87AAE6329}" type="pres">
      <dgm:prSet presAssocID="{40D9C296-8EB6-41EE-BA8B-FEC6226857A7}" presName="Name28" presStyleLbl="parChTrans1D2" presStyleIdx="0" presStyleCnt="2"/>
      <dgm:spPr/>
    </dgm:pt>
    <dgm:pt modelId="{074692A4-B869-4A0E-B1A7-043DD8699F46}" type="pres">
      <dgm:prSet presAssocID="{E03078DF-B71C-4A73-BAFC-82D879FA13E0}" presName="hierRoot2" presStyleCnt="0">
        <dgm:presLayoutVars>
          <dgm:hierBranch val="init"/>
        </dgm:presLayoutVars>
      </dgm:prSet>
      <dgm:spPr/>
    </dgm:pt>
    <dgm:pt modelId="{CF4DD7C4-E3F4-4111-BE90-AAF636152DA4}" type="pres">
      <dgm:prSet presAssocID="{E03078DF-B71C-4A73-BAFC-82D879FA13E0}" presName="rootComposite2" presStyleCnt="0"/>
      <dgm:spPr/>
    </dgm:pt>
    <dgm:pt modelId="{58EB169A-8AC7-4C8F-B7F9-8A1781E6F427}" type="pres">
      <dgm:prSet presAssocID="{E03078DF-B71C-4A73-BAFC-82D879FA13E0}" presName="rootText2" presStyleLbl="alignAcc1" presStyleIdx="0" presStyleCnt="0">
        <dgm:presLayoutVars>
          <dgm:chPref val="3"/>
        </dgm:presLayoutVars>
      </dgm:prSet>
      <dgm:spPr/>
    </dgm:pt>
    <dgm:pt modelId="{AD689C84-6C79-4D26-83F4-D715E085466C}" type="pres">
      <dgm:prSet presAssocID="{E03078DF-B71C-4A73-BAFC-82D879FA13E0}" presName="topArc2" presStyleLbl="parChTrans1D1" presStyleIdx="2" presStyleCnt="6"/>
      <dgm:spPr/>
    </dgm:pt>
    <dgm:pt modelId="{3C8B4EF1-4B5F-4C98-9625-B786E15AC930}" type="pres">
      <dgm:prSet presAssocID="{E03078DF-B71C-4A73-BAFC-82D879FA13E0}" presName="bottomArc2" presStyleLbl="parChTrans1D1" presStyleIdx="3" presStyleCnt="6"/>
      <dgm:spPr/>
    </dgm:pt>
    <dgm:pt modelId="{7C7C0320-B768-45B0-9BCD-9F9B7C4A8FEE}" type="pres">
      <dgm:prSet presAssocID="{E03078DF-B71C-4A73-BAFC-82D879FA13E0}" presName="topConnNode2" presStyleLbl="node2" presStyleIdx="0" presStyleCnt="0"/>
      <dgm:spPr/>
    </dgm:pt>
    <dgm:pt modelId="{00B8CB78-CAA6-499C-ACDA-179ED67FAF85}" type="pres">
      <dgm:prSet presAssocID="{E03078DF-B71C-4A73-BAFC-82D879FA13E0}" presName="hierChild4" presStyleCnt="0"/>
      <dgm:spPr/>
    </dgm:pt>
    <dgm:pt modelId="{D48685BB-C2A5-4BA9-819B-6E3B8C778ED6}" type="pres">
      <dgm:prSet presAssocID="{E03078DF-B71C-4A73-BAFC-82D879FA13E0}" presName="hierChild5" presStyleCnt="0"/>
      <dgm:spPr/>
    </dgm:pt>
    <dgm:pt modelId="{AF12C4EA-B71F-4D95-A24A-B4357028C4F8}" type="pres">
      <dgm:prSet presAssocID="{1FED6740-F390-408F-8525-929E795B4CD4}" presName="Name28" presStyleLbl="parChTrans1D2" presStyleIdx="1" presStyleCnt="2"/>
      <dgm:spPr/>
    </dgm:pt>
    <dgm:pt modelId="{DABCCF3A-1E5A-4FAF-89AC-80F3D611A2E0}" type="pres">
      <dgm:prSet presAssocID="{CCE5DF39-4063-43CB-8E2D-2F333B00F099}" presName="hierRoot2" presStyleCnt="0">
        <dgm:presLayoutVars>
          <dgm:hierBranch val="init"/>
        </dgm:presLayoutVars>
      </dgm:prSet>
      <dgm:spPr/>
    </dgm:pt>
    <dgm:pt modelId="{C026D9D7-067A-4338-B99F-39AC1E942B41}" type="pres">
      <dgm:prSet presAssocID="{CCE5DF39-4063-43CB-8E2D-2F333B00F099}" presName="rootComposite2" presStyleCnt="0"/>
      <dgm:spPr/>
    </dgm:pt>
    <dgm:pt modelId="{D3625FBB-95B3-487E-9A1E-BE68D5990220}" type="pres">
      <dgm:prSet presAssocID="{CCE5DF39-4063-43CB-8E2D-2F333B00F099}" presName="rootText2" presStyleLbl="alignAcc1" presStyleIdx="0" presStyleCnt="0">
        <dgm:presLayoutVars>
          <dgm:chPref val="3"/>
        </dgm:presLayoutVars>
      </dgm:prSet>
      <dgm:spPr/>
    </dgm:pt>
    <dgm:pt modelId="{D77B7E4B-6C7C-4E40-8256-9A4C5AFB489E}" type="pres">
      <dgm:prSet presAssocID="{CCE5DF39-4063-43CB-8E2D-2F333B00F099}" presName="topArc2" presStyleLbl="parChTrans1D1" presStyleIdx="4" presStyleCnt="6"/>
      <dgm:spPr/>
    </dgm:pt>
    <dgm:pt modelId="{F6AC0818-E7D4-4078-8D26-70DD4DC01274}" type="pres">
      <dgm:prSet presAssocID="{CCE5DF39-4063-43CB-8E2D-2F333B00F099}" presName="bottomArc2" presStyleLbl="parChTrans1D1" presStyleIdx="5" presStyleCnt="6"/>
      <dgm:spPr/>
    </dgm:pt>
    <dgm:pt modelId="{1AB1BC78-5C2F-422C-BE43-440FE7B5E469}" type="pres">
      <dgm:prSet presAssocID="{CCE5DF39-4063-43CB-8E2D-2F333B00F099}" presName="topConnNode2" presStyleLbl="node2" presStyleIdx="0" presStyleCnt="0"/>
      <dgm:spPr/>
    </dgm:pt>
    <dgm:pt modelId="{599765DA-F7A4-46D1-82B0-F590F68359E8}" type="pres">
      <dgm:prSet presAssocID="{CCE5DF39-4063-43CB-8E2D-2F333B00F099}" presName="hierChild4" presStyleCnt="0"/>
      <dgm:spPr/>
    </dgm:pt>
    <dgm:pt modelId="{65EB0DE1-CD9B-482D-8D4C-05B8E325E2CC}" type="pres">
      <dgm:prSet presAssocID="{CCE5DF39-4063-43CB-8E2D-2F333B00F099}" presName="hierChild5" presStyleCnt="0"/>
      <dgm:spPr/>
    </dgm:pt>
    <dgm:pt modelId="{6181765A-7813-428D-B85B-091D1BE985D7}" type="pres">
      <dgm:prSet presAssocID="{A34327C1-5595-4627-A626-CA8410340F9F}" presName="hierChild3" presStyleCnt="0"/>
      <dgm:spPr/>
    </dgm:pt>
  </dgm:ptLst>
  <dgm:cxnLst>
    <dgm:cxn modelId="{4D461D0F-352A-4D7F-A56B-DE1177055427}" type="presOf" srcId="{A34327C1-5595-4627-A626-CA8410340F9F}" destId="{14CE5719-4A50-49C4-825D-2045FCE6E8AA}" srcOrd="1" destOrd="0" presId="urn:microsoft.com/office/officeart/2008/layout/HalfCircleOrganizationChart"/>
    <dgm:cxn modelId="{262FA067-77EA-4D9C-A4CD-D6051B5C8EFA}" type="presOf" srcId="{CCE5DF39-4063-43CB-8E2D-2F333B00F099}" destId="{D3625FBB-95B3-487E-9A1E-BE68D5990220}" srcOrd="0" destOrd="0" presId="urn:microsoft.com/office/officeart/2008/layout/HalfCircleOrganizationChart"/>
    <dgm:cxn modelId="{9AF55C53-9418-44C0-ABC7-13C7A14EE6CD}" srcId="{E5D8DBD5-62B6-4D34-903B-FFEF3E7F69E3}" destId="{A34327C1-5595-4627-A626-CA8410340F9F}" srcOrd="0" destOrd="0" parTransId="{EBB881E7-A7A2-42A8-A2AF-051CAFEEC92B}" sibTransId="{64B93E24-F465-413D-8EED-97BB96CE29EB}"/>
    <dgm:cxn modelId="{41C76C76-E14C-4898-A945-5CEEE4092D5C}" type="presOf" srcId="{CCE5DF39-4063-43CB-8E2D-2F333B00F099}" destId="{1AB1BC78-5C2F-422C-BE43-440FE7B5E469}" srcOrd="1" destOrd="0" presId="urn:microsoft.com/office/officeart/2008/layout/HalfCircleOrganizationChart"/>
    <dgm:cxn modelId="{4C424B8C-23C9-420D-939C-86ADA682D785}" type="presOf" srcId="{E5D8DBD5-62B6-4D34-903B-FFEF3E7F69E3}" destId="{2058616E-6A17-4B56-B540-151CDFA3A409}" srcOrd="0" destOrd="0" presId="urn:microsoft.com/office/officeart/2008/layout/HalfCircleOrganizationChart"/>
    <dgm:cxn modelId="{8935CAA7-7728-48F8-83C6-807F2DBF3AED}" srcId="{A34327C1-5595-4627-A626-CA8410340F9F}" destId="{CCE5DF39-4063-43CB-8E2D-2F333B00F099}" srcOrd="1" destOrd="0" parTransId="{1FED6740-F390-408F-8525-929E795B4CD4}" sibTransId="{3ECBAEA7-B237-41F5-83B6-FA8FC33F73BA}"/>
    <dgm:cxn modelId="{6FDAC8B0-46AC-4E59-8D0A-16CDC15BE6EA}" srcId="{A34327C1-5595-4627-A626-CA8410340F9F}" destId="{E03078DF-B71C-4A73-BAFC-82D879FA13E0}" srcOrd="0" destOrd="0" parTransId="{40D9C296-8EB6-41EE-BA8B-FEC6226857A7}" sibTransId="{EFBC3EAB-DF18-42B9-89D0-8A4AE78AF35F}"/>
    <dgm:cxn modelId="{2FD63FDF-36AA-4BF2-B976-F1CCA2A636F3}" type="presOf" srcId="{E03078DF-B71C-4A73-BAFC-82D879FA13E0}" destId="{58EB169A-8AC7-4C8F-B7F9-8A1781E6F427}" srcOrd="0" destOrd="0" presId="urn:microsoft.com/office/officeart/2008/layout/HalfCircleOrganizationChart"/>
    <dgm:cxn modelId="{D78E70E5-D4B5-456B-935F-B7DFD8053423}" type="presOf" srcId="{E03078DF-B71C-4A73-BAFC-82D879FA13E0}" destId="{7C7C0320-B768-45B0-9BCD-9F9B7C4A8FEE}" srcOrd="1" destOrd="0" presId="urn:microsoft.com/office/officeart/2008/layout/HalfCircleOrganizationChart"/>
    <dgm:cxn modelId="{94AB6AED-2986-48C2-B8B8-2A16EE09A2D7}" type="presOf" srcId="{1FED6740-F390-408F-8525-929E795B4CD4}" destId="{AF12C4EA-B71F-4D95-A24A-B4357028C4F8}" srcOrd="0" destOrd="0" presId="urn:microsoft.com/office/officeart/2008/layout/HalfCircleOrganizationChart"/>
    <dgm:cxn modelId="{1EE6AFF1-5F87-4652-B0D4-5AE6B05D4B6F}" type="presOf" srcId="{40D9C296-8EB6-41EE-BA8B-FEC6226857A7}" destId="{15D7F585-2F4E-4FE0-A390-A8E87AAE6329}" srcOrd="0" destOrd="0" presId="urn:microsoft.com/office/officeart/2008/layout/HalfCircleOrganizationChart"/>
    <dgm:cxn modelId="{63A8EBF8-A87F-4636-AB03-529969BDA9EA}" type="presOf" srcId="{A34327C1-5595-4627-A626-CA8410340F9F}" destId="{E1657849-07A5-4DD7-AE47-2B554042E2C4}" srcOrd="0" destOrd="0" presId="urn:microsoft.com/office/officeart/2008/layout/HalfCircleOrganizationChart"/>
    <dgm:cxn modelId="{6FE344E4-3104-49B2-8C5C-3FECE9141592}" type="presParOf" srcId="{2058616E-6A17-4B56-B540-151CDFA3A409}" destId="{3A3B99FC-924B-4970-8835-03EE4EC38344}" srcOrd="0" destOrd="0" presId="urn:microsoft.com/office/officeart/2008/layout/HalfCircleOrganizationChart"/>
    <dgm:cxn modelId="{3C490AEC-7AD4-4F42-972D-1B6338C10DD6}" type="presParOf" srcId="{3A3B99FC-924B-4970-8835-03EE4EC38344}" destId="{E12A96A4-75E9-4265-81F6-876D48A762C7}" srcOrd="0" destOrd="0" presId="urn:microsoft.com/office/officeart/2008/layout/HalfCircleOrganizationChart"/>
    <dgm:cxn modelId="{F76B4D9F-88EF-452E-BADC-BD9A4F305FAF}" type="presParOf" srcId="{E12A96A4-75E9-4265-81F6-876D48A762C7}" destId="{E1657849-07A5-4DD7-AE47-2B554042E2C4}" srcOrd="0" destOrd="0" presId="urn:microsoft.com/office/officeart/2008/layout/HalfCircleOrganizationChart"/>
    <dgm:cxn modelId="{ABEFFF39-9A9F-4A55-A0C4-F5036B677D88}" type="presParOf" srcId="{E12A96A4-75E9-4265-81F6-876D48A762C7}" destId="{B4590F5F-AEAF-4241-8AA5-EEA5B454F1EA}" srcOrd="1" destOrd="0" presId="urn:microsoft.com/office/officeart/2008/layout/HalfCircleOrganizationChart"/>
    <dgm:cxn modelId="{D1AAF709-0554-4CAA-9A7E-99DA4EB58559}" type="presParOf" srcId="{E12A96A4-75E9-4265-81F6-876D48A762C7}" destId="{21EEBFFD-9DC1-4A77-BE91-0EB28F4558A8}" srcOrd="2" destOrd="0" presId="urn:microsoft.com/office/officeart/2008/layout/HalfCircleOrganizationChart"/>
    <dgm:cxn modelId="{5EDFA367-97D5-4EAD-BCF2-DC786AFBCAF3}" type="presParOf" srcId="{E12A96A4-75E9-4265-81F6-876D48A762C7}" destId="{14CE5719-4A50-49C4-825D-2045FCE6E8AA}" srcOrd="3" destOrd="0" presId="urn:microsoft.com/office/officeart/2008/layout/HalfCircleOrganizationChart"/>
    <dgm:cxn modelId="{88CD42FB-487F-4A00-A662-EB6A007D8EF9}" type="presParOf" srcId="{3A3B99FC-924B-4970-8835-03EE4EC38344}" destId="{B601257B-95F3-4217-8EE9-097FEA196691}" srcOrd="1" destOrd="0" presId="urn:microsoft.com/office/officeart/2008/layout/HalfCircleOrganizationChart"/>
    <dgm:cxn modelId="{6FE7E645-A23F-44F0-B309-4AD6E70E80E3}" type="presParOf" srcId="{B601257B-95F3-4217-8EE9-097FEA196691}" destId="{15D7F585-2F4E-4FE0-A390-A8E87AAE6329}" srcOrd="0" destOrd="0" presId="urn:microsoft.com/office/officeart/2008/layout/HalfCircleOrganizationChart"/>
    <dgm:cxn modelId="{BD0E7A40-4CE9-4B25-953E-DE2AFF4C1659}" type="presParOf" srcId="{B601257B-95F3-4217-8EE9-097FEA196691}" destId="{074692A4-B869-4A0E-B1A7-043DD8699F46}" srcOrd="1" destOrd="0" presId="urn:microsoft.com/office/officeart/2008/layout/HalfCircleOrganizationChart"/>
    <dgm:cxn modelId="{51D9424C-A06A-40A2-A1C2-4F5C0F06372D}" type="presParOf" srcId="{074692A4-B869-4A0E-B1A7-043DD8699F46}" destId="{CF4DD7C4-E3F4-4111-BE90-AAF636152DA4}" srcOrd="0" destOrd="0" presId="urn:microsoft.com/office/officeart/2008/layout/HalfCircleOrganizationChart"/>
    <dgm:cxn modelId="{05D61069-46CB-4C51-B950-3E124D2DEE73}" type="presParOf" srcId="{CF4DD7C4-E3F4-4111-BE90-AAF636152DA4}" destId="{58EB169A-8AC7-4C8F-B7F9-8A1781E6F427}" srcOrd="0" destOrd="0" presId="urn:microsoft.com/office/officeart/2008/layout/HalfCircleOrganizationChart"/>
    <dgm:cxn modelId="{2F7FF886-A384-482D-BF85-377B45D77C61}" type="presParOf" srcId="{CF4DD7C4-E3F4-4111-BE90-AAF636152DA4}" destId="{AD689C84-6C79-4D26-83F4-D715E085466C}" srcOrd="1" destOrd="0" presId="urn:microsoft.com/office/officeart/2008/layout/HalfCircleOrganizationChart"/>
    <dgm:cxn modelId="{19C64D77-F0AE-4F51-9D16-309CBA5B33BE}" type="presParOf" srcId="{CF4DD7C4-E3F4-4111-BE90-AAF636152DA4}" destId="{3C8B4EF1-4B5F-4C98-9625-B786E15AC930}" srcOrd="2" destOrd="0" presId="urn:microsoft.com/office/officeart/2008/layout/HalfCircleOrganizationChart"/>
    <dgm:cxn modelId="{5D07969F-D348-4CA6-B29F-8392E2CA8DAB}" type="presParOf" srcId="{CF4DD7C4-E3F4-4111-BE90-AAF636152DA4}" destId="{7C7C0320-B768-45B0-9BCD-9F9B7C4A8FEE}" srcOrd="3" destOrd="0" presId="urn:microsoft.com/office/officeart/2008/layout/HalfCircleOrganizationChart"/>
    <dgm:cxn modelId="{20472F06-F570-44E0-BF00-6BA652637AC5}" type="presParOf" srcId="{074692A4-B869-4A0E-B1A7-043DD8699F46}" destId="{00B8CB78-CAA6-499C-ACDA-179ED67FAF85}" srcOrd="1" destOrd="0" presId="urn:microsoft.com/office/officeart/2008/layout/HalfCircleOrganizationChart"/>
    <dgm:cxn modelId="{6CC9F4FD-6640-4261-B8C3-FD9A0F8F3392}" type="presParOf" srcId="{074692A4-B869-4A0E-B1A7-043DD8699F46}" destId="{D48685BB-C2A5-4BA9-819B-6E3B8C778ED6}" srcOrd="2" destOrd="0" presId="urn:microsoft.com/office/officeart/2008/layout/HalfCircleOrganizationChart"/>
    <dgm:cxn modelId="{9E7875DB-B3DF-4DA0-B5C8-2A628AC89C9D}" type="presParOf" srcId="{B601257B-95F3-4217-8EE9-097FEA196691}" destId="{AF12C4EA-B71F-4D95-A24A-B4357028C4F8}" srcOrd="2" destOrd="0" presId="urn:microsoft.com/office/officeart/2008/layout/HalfCircleOrganizationChart"/>
    <dgm:cxn modelId="{7E9A4B94-F6B3-458B-8CD2-641B970F08D4}" type="presParOf" srcId="{B601257B-95F3-4217-8EE9-097FEA196691}" destId="{DABCCF3A-1E5A-4FAF-89AC-80F3D611A2E0}" srcOrd="3" destOrd="0" presId="urn:microsoft.com/office/officeart/2008/layout/HalfCircleOrganizationChart"/>
    <dgm:cxn modelId="{2FD4F7E9-827A-4092-B5DB-976F30981922}" type="presParOf" srcId="{DABCCF3A-1E5A-4FAF-89AC-80F3D611A2E0}" destId="{C026D9D7-067A-4338-B99F-39AC1E942B41}" srcOrd="0" destOrd="0" presId="urn:microsoft.com/office/officeart/2008/layout/HalfCircleOrganizationChart"/>
    <dgm:cxn modelId="{7DB563E7-AA64-4715-93EF-B0764ACEB47C}" type="presParOf" srcId="{C026D9D7-067A-4338-B99F-39AC1E942B41}" destId="{D3625FBB-95B3-487E-9A1E-BE68D5990220}" srcOrd="0" destOrd="0" presId="urn:microsoft.com/office/officeart/2008/layout/HalfCircleOrganizationChart"/>
    <dgm:cxn modelId="{0B1865C7-6CB2-481B-A146-1D521BF64B16}" type="presParOf" srcId="{C026D9D7-067A-4338-B99F-39AC1E942B41}" destId="{D77B7E4B-6C7C-4E40-8256-9A4C5AFB489E}" srcOrd="1" destOrd="0" presId="urn:microsoft.com/office/officeart/2008/layout/HalfCircleOrganizationChart"/>
    <dgm:cxn modelId="{0B8746D1-D646-4AE2-9B24-FE23139303A1}" type="presParOf" srcId="{C026D9D7-067A-4338-B99F-39AC1E942B41}" destId="{F6AC0818-E7D4-4078-8D26-70DD4DC01274}" srcOrd="2" destOrd="0" presId="urn:microsoft.com/office/officeart/2008/layout/HalfCircleOrganizationChart"/>
    <dgm:cxn modelId="{60F11BB5-E912-434A-A7A3-3B5A980ED94C}" type="presParOf" srcId="{C026D9D7-067A-4338-B99F-39AC1E942B41}" destId="{1AB1BC78-5C2F-422C-BE43-440FE7B5E469}" srcOrd="3" destOrd="0" presId="urn:microsoft.com/office/officeart/2008/layout/HalfCircleOrganizationChart"/>
    <dgm:cxn modelId="{372C1587-C3BA-4B8E-94B7-9AA7555671FB}" type="presParOf" srcId="{DABCCF3A-1E5A-4FAF-89AC-80F3D611A2E0}" destId="{599765DA-F7A4-46D1-82B0-F590F68359E8}" srcOrd="1" destOrd="0" presId="urn:microsoft.com/office/officeart/2008/layout/HalfCircleOrganizationChart"/>
    <dgm:cxn modelId="{3E45FBB3-19B1-4F9E-AB6D-523753BF4225}" type="presParOf" srcId="{DABCCF3A-1E5A-4FAF-89AC-80F3D611A2E0}" destId="{65EB0DE1-CD9B-482D-8D4C-05B8E325E2CC}" srcOrd="2" destOrd="0" presId="urn:microsoft.com/office/officeart/2008/layout/HalfCircleOrganizationChart"/>
    <dgm:cxn modelId="{82A7C39A-21B7-45BA-8C89-A0A296478112}" type="presParOf" srcId="{3A3B99FC-924B-4970-8835-03EE4EC38344}" destId="{6181765A-7813-428D-B85B-091D1BE985D7}"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12C4EA-B71F-4D95-A24A-B4357028C4F8}">
      <dsp:nvSpPr>
        <dsp:cNvPr id="0" name=""/>
        <dsp:cNvSpPr/>
      </dsp:nvSpPr>
      <dsp:spPr>
        <a:xfrm>
          <a:off x="2020152" y="971878"/>
          <a:ext cx="1105522" cy="383735"/>
        </a:xfrm>
        <a:custGeom>
          <a:avLst/>
          <a:gdLst/>
          <a:ahLst/>
          <a:cxnLst/>
          <a:rect l="0" t="0" r="0" b="0"/>
          <a:pathLst>
            <a:path>
              <a:moveTo>
                <a:pt x="0" y="0"/>
              </a:moveTo>
              <a:lnTo>
                <a:pt x="0" y="191867"/>
              </a:lnTo>
              <a:lnTo>
                <a:pt x="1105522" y="191867"/>
              </a:lnTo>
              <a:lnTo>
                <a:pt x="1105522" y="383735"/>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D7F585-2F4E-4FE0-A390-A8E87AAE6329}">
      <dsp:nvSpPr>
        <dsp:cNvPr id="0" name=""/>
        <dsp:cNvSpPr/>
      </dsp:nvSpPr>
      <dsp:spPr>
        <a:xfrm>
          <a:off x="914629" y="971878"/>
          <a:ext cx="1105522" cy="383735"/>
        </a:xfrm>
        <a:custGeom>
          <a:avLst/>
          <a:gdLst/>
          <a:ahLst/>
          <a:cxnLst/>
          <a:rect l="0" t="0" r="0" b="0"/>
          <a:pathLst>
            <a:path>
              <a:moveTo>
                <a:pt x="1105522" y="0"/>
              </a:moveTo>
              <a:lnTo>
                <a:pt x="1105522" y="191867"/>
              </a:lnTo>
              <a:lnTo>
                <a:pt x="0" y="191867"/>
              </a:lnTo>
              <a:lnTo>
                <a:pt x="0" y="383735"/>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90F5F-AEAF-4241-8AA5-EEA5B454F1EA}">
      <dsp:nvSpPr>
        <dsp:cNvPr id="0" name=""/>
        <dsp:cNvSpPr/>
      </dsp:nvSpPr>
      <dsp:spPr>
        <a:xfrm>
          <a:off x="1563324" y="58223"/>
          <a:ext cx="913655" cy="913655"/>
        </a:xfrm>
        <a:prstGeom prst="arc">
          <a:avLst>
            <a:gd name="adj1" fmla="val 13200000"/>
            <a:gd name="adj2" fmla="val 19200000"/>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EEBFFD-9DC1-4A77-BE91-0EB28F4558A8}">
      <dsp:nvSpPr>
        <dsp:cNvPr id="0" name=""/>
        <dsp:cNvSpPr/>
      </dsp:nvSpPr>
      <dsp:spPr>
        <a:xfrm>
          <a:off x="1563324" y="58223"/>
          <a:ext cx="913655" cy="913655"/>
        </a:xfrm>
        <a:prstGeom prst="arc">
          <a:avLst>
            <a:gd name="adj1" fmla="val 2400000"/>
            <a:gd name="adj2" fmla="val 8400000"/>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657849-07A5-4DD7-AE47-2B554042E2C4}">
      <dsp:nvSpPr>
        <dsp:cNvPr id="0" name=""/>
        <dsp:cNvSpPr/>
      </dsp:nvSpPr>
      <dsp:spPr>
        <a:xfrm>
          <a:off x="1106496" y="222681"/>
          <a:ext cx="1827310" cy="584739"/>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noProof="0" dirty="0"/>
            <a:t>Classification</a:t>
          </a:r>
        </a:p>
      </dsp:txBody>
      <dsp:txXfrm>
        <a:off x="1106496" y="222681"/>
        <a:ext cx="1827310" cy="584739"/>
      </dsp:txXfrm>
    </dsp:sp>
    <dsp:sp modelId="{AD689C84-6C79-4D26-83F4-D715E085466C}">
      <dsp:nvSpPr>
        <dsp:cNvPr id="0" name=""/>
        <dsp:cNvSpPr/>
      </dsp:nvSpPr>
      <dsp:spPr>
        <a:xfrm>
          <a:off x="457801" y="1355613"/>
          <a:ext cx="913655" cy="913655"/>
        </a:xfrm>
        <a:prstGeom prst="arc">
          <a:avLst>
            <a:gd name="adj1" fmla="val 13200000"/>
            <a:gd name="adj2" fmla="val 19200000"/>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8B4EF1-4B5F-4C98-9625-B786E15AC930}">
      <dsp:nvSpPr>
        <dsp:cNvPr id="0" name=""/>
        <dsp:cNvSpPr/>
      </dsp:nvSpPr>
      <dsp:spPr>
        <a:xfrm>
          <a:off x="457801" y="1355613"/>
          <a:ext cx="913655" cy="913655"/>
        </a:xfrm>
        <a:prstGeom prst="arc">
          <a:avLst>
            <a:gd name="adj1" fmla="val 2400000"/>
            <a:gd name="adj2" fmla="val 8400000"/>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EB169A-8AC7-4C8F-B7F9-8A1781E6F427}">
      <dsp:nvSpPr>
        <dsp:cNvPr id="0" name=""/>
        <dsp:cNvSpPr/>
      </dsp:nvSpPr>
      <dsp:spPr>
        <a:xfrm>
          <a:off x="974" y="1520071"/>
          <a:ext cx="1827310" cy="584739"/>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noProof="0" dirty="0"/>
            <a:t>Logistic Regression</a:t>
          </a:r>
        </a:p>
      </dsp:txBody>
      <dsp:txXfrm>
        <a:off x="974" y="1520071"/>
        <a:ext cx="1827310" cy="584739"/>
      </dsp:txXfrm>
    </dsp:sp>
    <dsp:sp modelId="{D77B7E4B-6C7C-4E40-8256-9A4C5AFB489E}">
      <dsp:nvSpPr>
        <dsp:cNvPr id="0" name=""/>
        <dsp:cNvSpPr/>
      </dsp:nvSpPr>
      <dsp:spPr>
        <a:xfrm>
          <a:off x="2668847" y="1355613"/>
          <a:ext cx="913655" cy="913655"/>
        </a:xfrm>
        <a:prstGeom prst="arc">
          <a:avLst>
            <a:gd name="adj1" fmla="val 13200000"/>
            <a:gd name="adj2" fmla="val 19200000"/>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AC0818-E7D4-4078-8D26-70DD4DC01274}">
      <dsp:nvSpPr>
        <dsp:cNvPr id="0" name=""/>
        <dsp:cNvSpPr/>
      </dsp:nvSpPr>
      <dsp:spPr>
        <a:xfrm>
          <a:off x="2668847" y="1355613"/>
          <a:ext cx="913655" cy="913655"/>
        </a:xfrm>
        <a:prstGeom prst="arc">
          <a:avLst>
            <a:gd name="adj1" fmla="val 2400000"/>
            <a:gd name="adj2" fmla="val 8400000"/>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625FBB-95B3-487E-9A1E-BE68D5990220}">
      <dsp:nvSpPr>
        <dsp:cNvPr id="0" name=""/>
        <dsp:cNvSpPr/>
      </dsp:nvSpPr>
      <dsp:spPr>
        <a:xfrm>
          <a:off x="2212019" y="1520071"/>
          <a:ext cx="1827310" cy="584739"/>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noProof="0" dirty="0"/>
            <a:t>Trees &amp; Random Forest</a:t>
          </a:r>
        </a:p>
      </dsp:txBody>
      <dsp:txXfrm>
        <a:off x="2212019" y="1520071"/>
        <a:ext cx="1827310" cy="584739"/>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235C7-5B3A-4485-B4D0-B8884BFD172E}" type="datetimeFigureOut">
              <a:rPr lang="en-GB" smtClean="0"/>
              <a:t>15/03/2023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BCF5AC-2492-444C-A50E-A05AAEE62D4C}" type="slidenum">
              <a:rPr lang="en-GB" smtClean="0"/>
              <a:t>‹#›</a:t>
            </a:fld>
            <a:endParaRPr lang="en-GB"/>
          </a:p>
        </p:txBody>
      </p:sp>
    </p:spTree>
    <p:extLst>
      <p:ext uri="{BB962C8B-B14F-4D97-AF65-F5344CB8AC3E}">
        <p14:creationId xmlns:p14="http://schemas.microsoft.com/office/powerpoint/2010/main" val="1154677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de-DE"/>
              <a:t>Mastertitelformat bearbeiten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D2A4BFC-409D-420B-BFDE-292B39DF9DBC}" type="datetime1">
              <a:rPr lang="de-CH" smtClean="0"/>
              <a:t>15.03.2023</a:t>
            </a:fld>
            <a:endParaRPr lang="de-CH"/>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de-CH"/>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F31C5D6-DB43-461A-A030-EBF79EC91E30}" type="slidenum">
              <a:rPr lang="de-CH" smtClean="0"/>
              <a:t>‹#›</a:t>
            </a:fld>
            <a:endParaRPr lang="de-CH"/>
          </a:p>
        </p:txBody>
      </p:sp>
    </p:spTree>
    <p:extLst>
      <p:ext uri="{BB962C8B-B14F-4D97-AF65-F5344CB8AC3E}">
        <p14:creationId xmlns:p14="http://schemas.microsoft.com/office/powerpoint/2010/main" val="3791098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C72AE48-F31A-4351-BC1C-631225D43931}" type="datetime1">
              <a:rPr lang="de-CH" smtClean="0"/>
              <a:t>15.03.2023</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F31C5D6-DB43-461A-A030-EBF79EC91E30}" type="slidenum">
              <a:rPr lang="de-CH" smtClean="0"/>
              <a:t>‹#›</a:t>
            </a:fld>
            <a:endParaRPr lang="de-CH"/>
          </a:p>
        </p:txBody>
      </p:sp>
    </p:spTree>
    <p:extLst>
      <p:ext uri="{BB962C8B-B14F-4D97-AF65-F5344CB8AC3E}">
        <p14:creationId xmlns:p14="http://schemas.microsoft.com/office/powerpoint/2010/main" val="382695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31066A5E-3F3B-43EF-B06E-95067CDF15AB}" type="datetime1">
              <a:rPr lang="de-CH" smtClean="0"/>
              <a:t>15.03.2023</a:t>
            </a:fld>
            <a:endParaRPr lang="de-CH"/>
          </a:p>
        </p:txBody>
      </p:sp>
      <p:sp>
        <p:nvSpPr>
          <p:cNvPr id="5" name="Footer Placeholder 4"/>
          <p:cNvSpPr>
            <a:spLocks noGrp="1"/>
          </p:cNvSpPr>
          <p:nvPr>
            <p:ph type="ftr" sz="quarter" idx="11"/>
          </p:nvPr>
        </p:nvSpPr>
        <p:spPr>
          <a:xfrm>
            <a:off x="774923" y="5951811"/>
            <a:ext cx="7896279" cy="365125"/>
          </a:xfrm>
        </p:spPr>
        <p:txBody>
          <a:bodyPr/>
          <a:lstStyle/>
          <a:p>
            <a:endParaRPr lang="de-CH"/>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F31C5D6-DB43-461A-A030-EBF79EC91E30}" type="slidenum">
              <a:rPr lang="de-CH" smtClean="0"/>
              <a:t>‹#›</a:t>
            </a:fld>
            <a:endParaRPr lang="de-CH"/>
          </a:p>
        </p:txBody>
      </p:sp>
    </p:spTree>
    <p:extLst>
      <p:ext uri="{BB962C8B-B14F-4D97-AF65-F5344CB8AC3E}">
        <p14:creationId xmlns:p14="http://schemas.microsoft.com/office/powerpoint/2010/main" val="196553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de-DE"/>
              <a:t>Mastertitelformat bearbeiten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80B2A7C-5BA5-43E7-89A8-E62D4B572F0C}" type="datetime1">
              <a:rPr lang="de-CH" smtClean="0"/>
              <a:t>15.03.2023</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a:xfrm>
            <a:off x="10558300" y="5956137"/>
            <a:ext cx="1052508" cy="365125"/>
          </a:xfrm>
        </p:spPr>
        <p:txBody>
          <a:bodyPr/>
          <a:lstStyle/>
          <a:p>
            <a:fld id="{2F31C5D6-DB43-461A-A030-EBF79EC91E30}" type="slidenum">
              <a:rPr lang="de-CH" smtClean="0"/>
              <a:t>‹#›</a:t>
            </a:fld>
            <a:endParaRPr lang="de-CH"/>
          </a:p>
        </p:txBody>
      </p:sp>
    </p:spTree>
    <p:extLst>
      <p:ext uri="{BB962C8B-B14F-4D97-AF65-F5344CB8AC3E}">
        <p14:creationId xmlns:p14="http://schemas.microsoft.com/office/powerpoint/2010/main" val="2342202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de-DE"/>
              <a:t>Mastertitelformat bearbeiten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19FDC9D-9FE8-4AB6-A71A-27123F496DBC}" type="datetime1">
              <a:rPr lang="de-CH" smtClean="0"/>
              <a:t>15.03.2023</a:t>
            </a:fld>
            <a:endParaRPr lang="de-CH"/>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de-CH"/>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F31C5D6-DB43-461A-A030-EBF79EC91E30}" type="slidenum">
              <a:rPr lang="de-CH" smtClean="0"/>
              <a:t>‹#›</a:t>
            </a:fld>
            <a:endParaRPr lang="de-CH"/>
          </a:p>
        </p:txBody>
      </p:sp>
    </p:spTree>
    <p:extLst>
      <p:ext uri="{BB962C8B-B14F-4D97-AF65-F5344CB8AC3E}">
        <p14:creationId xmlns:p14="http://schemas.microsoft.com/office/powerpoint/2010/main" val="1363123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de-DE"/>
              <a:t>Mastertitelformat bearbeiten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1157E759-17EC-4C37-8388-32FAC59701B0}" type="datetime1">
              <a:rPr lang="de-CH" smtClean="0"/>
              <a:t>15.03.2023</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F31C5D6-DB43-461A-A030-EBF79EC91E30}" type="slidenum">
              <a:rPr lang="de-CH" smtClean="0"/>
              <a:t>‹#›</a:t>
            </a:fld>
            <a:endParaRPr lang="de-CH"/>
          </a:p>
        </p:txBody>
      </p:sp>
    </p:spTree>
    <p:extLst>
      <p:ext uri="{BB962C8B-B14F-4D97-AF65-F5344CB8AC3E}">
        <p14:creationId xmlns:p14="http://schemas.microsoft.com/office/powerpoint/2010/main" val="4124745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de-DE"/>
              <a:t>Mastertitelformat bearbeiten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68A0B8E0-D896-4EF0-8A81-AEF1C3B868AC}" type="datetime1">
              <a:rPr lang="de-CH" smtClean="0"/>
              <a:t>15.03.2023</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F31C5D6-DB43-461A-A030-EBF79EC91E30}" type="slidenum">
              <a:rPr lang="de-CH" smtClean="0"/>
              <a:t>‹#›</a:t>
            </a:fld>
            <a:endParaRPr lang="de-CH"/>
          </a:p>
        </p:txBody>
      </p:sp>
    </p:spTree>
    <p:extLst>
      <p:ext uri="{BB962C8B-B14F-4D97-AF65-F5344CB8AC3E}">
        <p14:creationId xmlns:p14="http://schemas.microsoft.com/office/powerpoint/2010/main" val="3757851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82B96A3-D50D-4517-A037-EADDC8BBDDF9}" type="datetime1">
              <a:rPr lang="de-CH" smtClean="0"/>
              <a:t>15.03.2023</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F31C5D6-DB43-461A-A030-EBF79EC91E30}" type="slidenum">
              <a:rPr lang="de-CH" smtClean="0"/>
              <a:t>‹#›</a:t>
            </a:fld>
            <a:endParaRPr lang="de-CH"/>
          </a:p>
        </p:txBody>
      </p:sp>
    </p:spTree>
    <p:extLst>
      <p:ext uri="{BB962C8B-B14F-4D97-AF65-F5344CB8AC3E}">
        <p14:creationId xmlns:p14="http://schemas.microsoft.com/office/powerpoint/2010/main" val="2926071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0CE9E-8708-47F0-861B-463F1367B926}" type="datetime1">
              <a:rPr lang="de-CH" smtClean="0"/>
              <a:t>15.03.2023</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F31C5D6-DB43-461A-A030-EBF79EC91E30}" type="slidenum">
              <a:rPr lang="de-CH" smtClean="0"/>
              <a:t>‹#›</a:t>
            </a:fld>
            <a:endParaRPr lang="de-CH"/>
          </a:p>
        </p:txBody>
      </p:sp>
    </p:spTree>
    <p:extLst>
      <p:ext uri="{BB962C8B-B14F-4D97-AF65-F5344CB8AC3E}">
        <p14:creationId xmlns:p14="http://schemas.microsoft.com/office/powerpoint/2010/main" val="4110508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de-DE"/>
              <a:t>Mastertitelformat bearbeiten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3D19822-F514-418C-BFDF-519909B9275B}" type="datetime1">
              <a:rPr lang="de-CH" smtClean="0"/>
              <a:t>15.03.2023</a:t>
            </a:fld>
            <a:endParaRPr lang="de-CH"/>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de-CH"/>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F31C5D6-DB43-461A-A030-EBF79EC91E30}" type="slidenum">
              <a:rPr lang="de-CH" smtClean="0"/>
              <a:t>‹#›</a:t>
            </a:fld>
            <a:endParaRPr lang="de-CH"/>
          </a:p>
        </p:txBody>
      </p:sp>
    </p:spTree>
    <p:extLst>
      <p:ext uri="{BB962C8B-B14F-4D97-AF65-F5344CB8AC3E}">
        <p14:creationId xmlns:p14="http://schemas.microsoft.com/office/powerpoint/2010/main" val="12875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990BF016-DA88-423B-967B-A670349D7901}" type="datetime1">
              <a:rPr lang="de-CH" smtClean="0"/>
              <a:t>15.03.2023</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F31C5D6-DB43-461A-A030-EBF79EC91E30}" type="slidenum">
              <a:rPr lang="de-CH" smtClean="0"/>
              <a:t>‹#›</a:t>
            </a:fld>
            <a:endParaRPr lang="de-CH"/>
          </a:p>
        </p:txBody>
      </p:sp>
    </p:spTree>
    <p:extLst>
      <p:ext uri="{BB962C8B-B14F-4D97-AF65-F5344CB8AC3E}">
        <p14:creationId xmlns:p14="http://schemas.microsoft.com/office/powerpoint/2010/main" val="568304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CB5018A-5FA8-44AE-985B-82CCC2FE9D2D}" type="datetime1">
              <a:rPr lang="de-CH" smtClean="0"/>
              <a:t>15.03.2023</a:t>
            </a:fld>
            <a:endParaRPr lang="de-CH"/>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de-CH"/>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F31C5D6-DB43-461A-A030-EBF79EC91E30}" type="slidenum">
              <a:rPr lang="de-CH" smtClean="0"/>
              <a:t>‹#›</a:t>
            </a:fld>
            <a:endParaRPr lang="de-CH"/>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866810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5EF593-6F1F-57ED-EEFE-01439DE96364}"/>
              </a:ext>
            </a:extLst>
          </p:cNvPr>
          <p:cNvSpPr>
            <a:spLocks noGrp="1"/>
          </p:cNvSpPr>
          <p:nvPr>
            <p:ph type="ctrTitle"/>
          </p:nvPr>
        </p:nvSpPr>
        <p:spPr/>
        <p:txBody>
          <a:bodyPr/>
          <a:lstStyle/>
          <a:p>
            <a:r>
              <a:rPr lang="de-CH" dirty="0"/>
              <a:t>Bird</a:t>
            </a:r>
          </a:p>
        </p:txBody>
      </p:sp>
      <p:sp>
        <p:nvSpPr>
          <p:cNvPr id="3" name="Untertitel 2">
            <a:extLst>
              <a:ext uri="{FF2B5EF4-FFF2-40B4-BE49-F238E27FC236}">
                <a16:creationId xmlns:a16="http://schemas.microsoft.com/office/drawing/2014/main" id="{2E823ADE-59D1-A084-D9D2-B010F1FCC5D9}"/>
              </a:ext>
            </a:extLst>
          </p:cNvPr>
          <p:cNvSpPr>
            <a:spLocks noGrp="1"/>
          </p:cNvSpPr>
          <p:nvPr>
            <p:ph type="subTitle" idx="1"/>
          </p:nvPr>
        </p:nvSpPr>
        <p:spPr/>
        <p:txBody>
          <a:bodyPr/>
          <a:lstStyle/>
          <a:p>
            <a:r>
              <a:rPr lang="de-CH" dirty="0"/>
              <a:t>Samir Hauser, Connor Charlton, Joel Alder</a:t>
            </a:r>
          </a:p>
        </p:txBody>
      </p:sp>
      <p:pic>
        <p:nvPicPr>
          <p:cNvPr id="5" name="Grafik 4" descr="Spatz mit einfarbiger Füllung">
            <a:extLst>
              <a:ext uri="{FF2B5EF4-FFF2-40B4-BE49-F238E27FC236}">
                <a16:creationId xmlns:a16="http://schemas.microsoft.com/office/drawing/2014/main" id="{104E77ED-1440-0EBB-2798-0F93EC9B93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17412" y="3728427"/>
            <a:ext cx="1939164" cy="1939164"/>
          </a:xfrm>
          <a:prstGeom prst="rect">
            <a:avLst/>
          </a:prstGeom>
        </p:spPr>
      </p:pic>
      <p:sp>
        <p:nvSpPr>
          <p:cNvPr id="4" name="Slide Number Placeholder 3">
            <a:extLst>
              <a:ext uri="{FF2B5EF4-FFF2-40B4-BE49-F238E27FC236}">
                <a16:creationId xmlns:a16="http://schemas.microsoft.com/office/drawing/2014/main" id="{6F1A2BE1-8E23-4F8C-75A4-C415A7A23447}"/>
              </a:ext>
            </a:extLst>
          </p:cNvPr>
          <p:cNvSpPr>
            <a:spLocks noGrp="1"/>
          </p:cNvSpPr>
          <p:nvPr>
            <p:ph type="sldNum" sz="quarter" idx="12"/>
          </p:nvPr>
        </p:nvSpPr>
        <p:spPr/>
        <p:txBody>
          <a:bodyPr/>
          <a:lstStyle/>
          <a:p>
            <a:fld id="{2F31C5D6-DB43-461A-A030-EBF79EC91E30}" type="slidenum">
              <a:rPr lang="de-CH" smtClean="0"/>
              <a:t>1</a:t>
            </a:fld>
            <a:endParaRPr lang="de-CH"/>
          </a:p>
        </p:txBody>
      </p:sp>
    </p:spTree>
    <p:extLst>
      <p:ext uri="{BB962C8B-B14F-4D97-AF65-F5344CB8AC3E}">
        <p14:creationId xmlns:p14="http://schemas.microsoft.com/office/powerpoint/2010/main" val="902079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609E99-7236-5314-CBB2-34C0D46EED9D}"/>
              </a:ext>
            </a:extLst>
          </p:cNvPr>
          <p:cNvSpPr>
            <a:spLocks noGrp="1"/>
          </p:cNvSpPr>
          <p:nvPr>
            <p:ph type="title"/>
          </p:nvPr>
        </p:nvSpPr>
        <p:spPr>
          <a:xfrm>
            <a:off x="627961" y="586822"/>
            <a:ext cx="6147411" cy="1645920"/>
          </a:xfrm>
        </p:spPr>
        <p:txBody>
          <a:bodyPr>
            <a:normAutofit/>
          </a:bodyPr>
          <a:lstStyle/>
          <a:p>
            <a:r>
              <a:rPr lang="en-GB" sz="3200" dirty="0"/>
              <a:t>A first glance</a:t>
            </a:r>
            <a:br>
              <a:rPr lang="en-GB" sz="3200" dirty="0"/>
            </a:br>
            <a:r>
              <a:rPr lang="en-GB" sz="3200" dirty="0"/>
              <a:t>Promising Variables II</a:t>
            </a:r>
            <a:br>
              <a:rPr lang="de-CH" sz="3200" dirty="0"/>
            </a:br>
            <a:r>
              <a:rPr lang="de-CH" sz="3200" dirty="0" err="1"/>
              <a:t>covariates</a:t>
            </a:r>
            <a:r>
              <a:rPr lang="de-CH" sz="3200" dirty="0"/>
              <a:t> </a:t>
            </a:r>
          </a:p>
        </p:txBody>
      </p:sp>
      <p:graphicFrame>
        <p:nvGraphicFramePr>
          <p:cNvPr id="10" name="Tabelle 10">
            <a:extLst>
              <a:ext uri="{FF2B5EF4-FFF2-40B4-BE49-F238E27FC236}">
                <a16:creationId xmlns:a16="http://schemas.microsoft.com/office/drawing/2014/main" id="{0880AB14-BDD6-9C00-A515-CF8852A31A68}"/>
              </a:ext>
            </a:extLst>
          </p:cNvPr>
          <p:cNvGraphicFramePr>
            <a:graphicFrameLocks noGrp="1"/>
          </p:cNvGraphicFramePr>
          <p:nvPr>
            <p:ph idx="1"/>
          </p:nvPr>
        </p:nvGraphicFramePr>
        <p:xfrm>
          <a:off x="438565" y="1770841"/>
          <a:ext cx="11318006" cy="370840"/>
        </p:xfrm>
        <a:graphic>
          <a:graphicData uri="http://schemas.openxmlformats.org/drawingml/2006/table">
            <a:tbl>
              <a:tblPr firstRow="1" bandRow="1">
                <a:tableStyleId>{5C22544A-7EE6-4342-B048-85BDC9FD1C3A}</a:tableStyleId>
              </a:tblPr>
              <a:tblGrid>
                <a:gridCol w="11318006">
                  <a:extLst>
                    <a:ext uri="{9D8B030D-6E8A-4147-A177-3AD203B41FA5}">
                      <a16:colId xmlns:a16="http://schemas.microsoft.com/office/drawing/2014/main" val="2059860430"/>
                    </a:ext>
                  </a:extLst>
                </a:gridCol>
              </a:tblGrid>
              <a:tr h="370840">
                <a:tc>
                  <a:txBody>
                    <a:bodyPr/>
                    <a:lstStyle/>
                    <a:p>
                      <a:endParaRPr lang="de-CH" dirty="0"/>
                    </a:p>
                  </a:txBody>
                  <a:tcPr/>
                </a:tc>
                <a:extLst>
                  <a:ext uri="{0D108BD9-81ED-4DB2-BD59-A6C34878D82A}">
                    <a16:rowId xmlns:a16="http://schemas.microsoft.com/office/drawing/2014/main" val="3857784200"/>
                  </a:ext>
                </a:extLst>
              </a:tr>
            </a:tbl>
          </a:graphicData>
        </a:graphic>
      </p:graphicFrame>
      <p:graphicFrame>
        <p:nvGraphicFramePr>
          <p:cNvPr id="6" name="Tabelle 5">
            <a:extLst>
              <a:ext uri="{FF2B5EF4-FFF2-40B4-BE49-F238E27FC236}">
                <a16:creationId xmlns:a16="http://schemas.microsoft.com/office/drawing/2014/main" id="{B7697361-B4AC-4D67-A55F-170D589B4B01}"/>
              </a:ext>
            </a:extLst>
          </p:cNvPr>
          <p:cNvGraphicFramePr>
            <a:graphicFrameLocks noGrp="1"/>
          </p:cNvGraphicFramePr>
          <p:nvPr/>
        </p:nvGraphicFramePr>
        <p:xfrm>
          <a:off x="7054435" y="619712"/>
          <a:ext cx="4699000" cy="1493541"/>
        </p:xfrm>
        <a:graphic>
          <a:graphicData uri="http://schemas.openxmlformats.org/drawingml/2006/table">
            <a:tbl>
              <a:tblPr/>
              <a:tblGrid>
                <a:gridCol w="889000">
                  <a:extLst>
                    <a:ext uri="{9D8B030D-6E8A-4147-A177-3AD203B41FA5}">
                      <a16:colId xmlns:a16="http://schemas.microsoft.com/office/drawing/2014/main" val="342057441"/>
                    </a:ext>
                  </a:extLst>
                </a:gridCol>
                <a:gridCol w="762000">
                  <a:extLst>
                    <a:ext uri="{9D8B030D-6E8A-4147-A177-3AD203B41FA5}">
                      <a16:colId xmlns:a16="http://schemas.microsoft.com/office/drawing/2014/main" val="2516470941"/>
                    </a:ext>
                  </a:extLst>
                </a:gridCol>
                <a:gridCol w="762000">
                  <a:extLst>
                    <a:ext uri="{9D8B030D-6E8A-4147-A177-3AD203B41FA5}">
                      <a16:colId xmlns:a16="http://schemas.microsoft.com/office/drawing/2014/main" val="3528995907"/>
                    </a:ext>
                  </a:extLst>
                </a:gridCol>
                <a:gridCol w="762000">
                  <a:extLst>
                    <a:ext uri="{9D8B030D-6E8A-4147-A177-3AD203B41FA5}">
                      <a16:colId xmlns:a16="http://schemas.microsoft.com/office/drawing/2014/main" val="3153106205"/>
                    </a:ext>
                  </a:extLst>
                </a:gridCol>
                <a:gridCol w="762000">
                  <a:extLst>
                    <a:ext uri="{9D8B030D-6E8A-4147-A177-3AD203B41FA5}">
                      <a16:colId xmlns:a16="http://schemas.microsoft.com/office/drawing/2014/main" val="901406595"/>
                    </a:ext>
                  </a:extLst>
                </a:gridCol>
                <a:gridCol w="762000">
                  <a:extLst>
                    <a:ext uri="{9D8B030D-6E8A-4147-A177-3AD203B41FA5}">
                      <a16:colId xmlns:a16="http://schemas.microsoft.com/office/drawing/2014/main" val="1223398334"/>
                    </a:ext>
                  </a:extLst>
                </a:gridCol>
              </a:tblGrid>
              <a:tr h="216455">
                <a:tc>
                  <a:txBody>
                    <a:bodyPr/>
                    <a:lstStyle/>
                    <a:p>
                      <a:pPr algn="l" fontAlgn="b"/>
                      <a:r>
                        <a:rPr lang="de-CH" sz="8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de-CH" sz="800" b="0" i="0" u="none" strike="noStrike">
                          <a:solidFill>
                            <a:srgbClr val="000000"/>
                          </a:solidFill>
                          <a:effectLst/>
                          <a:latin typeface="Nato sans"/>
                        </a:rPr>
                        <a:t> </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4">
                  <a:txBody>
                    <a:bodyPr/>
                    <a:lstStyle/>
                    <a:p>
                      <a:pPr algn="ctr" fontAlgn="ctr"/>
                      <a:r>
                        <a:rPr lang="de-CH" sz="800" b="0" i="0" u="none" strike="noStrike" dirty="0">
                          <a:solidFill>
                            <a:srgbClr val="000000"/>
                          </a:solidFill>
                          <a:effectLst/>
                          <a:latin typeface="Nato sans"/>
                        </a:rPr>
                        <a:t>AGE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9D9D9"/>
                    </a:solidFill>
                  </a:tcPr>
                </a:tc>
                <a:tc hMerge="1">
                  <a:txBody>
                    <a:bodyPr/>
                    <a:lstStyle/>
                    <a:p>
                      <a:endParaRPr lang="de-CH"/>
                    </a:p>
                  </a:txBody>
                  <a:tcPr/>
                </a:tc>
                <a:tc hMerge="1">
                  <a:txBody>
                    <a:bodyPr/>
                    <a:lstStyle/>
                    <a:p>
                      <a:endParaRPr lang="de-CH"/>
                    </a:p>
                  </a:txBody>
                  <a:tcPr/>
                </a:tc>
                <a:tc hMerge="1">
                  <a:txBody>
                    <a:bodyPr/>
                    <a:lstStyle/>
                    <a:p>
                      <a:endParaRPr lang="de-CH"/>
                    </a:p>
                  </a:txBody>
                  <a:tcPr/>
                </a:tc>
                <a:extLst>
                  <a:ext uri="{0D108BD9-81ED-4DB2-BD59-A6C34878D82A}">
                    <a16:rowId xmlns:a16="http://schemas.microsoft.com/office/drawing/2014/main" val="1808174979"/>
                  </a:ext>
                </a:extLst>
              </a:tr>
              <a:tr h="183988">
                <a:tc>
                  <a:txBody>
                    <a:bodyPr/>
                    <a:lstStyle/>
                    <a:p>
                      <a:pPr algn="l" fontAlgn="b"/>
                      <a:r>
                        <a:rPr lang="de-CH" sz="10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de-CH" sz="1000" b="0" i="0" u="none" strike="noStrike" dirty="0">
                        <a:solidFill>
                          <a:srgbClr val="000000"/>
                        </a:solidFill>
                        <a:effectLst/>
                        <a:latin typeface="Nato sans"/>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b"/>
                      <a:r>
                        <a:rPr lang="de-CH" sz="900" b="0" i="0" u="none" strike="noStrike" dirty="0">
                          <a:solidFill>
                            <a:srgbClr val="000000"/>
                          </a:solidFill>
                          <a:effectLst/>
                          <a:latin typeface="Nato sans"/>
                        </a:rPr>
                        <a:t>2</a:t>
                      </a:r>
                    </a:p>
                  </a:txBody>
                  <a:tcPr marL="9525" marR="9525" marT="9525"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fontAlgn="b"/>
                      <a:r>
                        <a:rPr lang="de-CH" sz="900" b="0" i="0" u="none" strike="noStrike" dirty="0">
                          <a:solidFill>
                            <a:srgbClr val="000000"/>
                          </a:solidFill>
                          <a:effectLst/>
                          <a:latin typeface="Nato sans"/>
                        </a:rPr>
                        <a:t>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fontAlgn="b"/>
                      <a:r>
                        <a:rPr lang="de-CH" sz="900" b="0" i="0" u="none" strike="noStrike" dirty="0">
                          <a:solidFill>
                            <a:srgbClr val="000000"/>
                          </a:solidFill>
                          <a:effectLst/>
                          <a:latin typeface="Nato sans"/>
                        </a:rPr>
                        <a:t>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fontAlgn="b"/>
                      <a:r>
                        <a:rPr lang="de-CH" sz="900" b="0" i="0" u="none" strike="noStrike" dirty="0">
                          <a:solidFill>
                            <a:srgbClr val="000000"/>
                          </a:solidFill>
                          <a:effectLst/>
                          <a:latin typeface="Nato sans"/>
                        </a:rPr>
                        <a:t>6</a:t>
                      </a:r>
                    </a:p>
                  </a:txBody>
                  <a:tcPr marL="9525" marR="9525" marT="9525"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17074827"/>
                  </a:ext>
                </a:extLst>
              </a:tr>
              <a:tr h="216455">
                <a:tc rowSpan="5">
                  <a:txBody>
                    <a:bodyPr/>
                    <a:lstStyle/>
                    <a:p>
                      <a:pPr algn="ctr" fontAlgn="ctr"/>
                      <a:r>
                        <a:rPr lang="de-CH" sz="800" b="0" i="0" u="none" strike="noStrike" dirty="0">
                          <a:solidFill>
                            <a:srgbClr val="000000"/>
                          </a:solidFill>
                          <a:effectLst/>
                          <a:latin typeface="Nato sans"/>
                        </a:rPr>
                        <a:t>Location</a:t>
                      </a:r>
                    </a:p>
                  </a:txBody>
                  <a:tcPr marL="9525" marR="9525" marT="9525" marB="0" vert="vert27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de-CH" sz="800" b="0" i="0" u="none" strike="noStrike" dirty="0">
                          <a:solidFill>
                            <a:srgbClr val="000000"/>
                          </a:solidFill>
                          <a:effectLst/>
                          <a:latin typeface="Nato sans"/>
                        </a:rPr>
                        <a:t>Arosa</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r" fontAlgn="b"/>
                      <a:r>
                        <a:rPr lang="de-CH" sz="800" b="0" i="0" u="none" strike="noStrike">
                          <a:solidFill>
                            <a:srgbClr val="000000"/>
                          </a:solidFill>
                          <a:effectLst/>
                          <a:latin typeface="Nato sans"/>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de-CH" sz="800" b="0" i="0" u="none" strike="noStrike" dirty="0">
                          <a:solidFill>
                            <a:srgbClr val="000000"/>
                          </a:solidFill>
                          <a:effectLst/>
                          <a:latin typeface="Nato sans"/>
                        </a:rPr>
                        <a:t>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de-CH" sz="800" b="0" i="0" u="none" strike="noStrike" dirty="0">
                          <a:solidFill>
                            <a:srgbClr val="000000"/>
                          </a:solidFill>
                          <a:effectLst/>
                          <a:latin typeface="Nato sans"/>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984"/>
                    </a:solidFill>
                  </a:tcPr>
                </a:tc>
                <a:tc>
                  <a:txBody>
                    <a:bodyPr/>
                    <a:lstStyle/>
                    <a:p>
                      <a:pPr algn="r" fontAlgn="b"/>
                      <a:r>
                        <a:rPr lang="de-CH" sz="800" b="0" i="0" u="none" strike="noStrike" dirty="0">
                          <a:solidFill>
                            <a:srgbClr val="000000"/>
                          </a:solidFill>
                          <a:effectLst/>
                          <a:latin typeface="Nato sans"/>
                        </a:rPr>
                        <a:t>8%</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extLst>
                  <a:ext uri="{0D108BD9-81ED-4DB2-BD59-A6C34878D82A}">
                    <a16:rowId xmlns:a16="http://schemas.microsoft.com/office/drawing/2014/main" val="3828873596"/>
                  </a:ext>
                </a:extLst>
              </a:tr>
              <a:tr h="216455">
                <a:tc vMerge="1">
                  <a:txBody>
                    <a:bodyPr/>
                    <a:lstStyle/>
                    <a:p>
                      <a:endParaRPr lang="de-CH"/>
                    </a:p>
                  </a:txBody>
                  <a:tcPr/>
                </a:tc>
                <a:tc>
                  <a:txBody>
                    <a:bodyPr/>
                    <a:lstStyle/>
                    <a:p>
                      <a:pPr algn="l" fontAlgn="b"/>
                      <a:r>
                        <a:rPr lang="de-CH" sz="800" b="0" i="0" u="none" strike="noStrike" dirty="0">
                          <a:solidFill>
                            <a:srgbClr val="000000"/>
                          </a:solidFill>
                          <a:effectLst/>
                          <a:latin typeface="Nato sans"/>
                        </a:rPr>
                        <a:t>Corviglia</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r" fontAlgn="b"/>
                      <a:r>
                        <a:rPr lang="de-CH" sz="800" b="0" i="0" u="none" strike="noStrike">
                          <a:solidFill>
                            <a:srgbClr val="000000"/>
                          </a:solidFill>
                          <a:effectLst/>
                          <a:latin typeface="Nato sans"/>
                        </a:rPr>
                        <a:t>22%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483"/>
                    </a:solidFill>
                  </a:tcPr>
                </a:tc>
                <a:tc>
                  <a:txBody>
                    <a:bodyPr/>
                    <a:lstStyle/>
                    <a:p>
                      <a:pPr algn="r" fontAlgn="b"/>
                      <a:r>
                        <a:rPr lang="de-CH" sz="800" b="0" i="0" u="none" strike="noStrike">
                          <a:solidFill>
                            <a:srgbClr val="000000"/>
                          </a:solidFill>
                          <a:effectLst/>
                          <a:latin typeface="Nato sans"/>
                        </a:rPr>
                        <a:t>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BCA7E"/>
                    </a:solidFill>
                  </a:tcPr>
                </a:tc>
                <a:tc>
                  <a:txBody>
                    <a:bodyPr/>
                    <a:lstStyle/>
                    <a:p>
                      <a:pPr algn="r" fontAlgn="b"/>
                      <a:r>
                        <a:rPr lang="de-CH" sz="800" b="0" i="0" u="none" strike="noStrike" dirty="0">
                          <a:solidFill>
                            <a:srgbClr val="000000"/>
                          </a:solidFill>
                          <a:effectLst/>
                          <a:latin typeface="Nato sans"/>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570"/>
                    </a:solidFill>
                  </a:tcPr>
                </a:tc>
                <a:tc>
                  <a:txBody>
                    <a:bodyPr/>
                    <a:lstStyle/>
                    <a:p>
                      <a:pPr algn="r" fontAlgn="b"/>
                      <a:r>
                        <a:rPr lang="de-CH" sz="800" b="0" i="0" u="none" strike="noStrike" dirty="0">
                          <a:solidFill>
                            <a:srgbClr val="000000"/>
                          </a:solidFill>
                          <a:effectLst/>
                          <a:latin typeface="Nato sans"/>
                        </a:rPr>
                        <a:t>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D7B"/>
                    </a:solidFill>
                  </a:tcPr>
                </a:tc>
                <a:extLst>
                  <a:ext uri="{0D108BD9-81ED-4DB2-BD59-A6C34878D82A}">
                    <a16:rowId xmlns:a16="http://schemas.microsoft.com/office/drawing/2014/main" val="1207392251"/>
                  </a:ext>
                </a:extLst>
              </a:tr>
              <a:tr h="216455">
                <a:tc vMerge="1">
                  <a:txBody>
                    <a:bodyPr/>
                    <a:lstStyle/>
                    <a:p>
                      <a:endParaRPr lang="de-CH"/>
                    </a:p>
                  </a:txBody>
                  <a:tcPr/>
                </a:tc>
                <a:tc>
                  <a:txBody>
                    <a:bodyPr/>
                    <a:lstStyle/>
                    <a:p>
                      <a:pPr algn="l" fontAlgn="b"/>
                      <a:r>
                        <a:rPr lang="de-CH" sz="800" b="0" i="0" u="none" strike="noStrike" dirty="0">
                          <a:solidFill>
                            <a:srgbClr val="000000"/>
                          </a:solidFill>
                          <a:effectLst/>
                          <a:latin typeface="Nato sans"/>
                        </a:rPr>
                        <a:t>Distelboden</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r" fontAlgn="b"/>
                      <a:r>
                        <a:rPr lang="de-CH" sz="800" b="0" i="0" u="none" strike="noStrike">
                          <a:solidFill>
                            <a:srgbClr val="000000"/>
                          </a:solidFill>
                          <a:effectLst/>
                          <a:latin typeface="Nato sans"/>
                        </a:rPr>
                        <a:t>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tc>
                  <a:txBody>
                    <a:bodyPr/>
                    <a:lstStyle/>
                    <a:p>
                      <a:pPr algn="r" fontAlgn="b"/>
                      <a:r>
                        <a:rPr lang="de-CH" sz="800" b="0" i="0" u="none" strike="noStrike">
                          <a:solidFill>
                            <a:srgbClr val="000000"/>
                          </a:solidFill>
                          <a:effectLst/>
                          <a:latin typeface="Nato sans"/>
                        </a:rPr>
                        <a:t>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C77D"/>
                    </a:solidFill>
                  </a:tcPr>
                </a:tc>
                <a:tc>
                  <a:txBody>
                    <a:bodyPr/>
                    <a:lstStyle/>
                    <a:p>
                      <a:pPr algn="r" fontAlgn="b"/>
                      <a:r>
                        <a:rPr lang="de-CH" sz="800" b="0" i="0" u="none" strike="noStrike">
                          <a:solidFill>
                            <a:srgbClr val="000000"/>
                          </a:solidFill>
                          <a:effectLst/>
                          <a:latin typeface="Nato sans"/>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tc>
                  <a:txBody>
                    <a:bodyPr/>
                    <a:lstStyle/>
                    <a:p>
                      <a:pPr algn="r" fontAlgn="b"/>
                      <a:r>
                        <a:rPr lang="de-CH" sz="800" b="0" i="0" u="none" strike="noStrike">
                          <a:solidFill>
                            <a:srgbClr val="000000"/>
                          </a:solidFill>
                          <a:effectLst/>
                          <a:latin typeface="Nato sans"/>
                        </a:rPr>
                        <a:t>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87D"/>
                    </a:solidFill>
                  </a:tcPr>
                </a:tc>
                <a:extLst>
                  <a:ext uri="{0D108BD9-81ED-4DB2-BD59-A6C34878D82A}">
                    <a16:rowId xmlns:a16="http://schemas.microsoft.com/office/drawing/2014/main" val="1774695951"/>
                  </a:ext>
                </a:extLst>
              </a:tr>
              <a:tr h="216455">
                <a:tc vMerge="1">
                  <a:txBody>
                    <a:bodyPr/>
                    <a:lstStyle/>
                    <a:p>
                      <a:endParaRPr lang="de-CH"/>
                    </a:p>
                  </a:txBody>
                  <a:tcPr/>
                </a:tc>
                <a:tc>
                  <a:txBody>
                    <a:bodyPr/>
                    <a:lstStyle/>
                    <a:p>
                      <a:pPr algn="l" fontAlgn="b"/>
                      <a:r>
                        <a:rPr lang="de-CH" sz="800" b="0" i="0" u="none" strike="noStrike" dirty="0">
                          <a:solidFill>
                            <a:srgbClr val="000000"/>
                          </a:solidFill>
                          <a:effectLst/>
                          <a:latin typeface="Nato sans"/>
                        </a:rPr>
                        <a:t>Nante</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r" fontAlgn="b"/>
                      <a:r>
                        <a:rPr lang="de-CH" sz="800" b="0" i="0" u="none" strike="noStrike">
                          <a:solidFill>
                            <a:srgbClr val="000000"/>
                          </a:solidFill>
                          <a:effectLst/>
                          <a:latin typeface="Nato sans"/>
                        </a:rPr>
                        <a:t>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80"/>
                    </a:solidFill>
                  </a:tcPr>
                </a:tc>
                <a:tc>
                  <a:txBody>
                    <a:bodyPr/>
                    <a:lstStyle/>
                    <a:p>
                      <a:pPr algn="r" fontAlgn="b"/>
                      <a:r>
                        <a:rPr lang="de-CH" sz="800" b="0" i="0" u="none" strike="noStrike">
                          <a:solidFill>
                            <a:srgbClr val="000000"/>
                          </a:solidFill>
                          <a:effectLst/>
                          <a:latin typeface="Nato sans"/>
                        </a:rPr>
                        <a:t>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de-CH" sz="800" b="0" i="0" u="none" strike="noStrike">
                          <a:solidFill>
                            <a:srgbClr val="000000"/>
                          </a:solidFill>
                          <a:effectLst/>
                          <a:latin typeface="Nato sans"/>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de-CH" sz="800" b="0" i="0" u="none" strike="noStrike">
                          <a:solidFill>
                            <a:srgbClr val="000000"/>
                          </a:solidFill>
                          <a:effectLst/>
                          <a:latin typeface="Nato sans"/>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976109354"/>
                  </a:ext>
                </a:extLst>
              </a:tr>
              <a:tr h="227278">
                <a:tc vMerge="1">
                  <a:txBody>
                    <a:bodyPr/>
                    <a:lstStyle/>
                    <a:p>
                      <a:endParaRPr lang="de-CH"/>
                    </a:p>
                  </a:txBody>
                  <a:tcPr/>
                </a:tc>
                <a:tc>
                  <a:txBody>
                    <a:bodyPr/>
                    <a:lstStyle/>
                    <a:p>
                      <a:pPr algn="l" fontAlgn="b"/>
                      <a:r>
                        <a:rPr lang="de-CH" sz="800" b="0" i="0" u="none" strike="noStrike" dirty="0">
                          <a:solidFill>
                            <a:srgbClr val="000000"/>
                          </a:solidFill>
                          <a:effectLst/>
                          <a:latin typeface="Nato sans"/>
                        </a:rPr>
                        <a:t>Tiefenbach</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fontAlgn="b"/>
                      <a:r>
                        <a:rPr lang="de-CH" sz="800" b="0" i="0" u="none" strike="noStrike">
                          <a:solidFill>
                            <a:srgbClr val="000000"/>
                          </a:solidFill>
                          <a:effectLst/>
                          <a:latin typeface="Nato sans"/>
                        </a:rPr>
                        <a:t>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A175"/>
                    </a:solidFill>
                  </a:tcPr>
                </a:tc>
                <a:tc>
                  <a:txBody>
                    <a:bodyPr/>
                    <a:lstStyle/>
                    <a:p>
                      <a:pPr algn="r" fontAlgn="b"/>
                      <a:r>
                        <a:rPr lang="de-CH" sz="800" b="0" i="0" u="none" strike="noStrike">
                          <a:solidFill>
                            <a:srgbClr val="000000"/>
                          </a:solidFill>
                          <a:effectLst/>
                          <a:latin typeface="Nato sans"/>
                        </a:rPr>
                        <a:t>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CC17C"/>
                    </a:solidFill>
                  </a:tcPr>
                </a:tc>
                <a:tc>
                  <a:txBody>
                    <a:bodyPr/>
                    <a:lstStyle/>
                    <a:p>
                      <a:pPr algn="r" fontAlgn="b"/>
                      <a:r>
                        <a:rPr lang="de-CH" sz="800" b="0" i="0" u="none" strike="noStrike">
                          <a:solidFill>
                            <a:srgbClr val="000000"/>
                          </a:solidFill>
                          <a:effectLst/>
                          <a:latin typeface="Nato sans"/>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7D6E"/>
                    </a:solidFill>
                  </a:tcPr>
                </a:tc>
                <a:tc>
                  <a:txBody>
                    <a:bodyPr/>
                    <a:lstStyle/>
                    <a:p>
                      <a:pPr algn="r" fontAlgn="b"/>
                      <a:r>
                        <a:rPr lang="de-CH" sz="800" b="0" i="0" u="none" strike="noStrike" dirty="0">
                          <a:solidFill>
                            <a:srgbClr val="000000"/>
                          </a:solidFill>
                          <a:effectLst/>
                          <a:latin typeface="Nato sans"/>
                        </a:rPr>
                        <a:t>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DE81"/>
                    </a:solidFill>
                  </a:tcPr>
                </a:tc>
                <a:extLst>
                  <a:ext uri="{0D108BD9-81ED-4DB2-BD59-A6C34878D82A}">
                    <a16:rowId xmlns:a16="http://schemas.microsoft.com/office/drawing/2014/main" val="3080128200"/>
                  </a:ext>
                </a:extLst>
              </a:tr>
            </a:tbl>
          </a:graphicData>
        </a:graphic>
      </p:graphicFrame>
      <p:sp>
        <p:nvSpPr>
          <p:cNvPr id="11" name="Rechteck 10">
            <a:extLst>
              <a:ext uri="{FF2B5EF4-FFF2-40B4-BE49-F238E27FC236}">
                <a16:creationId xmlns:a16="http://schemas.microsoft.com/office/drawing/2014/main" id="{2E5B04B5-BE76-1D8C-4AF5-48CD7D3D7241}"/>
              </a:ext>
            </a:extLst>
          </p:cNvPr>
          <p:cNvSpPr/>
          <p:nvPr/>
        </p:nvSpPr>
        <p:spPr>
          <a:xfrm>
            <a:off x="435429" y="1649116"/>
            <a:ext cx="6615870" cy="370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5" name="Inhaltsplatzhalter 5">
            <a:extLst>
              <a:ext uri="{FF2B5EF4-FFF2-40B4-BE49-F238E27FC236}">
                <a16:creationId xmlns:a16="http://schemas.microsoft.com/office/drawing/2014/main" id="{DABDCF0F-0AD6-D686-82D0-EA2E3EE917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412" y="2748611"/>
            <a:ext cx="5168588" cy="3013200"/>
          </a:xfrm>
          <a:prstGeom prst="rect">
            <a:avLst/>
          </a:prstGeom>
        </p:spPr>
      </p:pic>
      <p:sp>
        <p:nvSpPr>
          <p:cNvPr id="7" name="Rechteck 6">
            <a:extLst>
              <a:ext uri="{FF2B5EF4-FFF2-40B4-BE49-F238E27FC236}">
                <a16:creationId xmlns:a16="http://schemas.microsoft.com/office/drawing/2014/main" id="{6832F135-0165-957A-FB99-A3764478C30F}"/>
              </a:ext>
            </a:extLst>
          </p:cNvPr>
          <p:cNvSpPr/>
          <p:nvPr/>
        </p:nvSpPr>
        <p:spPr>
          <a:xfrm>
            <a:off x="1165060" y="2563191"/>
            <a:ext cx="4286825" cy="370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Weight</a:t>
            </a:r>
          </a:p>
        </p:txBody>
      </p:sp>
      <p:sp>
        <p:nvSpPr>
          <p:cNvPr id="8" name="Inhaltsplatzhalter 2">
            <a:extLst>
              <a:ext uri="{FF2B5EF4-FFF2-40B4-BE49-F238E27FC236}">
                <a16:creationId xmlns:a16="http://schemas.microsoft.com/office/drawing/2014/main" id="{A5404CD6-B417-C610-1A42-547E828F46B9}"/>
              </a:ext>
            </a:extLst>
          </p:cNvPr>
          <p:cNvSpPr txBox="1">
            <a:spLocks/>
          </p:cNvSpPr>
          <p:nvPr/>
        </p:nvSpPr>
        <p:spPr>
          <a:xfrm>
            <a:off x="6096000" y="1956261"/>
            <a:ext cx="4763623" cy="414951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GB" b="1" dirty="0"/>
              <a:t>Morphological traits such as:</a:t>
            </a:r>
          </a:p>
          <a:p>
            <a:pPr lvl="1"/>
            <a:r>
              <a:rPr lang="en-GB" i="1" dirty="0"/>
              <a:t>Feather length</a:t>
            </a:r>
            <a:r>
              <a:rPr lang="en-GB" dirty="0"/>
              <a:t>,  </a:t>
            </a:r>
            <a:r>
              <a:rPr lang="en-GB" i="1" dirty="0"/>
              <a:t>Wing length </a:t>
            </a:r>
            <a:r>
              <a:rPr lang="en-GB" dirty="0"/>
              <a:t>and </a:t>
            </a:r>
            <a:r>
              <a:rPr lang="en-GB" i="1" dirty="0"/>
              <a:t>Weight</a:t>
            </a:r>
            <a:r>
              <a:rPr lang="en-GB" dirty="0"/>
              <a:t> might be different between male and female birds.</a:t>
            </a:r>
          </a:p>
        </p:txBody>
      </p:sp>
      <p:sp>
        <p:nvSpPr>
          <p:cNvPr id="3" name="Slide Number Placeholder 2">
            <a:extLst>
              <a:ext uri="{FF2B5EF4-FFF2-40B4-BE49-F238E27FC236}">
                <a16:creationId xmlns:a16="http://schemas.microsoft.com/office/drawing/2014/main" id="{A9A1CD56-E043-D86C-66FE-6B7496BF6704}"/>
              </a:ext>
            </a:extLst>
          </p:cNvPr>
          <p:cNvSpPr>
            <a:spLocks noGrp="1"/>
          </p:cNvSpPr>
          <p:nvPr>
            <p:ph type="sldNum" sz="quarter" idx="12"/>
          </p:nvPr>
        </p:nvSpPr>
        <p:spPr/>
        <p:txBody>
          <a:bodyPr/>
          <a:lstStyle/>
          <a:p>
            <a:fld id="{2F31C5D6-DB43-461A-A030-EBF79EC91E30}" type="slidenum">
              <a:rPr lang="de-CH" smtClean="0"/>
              <a:t>10</a:t>
            </a:fld>
            <a:endParaRPr lang="de-CH"/>
          </a:p>
        </p:txBody>
      </p:sp>
    </p:spTree>
    <p:extLst>
      <p:ext uri="{BB962C8B-B14F-4D97-AF65-F5344CB8AC3E}">
        <p14:creationId xmlns:p14="http://schemas.microsoft.com/office/powerpoint/2010/main" val="1085745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609E99-7236-5314-CBB2-34C0D46EED9D}"/>
              </a:ext>
            </a:extLst>
          </p:cNvPr>
          <p:cNvSpPr>
            <a:spLocks noGrp="1"/>
          </p:cNvSpPr>
          <p:nvPr>
            <p:ph type="title"/>
          </p:nvPr>
        </p:nvSpPr>
        <p:spPr>
          <a:xfrm>
            <a:off x="627961" y="586822"/>
            <a:ext cx="6147411" cy="1645920"/>
          </a:xfrm>
        </p:spPr>
        <p:txBody>
          <a:bodyPr>
            <a:normAutofit/>
          </a:bodyPr>
          <a:lstStyle/>
          <a:p>
            <a:r>
              <a:rPr lang="en-GB" sz="3200" dirty="0"/>
              <a:t>A first glance</a:t>
            </a:r>
            <a:br>
              <a:rPr lang="en-GB" sz="3200" dirty="0"/>
            </a:br>
            <a:r>
              <a:rPr lang="en-GB" sz="3200" dirty="0"/>
              <a:t>Promising Variables III</a:t>
            </a:r>
            <a:br>
              <a:rPr lang="de-CH" sz="3200" dirty="0"/>
            </a:br>
            <a:r>
              <a:rPr lang="de-CH" sz="3200" dirty="0" err="1"/>
              <a:t>covariates</a:t>
            </a:r>
            <a:r>
              <a:rPr lang="de-CH" sz="3200" dirty="0"/>
              <a:t> </a:t>
            </a:r>
          </a:p>
        </p:txBody>
      </p:sp>
      <p:graphicFrame>
        <p:nvGraphicFramePr>
          <p:cNvPr id="10" name="Tabelle 10">
            <a:extLst>
              <a:ext uri="{FF2B5EF4-FFF2-40B4-BE49-F238E27FC236}">
                <a16:creationId xmlns:a16="http://schemas.microsoft.com/office/drawing/2014/main" id="{0880AB14-BDD6-9C00-A515-CF8852A31A68}"/>
              </a:ext>
            </a:extLst>
          </p:cNvPr>
          <p:cNvGraphicFramePr>
            <a:graphicFrameLocks noGrp="1"/>
          </p:cNvGraphicFramePr>
          <p:nvPr>
            <p:ph idx="1"/>
          </p:nvPr>
        </p:nvGraphicFramePr>
        <p:xfrm>
          <a:off x="438565" y="1770841"/>
          <a:ext cx="11318006" cy="370840"/>
        </p:xfrm>
        <a:graphic>
          <a:graphicData uri="http://schemas.openxmlformats.org/drawingml/2006/table">
            <a:tbl>
              <a:tblPr firstRow="1" bandRow="1">
                <a:tableStyleId>{5C22544A-7EE6-4342-B048-85BDC9FD1C3A}</a:tableStyleId>
              </a:tblPr>
              <a:tblGrid>
                <a:gridCol w="11318006">
                  <a:extLst>
                    <a:ext uri="{9D8B030D-6E8A-4147-A177-3AD203B41FA5}">
                      <a16:colId xmlns:a16="http://schemas.microsoft.com/office/drawing/2014/main" val="2059860430"/>
                    </a:ext>
                  </a:extLst>
                </a:gridCol>
              </a:tblGrid>
              <a:tr h="370840">
                <a:tc>
                  <a:txBody>
                    <a:bodyPr/>
                    <a:lstStyle/>
                    <a:p>
                      <a:endParaRPr lang="de-CH" dirty="0"/>
                    </a:p>
                  </a:txBody>
                  <a:tcPr/>
                </a:tc>
                <a:extLst>
                  <a:ext uri="{0D108BD9-81ED-4DB2-BD59-A6C34878D82A}">
                    <a16:rowId xmlns:a16="http://schemas.microsoft.com/office/drawing/2014/main" val="3857784200"/>
                  </a:ext>
                </a:extLst>
              </a:tr>
            </a:tbl>
          </a:graphicData>
        </a:graphic>
      </p:graphicFrame>
      <p:graphicFrame>
        <p:nvGraphicFramePr>
          <p:cNvPr id="6" name="Tabelle 5">
            <a:extLst>
              <a:ext uri="{FF2B5EF4-FFF2-40B4-BE49-F238E27FC236}">
                <a16:creationId xmlns:a16="http://schemas.microsoft.com/office/drawing/2014/main" id="{B7697361-B4AC-4D67-A55F-170D589B4B01}"/>
              </a:ext>
            </a:extLst>
          </p:cNvPr>
          <p:cNvGraphicFramePr>
            <a:graphicFrameLocks noGrp="1"/>
          </p:cNvGraphicFramePr>
          <p:nvPr/>
        </p:nvGraphicFramePr>
        <p:xfrm>
          <a:off x="7054435" y="619712"/>
          <a:ext cx="4699000" cy="1493541"/>
        </p:xfrm>
        <a:graphic>
          <a:graphicData uri="http://schemas.openxmlformats.org/drawingml/2006/table">
            <a:tbl>
              <a:tblPr/>
              <a:tblGrid>
                <a:gridCol w="889000">
                  <a:extLst>
                    <a:ext uri="{9D8B030D-6E8A-4147-A177-3AD203B41FA5}">
                      <a16:colId xmlns:a16="http://schemas.microsoft.com/office/drawing/2014/main" val="342057441"/>
                    </a:ext>
                  </a:extLst>
                </a:gridCol>
                <a:gridCol w="762000">
                  <a:extLst>
                    <a:ext uri="{9D8B030D-6E8A-4147-A177-3AD203B41FA5}">
                      <a16:colId xmlns:a16="http://schemas.microsoft.com/office/drawing/2014/main" val="2516470941"/>
                    </a:ext>
                  </a:extLst>
                </a:gridCol>
                <a:gridCol w="762000">
                  <a:extLst>
                    <a:ext uri="{9D8B030D-6E8A-4147-A177-3AD203B41FA5}">
                      <a16:colId xmlns:a16="http://schemas.microsoft.com/office/drawing/2014/main" val="3528995907"/>
                    </a:ext>
                  </a:extLst>
                </a:gridCol>
                <a:gridCol w="762000">
                  <a:extLst>
                    <a:ext uri="{9D8B030D-6E8A-4147-A177-3AD203B41FA5}">
                      <a16:colId xmlns:a16="http://schemas.microsoft.com/office/drawing/2014/main" val="3153106205"/>
                    </a:ext>
                  </a:extLst>
                </a:gridCol>
                <a:gridCol w="762000">
                  <a:extLst>
                    <a:ext uri="{9D8B030D-6E8A-4147-A177-3AD203B41FA5}">
                      <a16:colId xmlns:a16="http://schemas.microsoft.com/office/drawing/2014/main" val="901406595"/>
                    </a:ext>
                  </a:extLst>
                </a:gridCol>
                <a:gridCol w="762000">
                  <a:extLst>
                    <a:ext uri="{9D8B030D-6E8A-4147-A177-3AD203B41FA5}">
                      <a16:colId xmlns:a16="http://schemas.microsoft.com/office/drawing/2014/main" val="1223398334"/>
                    </a:ext>
                  </a:extLst>
                </a:gridCol>
              </a:tblGrid>
              <a:tr h="216455">
                <a:tc>
                  <a:txBody>
                    <a:bodyPr/>
                    <a:lstStyle/>
                    <a:p>
                      <a:pPr algn="l" fontAlgn="b"/>
                      <a:r>
                        <a:rPr lang="de-CH" sz="8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de-CH" sz="800" b="0" i="0" u="none" strike="noStrike">
                          <a:solidFill>
                            <a:srgbClr val="000000"/>
                          </a:solidFill>
                          <a:effectLst/>
                          <a:latin typeface="Nato sans"/>
                        </a:rPr>
                        <a:t> </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4">
                  <a:txBody>
                    <a:bodyPr/>
                    <a:lstStyle/>
                    <a:p>
                      <a:pPr algn="ctr" fontAlgn="ctr"/>
                      <a:r>
                        <a:rPr lang="de-CH" sz="800" b="0" i="0" u="none" strike="noStrike" dirty="0">
                          <a:solidFill>
                            <a:srgbClr val="000000"/>
                          </a:solidFill>
                          <a:effectLst/>
                          <a:latin typeface="Nato sans"/>
                        </a:rPr>
                        <a:t>AGE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9D9D9"/>
                    </a:solidFill>
                  </a:tcPr>
                </a:tc>
                <a:tc hMerge="1">
                  <a:txBody>
                    <a:bodyPr/>
                    <a:lstStyle/>
                    <a:p>
                      <a:endParaRPr lang="de-CH"/>
                    </a:p>
                  </a:txBody>
                  <a:tcPr/>
                </a:tc>
                <a:tc hMerge="1">
                  <a:txBody>
                    <a:bodyPr/>
                    <a:lstStyle/>
                    <a:p>
                      <a:endParaRPr lang="de-CH"/>
                    </a:p>
                  </a:txBody>
                  <a:tcPr/>
                </a:tc>
                <a:tc hMerge="1">
                  <a:txBody>
                    <a:bodyPr/>
                    <a:lstStyle/>
                    <a:p>
                      <a:endParaRPr lang="de-CH"/>
                    </a:p>
                  </a:txBody>
                  <a:tcPr/>
                </a:tc>
                <a:extLst>
                  <a:ext uri="{0D108BD9-81ED-4DB2-BD59-A6C34878D82A}">
                    <a16:rowId xmlns:a16="http://schemas.microsoft.com/office/drawing/2014/main" val="1808174979"/>
                  </a:ext>
                </a:extLst>
              </a:tr>
              <a:tr h="183988">
                <a:tc>
                  <a:txBody>
                    <a:bodyPr/>
                    <a:lstStyle/>
                    <a:p>
                      <a:pPr algn="l" fontAlgn="b"/>
                      <a:r>
                        <a:rPr lang="de-CH" sz="10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de-CH" sz="1000" b="0" i="0" u="none" strike="noStrike" dirty="0">
                        <a:solidFill>
                          <a:srgbClr val="000000"/>
                        </a:solidFill>
                        <a:effectLst/>
                        <a:latin typeface="Nato sans"/>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b"/>
                      <a:r>
                        <a:rPr lang="de-CH" sz="900" b="0" i="0" u="none" strike="noStrike" dirty="0">
                          <a:solidFill>
                            <a:srgbClr val="000000"/>
                          </a:solidFill>
                          <a:effectLst/>
                          <a:latin typeface="Nato sans"/>
                        </a:rPr>
                        <a:t>2</a:t>
                      </a:r>
                    </a:p>
                  </a:txBody>
                  <a:tcPr marL="9525" marR="9525" marT="9525"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fontAlgn="b"/>
                      <a:r>
                        <a:rPr lang="de-CH" sz="900" b="0" i="0" u="none" strike="noStrike" dirty="0">
                          <a:solidFill>
                            <a:srgbClr val="000000"/>
                          </a:solidFill>
                          <a:effectLst/>
                          <a:latin typeface="Nato sans"/>
                        </a:rPr>
                        <a:t>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fontAlgn="b"/>
                      <a:r>
                        <a:rPr lang="de-CH" sz="900" b="0" i="0" u="none" strike="noStrike" dirty="0">
                          <a:solidFill>
                            <a:srgbClr val="000000"/>
                          </a:solidFill>
                          <a:effectLst/>
                          <a:latin typeface="Nato sans"/>
                        </a:rPr>
                        <a:t>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fontAlgn="b"/>
                      <a:r>
                        <a:rPr lang="de-CH" sz="900" b="0" i="0" u="none" strike="noStrike" dirty="0">
                          <a:solidFill>
                            <a:srgbClr val="000000"/>
                          </a:solidFill>
                          <a:effectLst/>
                          <a:latin typeface="Nato sans"/>
                        </a:rPr>
                        <a:t>6</a:t>
                      </a:r>
                    </a:p>
                  </a:txBody>
                  <a:tcPr marL="9525" marR="9525" marT="9525"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17074827"/>
                  </a:ext>
                </a:extLst>
              </a:tr>
              <a:tr h="216455">
                <a:tc rowSpan="5">
                  <a:txBody>
                    <a:bodyPr/>
                    <a:lstStyle/>
                    <a:p>
                      <a:pPr algn="ctr" fontAlgn="ctr"/>
                      <a:r>
                        <a:rPr lang="de-CH" sz="800" b="0" i="0" u="none" strike="noStrike" dirty="0">
                          <a:solidFill>
                            <a:srgbClr val="000000"/>
                          </a:solidFill>
                          <a:effectLst/>
                          <a:latin typeface="Nato sans"/>
                        </a:rPr>
                        <a:t>Location</a:t>
                      </a:r>
                    </a:p>
                  </a:txBody>
                  <a:tcPr marL="9525" marR="9525" marT="9525" marB="0" vert="vert27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de-CH" sz="800" b="0" i="0" u="none" strike="noStrike" dirty="0">
                          <a:solidFill>
                            <a:srgbClr val="000000"/>
                          </a:solidFill>
                          <a:effectLst/>
                          <a:latin typeface="Nato sans"/>
                        </a:rPr>
                        <a:t>Arosa</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r" fontAlgn="b"/>
                      <a:r>
                        <a:rPr lang="de-CH" sz="800" b="0" i="0" u="none" strike="noStrike">
                          <a:solidFill>
                            <a:srgbClr val="000000"/>
                          </a:solidFill>
                          <a:effectLst/>
                          <a:latin typeface="Nato sans"/>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de-CH" sz="800" b="0" i="0" u="none" strike="noStrike" dirty="0">
                          <a:solidFill>
                            <a:srgbClr val="000000"/>
                          </a:solidFill>
                          <a:effectLst/>
                          <a:latin typeface="Nato sans"/>
                        </a:rPr>
                        <a:t>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de-CH" sz="800" b="0" i="0" u="none" strike="noStrike" dirty="0">
                          <a:solidFill>
                            <a:srgbClr val="000000"/>
                          </a:solidFill>
                          <a:effectLst/>
                          <a:latin typeface="Nato sans"/>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984"/>
                    </a:solidFill>
                  </a:tcPr>
                </a:tc>
                <a:tc>
                  <a:txBody>
                    <a:bodyPr/>
                    <a:lstStyle/>
                    <a:p>
                      <a:pPr algn="r" fontAlgn="b"/>
                      <a:r>
                        <a:rPr lang="de-CH" sz="800" b="0" i="0" u="none" strike="noStrike" dirty="0">
                          <a:solidFill>
                            <a:srgbClr val="000000"/>
                          </a:solidFill>
                          <a:effectLst/>
                          <a:latin typeface="Nato sans"/>
                        </a:rPr>
                        <a:t>8%</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extLst>
                  <a:ext uri="{0D108BD9-81ED-4DB2-BD59-A6C34878D82A}">
                    <a16:rowId xmlns:a16="http://schemas.microsoft.com/office/drawing/2014/main" val="3828873596"/>
                  </a:ext>
                </a:extLst>
              </a:tr>
              <a:tr h="216455">
                <a:tc vMerge="1">
                  <a:txBody>
                    <a:bodyPr/>
                    <a:lstStyle/>
                    <a:p>
                      <a:endParaRPr lang="de-CH"/>
                    </a:p>
                  </a:txBody>
                  <a:tcPr/>
                </a:tc>
                <a:tc>
                  <a:txBody>
                    <a:bodyPr/>
                    <a:lstStyle/>
                    <a:p>
                      <a:pPr algn="l" fontAlgn="b"/>
                      <a:r>
                        <a:rPr lang="de-CH" sz="800" b="0" i="0" u="none" strike="noStrike" dirty="0">
                          <a:solidFill>
                            <a:srgbClr val="000000"/>
                          </a:solidFill>
                          <a:effectLst/>
                          <a:latin typeface="Nato sans"/>
                        </a:rPr>
                        <a:t>Corviglia</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r" fontAlgn="b"/>
                      <a:r>
                        <a:rPr lang="de-CH" sz="800" b="0" i="0" u="none" strike="noStrike">
                          <a:solidFill>
                            <a:srgbClr val="000000"/>
                          </a:solidFill>
                          <a:effectLst/>
                          <a:latin typeface="Nato sans"/>
                        </a:rPr>
                        <a:t>22%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483"/>
                    </a:solidFill>
                  </a:tcPr>
                </a:tc>
                <a:tc>
                  <a:txBody>
                    <a:bodyPr/>
                    <a:lstStyle/>
                    <a:p>
                      <a:pPr algn="r" fontAlgn="b"/>
                      <a:r>
                        <a:rPr lang="de-CH" sz="800" b="0" i="0" u="none" strike="noStrike">
                          <a:solidFill>
                            <a:srgbClr val="000000"/>
                          </a:solidFill>
                          <a:effectLst/>
                          <a:latin typeface="Nato sans"/>
                        </a:rPr>
                        <a:t>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BCA7E"/>
                    </a:solidFill>
                  </a:tcPr>
                </a:tc>
                <a:tc>
                  <a:txBody>
                    <a:bodyPr/>
                    <a:lstStyle/>
                    <a:p>
                      <a:pPr algn="r" fontAlgn="b"/>
                      <a:r>
                        <a:rPr lang="de-CH" sz="800" b="0" i="0" u="none" strike="noStrike" dirty="0">
                          <a:solidFill>
                            <a:srgbClr val="000000"/>
                          </a:solidFill>
                          <a:effectLst/>
                          <a:latin typeface="Nato sans"/>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570"/>
                    </a:solidFill>
                  </a:tcPr>
                </a:tc>
                <a:tc>
                  <a:txBody>
                    <a:bodyPr/>
                    <a:lstStyle/>
                    <a:p>
                      <a:pPr algn="r" fontAlgn="b"/>
                      <a:r>
                        <a:rPr lang="de-CH" sz="800" b="0" i="0" u="none" strike="noStrike" dirty="0">
                          <a:solidFill>
                            <a:srgbClr val="000000"/>
                          </a:solidFill>
                          <a:effectLst/>
                          <a:latin typeface="Nato sans"/>
                        </a:rPr>
                        <a:t>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D7B"/>
                    </a:solidFill>
                  </a:tcPr>
                </a:tc>
                <a:extLst>
                  <a:ext uri="{0D108BD9-81ED-4DB2-BD59-A6C34878D82A}">
                    <a16:rowId xmlns:a16="http://schemas.microsoft.com/office/drawing/2014/main" val="1207392251"/>
                  </a:ext>
                </a:extLst>
              </a:tr>
              <a:tr h="216455">
                <a:tc vMerge="1">
                  <a:txBody>
                    <a:bodyPr/>
                    <a:lstStyle/>
                    <a:p>
                      <a:endParaRPr lang="de-CH"/>
                    </a:p>
                  </a:txBody>
                  <a:tcPr/>
                </a:tc>
                <a:tc>
                  <a:txBody>
                    <a:bodyPr/>
                    <a:lstStyle/>
                    <a:p>
                      <a:pPr algn="l" fontAlgn="b"/>
                      <a:r>
                        <a:rPr lang="de-CH" sz="800" b="0" i="0" u="none" strike="noStrike" dirty="0">
                          <a:solidFill>
                            <a:srgbClr val="000000"/>
                          </a:solidFill>
                          <a:effectLst/>
                          <a:latin typeface="Nato sans"/>
                        </a:rPr>
                        <a:t>Distelboden</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r" fontAlgn="b"/>
                      <a:r>
                        <a:rPr lang="de-CH" sz="800" b="0" i="0" u="none" strike="noStrike">
                          <a:solidFill>
                            <a:srgbClr val="000000"/>
                          </a:solidFill>
                          <a:effectLst/>
                          <a:latin typeface="Nato sans"/>
                        </a:rPr>
                        <a:t>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tc>
                  <a:txBody>
                    <a:bodyPr/>
                    <a:lstStyle/>
                    <a:p>
                      <a:pPr algn="r" fontAlgn="b"/>
                      <a:r>
                        <a:rPr lang="de-CH" sz="800" b="0" i="0" u="none" strike="noStrike">
                          <a:solidFill>
                            <a:srgbClr val="000000"/>
                          </a:solidFill>
                          <a:effectLst/>
                          <a:latin typeface="Nato sans"/>
                        </a:rPr>
                        <a:t>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C77D"/>
                    </a:solidFill>
                  </a:tcPr>
                </a:tc>
                <a:tc>
                  <a:txBody>
                    <a:bodyPr/>
                    <a:lstStyle/>
                    <a:p>
                      <a:pPr algn="r" fontAlgn="b"/>
                      <a:r>
                        <a:rPr lang="de-CH" sz="800" b="0" i="0" u="none" strike="noStrike">
                          <a:solidFill>
                            <a:srgbClr val="000000"/>
                          </a:solidFill>
                          <a:effectLst/>
                          <a:latin typeface="Nato sans"/>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tc>
                  <a:txBody>
                    <a:bodyPr/>
                    <a:lstStyle/>
                    <a:p>
                      <a:pPr algn="r" fontAlgn="b"/>
                      <a:r>
                        <a:rPr lang="de-CH" sz="800" b="0" i="0" u="none" strike="noStrike">
                          <a:solidFill>
                            <a:srgbClr val="000000"/>
                          </a:solidFill>
                          <a:effectLst/>
                          <a:latin typeface="Nato sans"/>
                        </a:rPr>
                        <a:t>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87D"/>
                    </a:solidFill>
                  </a:tcPr>
                </a:tc>
                <a:extLst>
                  <a:ext uri="{0D108BD9-81ED-4DB2-BD59-A6C34878D82A}">
                    <a16:rowId xmlns:a16="http://schemas.microsoft.com/office/drawing/2014/main" val="1774695951"/>
                  </a:ext>
                </a:extLst>
              </a:tr>
              <a:tr h="216455">
                <a:tc vMerge="1">
                  <a:txBody>
                    <a:bodyPr/>
                    <a:lstStyle/>
                    <a:p>
                      <a:endParaRPr lang="de-CH"/>
                    </a:p>
                  </a:txBody>
                  <a:tcPr/>
                </a:tc>
                <a:tc>
                  <a:txBody>
                    <a:bodyPr/>
                    <a:lstStyle/>
                    <a:p>
                      <a:pPr algn="l" fontAlgn="b"/>
                      <a:r>
                        <a:rPr lang="de-CH" sz="800" b="0" i="0" u="none" strike="noStrike" dirty="0">
                          <a:solidFill>
                            <a:srgbClr val="000000"/>
                          </a:solidFill>
                          <a:effectLst/>
                          <a:latin typeface="Nato sans"/>
                        </a:rPr>
                        <a:t>Nante</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r" fontAlgn="b"/>
                      <a:r>
                        <a:rPr lang="de-CH" sz="800" b="0" i="0" u="none" strike="noStrike">
                          <a:solidFill>
                            <a:srgbClr val="000000"/>
                          </a:solidFill>
                          <a:effectLst/>
                          <a:latin typeface="Nato sans"/>
                        </a:rPr>
                        <a:t>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80"/>
                    </a:solidFill>
                  </a:tcPr>
                </a:tc>
                <a:tc>
                  <a:txBody>
                    <a:bodyPr/>
                    <a:lstStyle/>
                    <a:p>
                      <a:pPr algn="r" fontAlgn="b"/>
                      <a:r>
                        <a:rPr lang="de-CH" sz="800" b="0" i="0" u="none" strike="noStrike">
                          <a:solidFill>
                            <a:srgbClr val="000000"/>
                          </a:solidFill>
                          <a:effectLst/>
                          <a:latin typeface="Nato sans"/>
                        </a:rPr>
                        <a:t>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de-CH" sz="800" b="0" i="0" u="none" strike="noStrike">
                          <a:solidFill>
                            <a:srgbClr val="000000"/>
                          </a:solidFill>
                          <a:effectLst/>
                          <a:latin typeface="Nato sans"/>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de-CH" sz="800" b="0" i="0" u="none" strike="noStrike">
                          <a:solidFill>
                            <a:srgbClr val="000000"/>
                          </a:solidFill>
                          <a:effectLst/>
                          <a:latin typeface="Nato sans"/>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976109354"/>
                  </a:ext>
                </a:extLst>
              </a:tr>
              <a:tr h="227278">
                <a:tc vMerge="1">
                  <a:txBody>
                    <a:bodyPr/>
                    <a:lstStyle/>
                    <a:p>
                      <a:endParaRPr lang="de-CH"/>
                    </a:p>
                  </a:txBody>
                  <a:tcPr/>
                </a:tc>
                <a:tc>
                  <a:txBody>
                    <a:bodyPr/>
                    <a:lstStyle/>
                    <a:p>
                      <a:pPr algn="l" fontAlgn="b"/>
                      <a:r>
                        <a:rPr lang="de-CH" sz="800" b="0" i="0" u="none" strike="noStrike" dirty="0">
                          <a:solidFill>
                            <a:srgbClr val="000000"/>
                          </a:solidFill>
                          <a:effectLst/>
                          <a:latin typeface="Nato sans"/>
                        </a:rPr>
                        <a:t>Tiefenbach</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fontAlgn="b"/>
                      <a:r>
                        <a:rPr lang="de-CH" sz="800" b="0" i="0" u="none" strike="noStrike">
                          <a:solidFill>
                            <a:srgbClr val="000000"/>
                          </a:solidFill>
                          <a:effectLst/>
                          <a:latin typeface="Nato sans"/>
                        </a:rPr>
                        <a:t>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A175"/>
                    </a:solidFill>
                  </a:tcPr>
                </a:tc>
                <a:tc>
                  <a:txBody>
                    <a:bodyPr/>
                    <a:lstStyle/>
                    <a:p>
                      <a:pPr algn="r" fontAlgn="b"/>
                      <a:r>
                        <a:rPr lang="de-CH" sz="800" b="0" i="0" u="none" strike="noStrike">
                          <a:solidFill>
                            <a:srgbClr val="000000"/>
                          </a:solidFill>
                          <a:effectLst/>
                          <a:latin typeface="Nato sans"/>
                        </a:rPr>
                        <a:t>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CC17C"/>
                    </a:solidFill>
                  </a:tcPr>
                </a:tc>
                <a:tc>
                  <a:txBody>
                    <a:bodyPr/>
                    <a:lstStyle/>
                    <a:p>
                      <a:pPr algn="r" fontAlgn="b"/>
                      <a:r>
                        <a:rPr lang="de-CH" sz="800" b="0" i="0" u="none" strike="noStrike">
                          <a:solidFill>
                            <a:srgbClr val="000000"/>
                          </a:solidFill>
                          <a:effectLst/>
                          <a:latin typeface="Nato sans"/>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7D6E"/>
                    </a:solidFill>
                  </a:tcPr>
                </a:tc>
                <a:tc>
                  <a:txBody>
                    <a:bodyPr/>
                    <a:lstStyle/>
                    <a:p>
                      <a:pPr algn="r" fontAlgn="b"/>
                      <a:r>
                        <a:rPr lang="de-CH" sz="800" b="0" i="0" u="none" strike="noStrike" dirty="0">
                          <a:solidFill>
                            <a:srgbClr val="000000"/>
                          </a:solidFill>
                          <a:effectLst/>
                          <a:latin typeface="Nato sans"/>
                        </a:rPr>
                        <a:t>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DE81"/>
                    </a:solidFill>
                  </a:tcPr>
                </a:tc>
                <a:extLst>
                  <a:ext uri="{0D108BD9-81ED-4DB2-BD59-A6C34878D82A}">
                    <a16:rowId xmlns:a16="http://schemas.microsoft.com/office/drawing/2014/main" val="3080128200"/>
                  </a:ext>
                </a:extLst>
              </a:tr>
            </a:tbl>
          </a:graphicData>
        </a:graphic>
      </p:graphicFrame>
      <p:sp>
        <p:nvSpPr>
          <p:cNvPr id="11" name="Rechteck 10">
            <a:extLst>
              <a:ext uri="{FF2B5EF4-FFF2-40B4-BE49-F238E27FC236}">
                <a16:creationId xmlns:a16="http://schemas.microsoft.com/office/drawing/2014/main" id="{2E5B04B5-BE76-1D8C-4AF5-48CD7D3D7241}"/>
              </a:ext>
            </a:extLst>
          </p:cNvPr>
          <p:cNvSpPr/>
          <p:nvPr/>
        </p:nvSpPr>
        <p:spPr>
          <a:xfrm>
            <a:off x="435429" y="1649116"/>
            <a:ext cx="6615870" cy="370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5" name="Inhaltsplatzhalter 5">
            <a:extLst>
              <a:ext uri="{FF2B5EF4-FFF2-40B4-BE49-F238E27FC236}">
                <a16:creationId xmlns:a16="http://schemas.microsoft.com/office/drawing/2014/main" id="{8FD5D0D5-F372-4E42-781A-13A22C1BD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660" y="2767120"/>
            <a:ext cx="5481509" cy="3195627"/>
          </a:xfrm>
          <a:prstGeom prst="rect">
            <a:avLst/>
          </a:prstGeom>
        </p:spPr>
      </p:pic>
      <p:pic>
        <p:nvPicPr>
          <p:cNvPr id="7" name="Inhaltsplatzhalter 6">
            <a:extLst>
              <a:ext uri="{FF2B5EF4-FFF2-40B4-BE49-F238E27FC236}">
                <a16:creationId xmlns:a16="http://schemas.microsoft.com/office/drawing/2014/main" id="{F7D50FC6-8771-D4A8-A944-A7F95FF452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9918" y="2742884"/>
            <a:ext cx="5523082" cy="3219863"/>
          </a:xfrm>
          <a:prstGeom prst="rect">
            <a:avLst/>
          </a:prstGeom>
        </p:spPr>
      </p:pic>
      <p:sp>
        <p:nvSpPr>
          <p:cNvPr id="12" name="Rechteck 11">
            <a:extLst>
              <a:ext uri="{FF2B5EF4-FFF2-40B4-BE49-F238E27FC236}">
                <a16:creationId xmlns:a16="http://schemas.microsoft.com/office/drawing/2014/main" id="{2EDA0C0B-2C44-DBE5-068F-73F3D64ED06A}"/>
              </a:ext>
            </a:extLst>
          </p:cNvPr>
          <p:cNvSpPr/>
          <p:nvPr/>
        </p:nvSpPr>
        <p:spPr>
          <a:xfrm>
            <a:off x="1094704" y="2581700"/>
            <a:ext cx="4539803" cy="370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Tarsus</a:t>
            </a:r>
          </a:p>
        </p:txBody>
      </p:sp>
      <p:sp>
        <p:nvSpPr>
          <p:cNvPr id="13" name="Rechteck 12">
            <a:extLst>
              <a:ext uri="{FF2B5EF4-FFF2-40B4-BE49-F238E27FC236}">
                <a16:creationId xmlns:a16="http://schemas.microsoft.com/office/drawing/2014/main" id="{E154C2F5-02F5-8383-62B4-9A7C6BB7EFCF}"/>
              </a:ext>
            </a:extLst>
          </p:cNvPr>
          <p:cNvSpPr/>
          <p:nvPr/>
        </p:nvSpPr>
        <p:spPr>
          <a:xfrm>
            <a:off x="6710977" y="2557464"/>
            <a:ext cx="4590234" cy="370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Bill length</a:t>
            </a:r>
          </a:p>
        </p:txBody>
      </p:sp>
      <p:sp>
        <p:nvSpPr>
          <p:cNvPr id="3" name="Slide Number Placeholder 2">
            <a:extLst>
              <a:ext uri="{FF2B5EF4-FFF2-40B4-BE49-F238E27FC236}">
                <a16:creationId xmlns:a16="http://schemas.microsoft.com/office/drawing/2014/main" id="{CBA6DC84-2887-8926-A1AD-389417FBB08A}"/>
              </a:ext>
            </a:extLst>
          </p:cNvPr>
          <p:cNvSpPr>
            <a:spLocks noGrp="1"/>
          </p:cNvSpPr>
          <p:nvPr>
            <p:ph type="sldNum" sz="quarter" idx="12"/>
          </p:nvPr>
        </p:nvSpPr>
        <p:spPr/>
        <p:txBody>
          <a:bodyPr/>
          <a:lstStyle/>
          <a:p>
            <a:fld id="{2F31C5D6-DB43-461A-A030-EBF79EC91E30}" type="slidenum">
              <a:rPr lang="de-CH" smtClean="0"/>
              <a:t>11</a:t>
            </a:fld>
            <a:endParaRPr lang="de-CH"/>
          </a:p>
        </p:txBody>
      </p:sp>
    </p:spTree>
    <p:extLst>
      <p:ext uri="{BB962C8B-B14F-4D97-AF65-F5344CB8AC3E}">
        <p14:creationId xmlns:p14="http://schemas.microsoft.com/office/powerpoint/2010/main" val="2472753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7D1E19-6E01-146F-DB7C-3CA795E48387}"/>
              </a:ext>
            </a:extLst>
          </p:cNvPr>
          <p:cNvSpPr>
            <a:spLocks noGrp="1"/>
          </p:cNvSpPr>
          <p:nvPr>
            <p:ph type="title"/>
          </p:nvPr>
        </p:nvSpPr>
        <p:spPr/>
        <p:txBody>
          <a:bodyPr/>
          <a:lstStyle/>
          <a:p>
            <a:r>
              <a:rPr lang="en-GB" dirty="0"/>
              <a:t>How good is an expert’s guess?</a:t>
            </a:r>
          </a:p>
        </p:txBody>
      </p:sp>
      <p:sp>
        <p:nvSpPr>
          <p:cNvPr id="3" name="Inhaltsplatzhalter 2">
            <a:extLst>
              <a:ext uri="{FF2B5EF4-FFF2-40B4-BE49-F238E27FC236}">
                <a16:creationId xmlns:a16="http://schemas.microsoft.com/office/drawing/2014/main" id="{56F1611D-A439-AF05-E14F-33F9CB68EDBE}"/>
              </a:ext>
            </a:extLst>
          </p:cNvPr>
          <p:cNvSpPr>
            <a:spLocks noGrp="1"/>
          </p:cNvSpPr>
          <p:nvPr>
            <p:ph idx="1"/>
          </p:nvPr>
        </p:nvSpPr>
        <p:spPr>
          <a:xfrm>
            <a:off x="581192" y="2180496"/>
            <a:ext cx="11029615" cy="3775641"/>
          </a:xfrm>
        </p:spPr>
        <p:txBody>
          <a:bodyPr>
            <a:normAutofit/>
          </a:bodyPr>
          <a:lstStyle/>
          <a:p>
            <a:r>
              <a:rPr lang="en-GB" dirty="0"/>
              <a:t>It was guessed (by eye), by the ringer (specialist taking the measurements), whether each bird is </a:t>
            </a:r>
            <a:r>
              <a:rPr lang="en-GB" b="1" dirty="0"/>
              <a:t>male</a:t>
            </a:r>
            <a:r>
              <a:rPr lang="en-GB" dirty="0"/>
              <a:t> or </a:t>
            </a:r>
            <a:r>
              <a:rPr lang="en-GB" b="1" dirty="0"/>
              <a:t>female</a:t>
            </a:r>
            <a:r>
              <a:rPr lang="en-GB" dirty="0"/>
              <a:t> in </a:t>
            </a:r>
            <a:r>
              <a:rPr lang="en-GB" b="1" dirty="0"/>
              <a:t>415 observations</a:t>
            </a:r>
            <a:r>
              <a:rPr lang="en-GB" dirty="0"/>
              <a:t>.</a:t>
            </a:r>
          </a:p>
          <a:p>
            <a:r>
              <a:rPr lang="en-GB" dirty="0"/>
              <a:t>A </a:t>
            </a:r>
            <a:r>
              <a:rPr lang="en-GB" b="1" dirty="0"/>
              <a:t>correct</a:t>
            </a:r>
            <a:r>
              <a:rPr lang="en-GB" dirty="0"/>
              <a:t> </a:t>
            </a:r>
            <a:r>
              <a:rPr lang="en-GB" b="1" dirty="0"/>
              <a:t>classification</a:t>
            </a:r>
            <a:r>
              <a:rPr lang="en-GB" dirty="0"/>
              <a:t> was achieved in </a:t>
            </a:r>
            <a:r>
              <a:rPr lang="en-GB" b="1" dirty="0"/>
              <a:t>93.2%</a:t>
            </a:r>
            <a:r>
              <a:rPr lang="en-GB" dirty="0"/>
              <a:t> of these observations.</a:t>
            </a:r>
          </a:p>
          <a:p>
            <a:r>
              <a:rPr lang="en-GB" dirty="0"/>
              <a:t>However, we do not know if they only made guesses in cases where they were very confident or whether the cases in which they made guesses were selected randomly.</a:t>
            </a:r>
          </a:p>
          <a:p>
            <a:r>
              <a:rPr lang="en-GB" dirty="0"/>
              <a:t>Where are the mistakes?</a:t>
            </a:r>
          </a:p>
          <a:p>
            <a:pPr marL="0" indent="0">
              <a:buNone/>
            </a:pPr>
            <a:endParaRPr lang="de-CH" dirty="0"/>
          </a:p>
        </p:txBody>
      </p:sp>
      <p:sp>
        <p:nvSpPr>
          <p:cNvPr id="4" name="Slide Number Placeholder 3">
            <a:extLst>
              <a:ext uri="{FF2B5EF4-FFF2-40B4-BE49-F238E27FC236}">
                <a16:creationId xmlns:a16="http://schemas.microsoft.com/office/drawing/2014/main" id="{EAF81A85-A80E-2BC1-9012-48F3B90F9831}"/>
              </a:ext>
            </a:extLst>
          </p:cNvPr>
          <p:cNvSpPr>
            <a:spLocks noGrp="1"/>
          </p:cNvSpPr>
          <p:nvPr>
            <p:ph type="sldNum" sz="quarter" idx="12"/>
          </p:nvPr>
        </p:nvSpPr>
        <p:spPr/>
        <p:txBody>
          <a:bodyPr/>
          <a:lstStyle/>
          <a:p>
            <a:fld id="{2F31C5D6-DB43-461A-A030-EBF79EC91E30}" type="slidenum">
              <a:rPr lang="de-CH" smtClean="0"/>
              <a:t>12</a:t>
            </a:fld>
            <a:endParaRPr lang="de-CH"/>
          </a:p>
        </p:txBody>
      </p:sp>
    </p:spTree>
    <p:extLst>
      <p:ext uri="{BB962C8B-B14F-4D97-AF65-F5344CB8AC3E}">
        <p14:creationId xmlns:p14="http://schemas.microsoft.com/office/powerpoint/2010/main" val="466287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7D1E19-6E01-146F-DB7C-3CA795E48387}"/>
              </a:ext>
            </a:extLst>
          </p:cNvPr>
          <p:cNvSpPr>
            <a:spLocks noGrp="1"/>
          </p:cNvSpPr>
          <p:nvPr>
            <p:ph type="title"/>
          </p:nvPr>
        </p:nvSpPr>
        <p:spPr/>
        <p:txBody>
          <a:bodyPr/>
          <a:lstStyle/>
          <a:p>
            <a:r>
              <a:rPr lang="en-GB" dirty="0"/>
              <a:t>How good is an expert’s guess?</a:t>
            </a:r>
          </a:p>
        </p:txBody>
      </p:sp>
      <p:sp>
        <p:nvSpPr>
          <p:cNvPr id="3" name="Inhaltsplatzhalter 2">
            <a:extLst>
              <a:ext uri="{FF2B5EF4-FFF2-40B4-BE49-F238E27FC236}">
                <a16:creationId xmlns:a16="http://schemas.microsoft.com/office/drawing/2014/main" id="{56F1611D-A439-AF05-E14F-33F9CB68EDBE}"/>
              </a:ext>
            </a:extLst>
          </p:cNvPr>
          <p:cNvSpPr>
            <a:spLocks noGrp="1"/>
          </p:cNvSpPr>
          <p:nvPr>
            <p:ph idx="1"/>
          </p:nvPr>
        </p:nvSpPr>
        <p:spPr>
          <a:xfrm>
            <a:off x="581192" y="2180497"/>
            <a:ext cx="11029615" cy="1363358"/>
          </a:xfrm>
        </p:spPr>
        <p:txBody>
          <a:bodyPr>
            <a:normAutofit fontScale="70000" lnSpcReduction="20000"/>
          </a:bodyPr>
          <a:lstStyle/>
          <a:p>
            <a:r>
              <a:rPr lang="en-GB" dirty="0"/>
              <a:t>It was guessed (by eye), by the ringer (specialist taking the measurements), whether each bird is </a:t>
            </a:r>
            <a:r>
              <a:rPr lang="en-GB" b="1" dirty="0"/>
              <a:t>male</a:t>
            </a:r>
            <a:r>
              <a:rPr lang="en-GB" dirty="0"/>
              <a:t> or </a:t>
            </a:r>
            <a:r>
              <a:rPr lang="en-GB" b="1" dirty="0"/>
              <a:t>female</a:t>
            </a:r>
            <a:r>
              <a:rPr lang="en-GB" dirty="0"/>
              <a:t> in </a:t>
            </a:r>
            <a:r>
              <a:rPr lang="en-GB" b="1" dirty="0"/>
              <a:t>415 observations</a:t>
            </a:r>
            <a:r>
              <a:rPr lang="en-GB" dirty="0"/>
              <a:t>.</a:t>
            </a:r>
          </a:p>
          <a:p>
            <a:r>
              <a:rPr lang="en-GB" dirty="0"/>
              <a:t>A </a:t>
            </a:r>
            <a:r>
              <a:rPr lang="en-GB" b="1" dirty="0"/>
              <a:t>correct</a:t>
            </a:r>
            <a:r>
              <a:rPr lang="en-GB" dirty="0"/>
              <a:t> </a:t>
            </a:r>
            <a:r>
              <a:rPr lang="en-GB" b="1" dirty="0"/>
              <a:t>classification</a:t>
            </a:r>
            <a:r>
              <a:rPr lang="en-GB" dirty="0"/>
              <a:t> was achieved in </a:t>
            </a:r>
            <a:r>
              <a:rPr lang="en-GB" b="1" dirty="0"/>
              <a:t>93.2%</a:t>
            </a:r>
            <a:r>
              <a:rPr lang="en-GB" dirty="0"/>
              <a:t> of these observations.</a:t>
            </a:r>
          </a:p>
          <a:p>
            <a:r>
              <a:rPr lang="en-GB" dirty="0"/>
              <a:t>However, we do not know if they only made guesses in cases where they were very confident or whether the cases in which they made guesses were selected randomly.</a:t>
            </a:r>
          </a:p>
          <a:p>
            <a:r>
              <a:rPr lang="en-GB" dirty="0"/>
              <a:t>Where are the mistakes?</a:t>
            </a:r>
          </a:p>
          <a:p>
            <a:pPr marL="0" indent="0">
              <a:buNone/>
            </a:pPr>
            <a:endParaRPr lang="de-CH" dirty="0"/>
          </a:p>
        </p:txBody>
      </p:sp>
      <p:pic>
        <p:nvPicPr>
          <p:cNvPr id="5" name="Grafik 4">
            <a:extLst>
              <a:ext uri="{FF2B5EF4-FFF2-40B4-BE49-F238E27FC236}">
                <a16:creationId xmlns:a16="http://schemas.microsoft.com/office/drawing/2014/main" id="{3D9F182C-6311-19B2-F3BF-8154954CFB46}"/>
              </a:ext>
            </a:extLst>
          </p:cNvPr>
          <p:cNvPicPr>
            <a:picLocks noChangeAspect="1"/>
          </p:cNvPicPr>
          <p:nvPr/>
        </p:nvPicPr>
        <p:blipFill>
          <a:blip r:embed="rId2"/>
          <a:stretch>
            <a:fillRect/>
          </a:stretch>
        </p:blipFill>
        <p:spPr>
          <a:xfrm>
            <a:off x="1416815" y="3620277"/>
            <a:ext cx="4870165" cy="2858274"/>
          </a:xfrm>
          <a:prstGeom prst="rect">
            <a:avLst/>
          </a:prstGeom>
        </p:spPr>
      </p:pic>
      <p:pic>
        <p:nvPicPr>
          <p:cNvPr id="6" name="Inhaltsplatzhalter 5">
            <a:extLst>
              <a:ext uri="{FF2B5EF4-FFF2-40B4-BE49-F238E27FC236}">
                <a16:creationId xmlns:a16="http://schemas.microsoft.com/office/drawing/2014/main" id="{6F4E33C0-C081-B8C4-CCC3-689318ABA8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331" y="4068317"/>
            <a:ext cx="2338588" cy="1363358"/>
          </a:xfrm>
          <a:prstGeom prst="rect">
            <a:avLst/>
          </a:prstGeom>
        </p:spPr>
      </p:pic>
      <p:pic>
        <p:nvPicPr>
          <p:cNvPr id="7" name="Inhaltsplatzhalter 6">
            <a:extLst>
              <a:ext uri="{FF2B5EF4-FFF2-40B4-BE49-F238E27FC236}">
                <a16:creationId xmlns:a16="http://schemas.microsoft.com/office/drawing/2014/main" id="{4441BBFB-6C1A-8A3D-3A36-D433702A6F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0788" y="5023038"/>
            <a:ext cx="2317696" cy="1351178"/>
          </a:xfrm>
          <a:prstGeom prst="rect">
            <a:avLst/>
          </a:prstGeom>
        </p:spPr>
      </p:pic>
      <p:sp>
        <p:nvSpPr>
          <p:cNvPr id="8" name="Rechteck 7">
            <a:extLst>
              <a:ext uri="{FF2B5EF4-FFF2-40B4-BE49-F238E27FC236}">
                <a16:creationId xmlns:a16="http://schemas.microsoft.com/office/drawing/2014/main" id="{729A22DF-36C5-7A0F-4421-23F530F5A785}"/>
              </a:ext>
            </a:extLst>
          </p:cNvPr>
          <p:cNvSpPr/>
          <p:nvPr/>
        </p:nvSpPr>
        <p:spPr>
          <a:xfrm>
            <a:off x="6793104" y="3947264"/>
            <a:ext cx="1908222" cy="1945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Feather length</a:t>
            </a:r>
          </a:p>
        </p:txBody>
      </p:sp>
      <p:sp>
        <p:nvSpPr>
          <p:cNvPr id="9" name="Rechteck 8">
            <a:extLst>
              <a:ext uri="{FF2B5EF4-FFF2-40B4-BE49-F238E27FC236}">
                <a16:creationId xmlns:a16="http://schemas.microsoft.com/office/drawing/2014/main" id="{F61611B1-7A6B-77B3-D831-2807297FEFC8}"/>
              </a:ext>
            </a:extLst>
          </p:cNvPr>
          <p:cNvSpPr/>
          <p:nvPr/>
        </p:nvSpPr>
        <p:spPr>
          <a:xfrm>
            <a:off x="9176527" y="4893803"/>
            <a:ext cx="1899304" cy="1945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Wing length</a:t>
            </a:r>
          </a:p>
        </p:txBody>
      </p:sp>
      <p:sp>
        <p:nvSpPr>
          <p:cNvPr id="10" name="Ellipse 9">
            <a:extLst>
              <a:ext uri="{FF2B5EF4-FFF2-40B4-BE49-F238E27FC236}">
                <a16:creationId xmlns:a16="http://schemas.microsoft.com/office/drawing/2014/main" id="{3612A755-10F7-EFC5-F6D0-C6532160FB01}"/>
              </a:ext>
            </a:extLst>
          </p:cNvPr>
          <p:cNvSpPr/>
          <p:nvPr/>
        </p:nvSpPr>
        <p:spPr>
          <a:xfrm>
            <a:off x="2929103" y="4755974"/>
            <a:ext cx="1073729" cy="10196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Slide Number Placeholder 3">
            <a:extLst>
              <a:ext uri="{FF2B5EF4-FFF2-40B4-BE49-F238E27FC236}">
                <a16:creationId xmlns:a16="http://schemas.microsoft.com/office/drawing/2014/main" id="{64A4411B-F15E-78C0-B5DD-86AA16CF2908}"/>
              </a:ext>
            </a:extLst>
          </p:cNvPr>
          <p:cNvSpPr>
            <a:spLocks noGrp="1"/>
          </p:cNvSpPr>
          <p:nvPr>
            <p:ph type="sldNum" sz="quarter" idx="12"/>
          </p:nvPr>
        </p:nvSpPr>
        <p:spPr/>
        <p:txBody>
          <a:bodyPr/>
          <a:lstStyle/>
          <a:p>
            <a:fld id="{2F31C5D6-DB43-461A-A030-EBF79EC91E30}" type="slidenum">
              <a:rPr lang="de-CH" smtClean="0"/>
              <a:t>13</a:t>
            </a:fld>
            <a:endParaRPr lang="de-CH"/>
          </a:p>
        </p:txBody>
      </p:sp>
    </p:spTree>
    <p:extLst>
      <p:ext uri="{BB962C8B-B14F-4D97-AF65-F5344CB8AC3E}">
        <p14:creationId xmlns:p14="http://schemas.microsoft.com/office/powerpoint/2010/main" val="3745451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5C04A8-A840-EEFF-9EB9-7FFB990EBA62}"/>
              </a:ext>
            </a:extLst>
          </p:cNvPr>
          <p:cNvSpPr>
            <a:spLocks noGrp="1"/>
          </p:cNvSpPr>
          <p:nvPr>
            <p:ph type="title"/>
          </p:nvPr>
        </p:nvSpPr>
        <p:spPr/>
        <p:txBody>
          <a:bodyPr/>
          <a:lstStyle/>
          <a:p>
            <a:r>
              <a:rPr lang="en-GB" dirty="0"/>
              <a:t>Nestling bird data</a:t>
            </a:r>
          </a:p>
        </p:txBody>
      </p:sp>
      <p:graphicFrame>
        <p:nvGraphicFramePr>
          <p:cNvPr id="6" name="Tabelle 4">
            <a:extLst>
              <a:ext uri="{FF2B5EF4-FFF2-40B4-BE49-F238E27FC236}">
                <a16:creationId xmlns:a16="http://schemas.microsoft.com/office/drawing/2014/main" id="{324AFEAB-9EC1-9013-6AB3-73D6F9D2DD38}"/>
              </a:ext>
            </a:extLst>
          </p:cNvPr>
          <p:cNvGraphicFramePr>
            <a:graphicFrameLocks noGrp="1"/>
          </p:cNvGraphicFramePr>
          <p:nvPr>
            <p:ph idx="1"/>
            <p:extLst>
              <p:ext uri="{D42A27DB-BD31-4B8C-83A1-F6EECF244321}">
                <p14:modId xmlns:p14="http://schemas.microsoft.com/office/powerpoint/2010/main" val="1844400445"/>
              </p:ext>
            </p:extLst>
          </p:nvPr>
        </p:nvGraphicFramePr>
        <p:xfrm>
          <a:off x="7537142" y="2738399"/>
          <a:ext cx="3719742" cy="3337560"/>
        </p:xfrm>
        <a:graphic>
          <a:graphicData uri="http://schemas.openxmlformats.org/drawingml/2006/table">
            <a:tbl>
              <a:tblPr firstRow="1" bandRow="1">
                <a:tableStyleId>{5C22544A-7EE6-4342-B048-85BDC9FD1C3A}</a:tableStyleId>
              </a:tblPr>
              <a:tblGrid>
                <a:gridCol w="1465553">
                  <a:extLst>
                    <a:ext uri="{9D8B030D-6E8A-4147-A177-3AD203B41FA5}">
                      <a16:colId xmlns:a16="http://schemas.microsoft.com/office/drawing/2014/main" val="885233067"/>
                    </a:ext>
                  </a:extLst>
                </a:gridCol>
                <a:gridCol w="1014275">
                  <a:extLst>
                    <a:ext uri="{9D8B030D-6E8A-4147-A177-3AD203B41FA5}">
                      <a16:colId xmlns:a16="http://schemas.microsoft.com/office/drawing/2014/main" val="1037956576"/>
                    </a:ext>
                  </a:extLst>
                </a:gridCol>
                <a:gridCol w="1239914">
                  <a:extLst>
                    <a:ext uri="{9D8B030D-6E8A-4147-A177-3AD203B41FA5}">
                      <a16:colId xmlns:a16="http://schemas.microsoft.com/office/drawing/2014/main" val="1551648355"/>
                    </a:ext>
                  </a:extLst>
                </a:gridCol>
              </a:tblGrid>
              <a:tr h="370840">
                <a:tc>
                  <a:txBody>
                    <a:bodyPr/>
                    <a:lstStyle/>
                    <a:p>
                      <a:r>
                        <a:rPr lang="en-GB" sz="1800" noProof="0"/>
                        <a:t>Variable</a:t>
                      </a:r>
                    </a:p>
                  </a:txBody>
                  <a:tcPr/>
                </a:tc>
                <a:tc>
                  <a:txBody>
                    <a:bodyPr/>
                    <a:lstStyle/>
                    <a:p>
                      <a:r>
                        <a:rPr lang="en-GB" sz="1800" noProof="0"/>
                        <a:t>NaN</a:t>
                      </a:r>
                    </a:p>
                  </a:txBody>
                  <a:tcPr/>
                </a:tc>
                <a:tc>
                  <a:txBody>
                    <a:bodyPr/>
                    <a:lstStyle/>
                    <a:p>
                      <a:r>
                        <a:rPr lang="en-GB" sz="1800" noProof="0"/>
                        <a:t>% of total</a:t>
                      </a:r>
                    </a:p>
                  </a:txBody>
                  <a:tcPr/>
                </a:tc>
                <a:extLst>
                  <a:ext uri="{0D108BD9-81ED-4DB2-BD59-A6C34878D82A}">
                    <a16:rowId xmlns:a16="http://schemas.microsoft.com/office/drawing/2014/main" val="1227353883"/>
                  </a:ext>
                </a:extLst>
              </a:tr>
              <a:tr h="370840">
                <a:tc>
                  <a:txBody>
                    <a:bodyPr/>
                    <a:lstStyle/>
                    <a:p>
                      <a:pPr algn="l" fontAlgn="b"/>
                      <a:r>
                        <a:rPr lang="en-GB" sz="1800" b="0" i="0" u="none" strike="noStrike" noProof="0">
                          <a:solidFill>
                            <a:srgbClr val="000000"/>
                          </a:solidFill>
                          <a:effectLst/>
                          <a:latin typeface="Calibri" panose="020F0502020204030204" pitchFamily="34" charset="0"/>
                        </a:rPr>
                        <a:t>Wing</a:t>
                      </a:r>
                    </a:p>
                  </a:txBody>
                  <a:tcPr marL="7620" marR="7620" marT="7620" marB="0" anchor="b"/>
                </a:tc>
                <a:tc>
                  <a:txBody>
                    <a:bodyPr/>
                    <a:lstStyle/>
                    <a:p>
                      <a:pPr algn="r" fontAlgn="b"/>
                      <a:r>
                        <a:rPr lang="en-GB" sz="1800" b="0" i="0" u="none" strike="noStrike" noProof="0">
                          <a:solidFill>
                            <a:srgbClr val="000000"/>
                          </a:solidFill>
                          <a:effectLst/>
                          <a:latin typeface="Calibri" panose="020F0502020204030204" pitchFamily="34" charset="0"/>
                        </a:rPr>
                        <a:t>277</a:t>
                      </a:r>
                    </a:p>
                  </a:txBody>
                  <a:tcPr marL="7620" marR="7620" marT="7620" marB="0" anchor="b"/>
                </a:tc>
                <a:tc>
                  <a:txBody>
                    <a:bodyPr/>
                    <a:lstStyle/>
                    <a:p>
                      <a:pPr algn="r" fontAlgn="b"/>
                      <a:r>
                        <a:rPr lang="en-GB" sz="1800" b="0" i="0" u="none" strike="noStrike" noProof="0">
                          <a:solidFill>
                            <a:srgbClr val="000000"/>
                          </a:solidFill>
                          <a:effectLst/>
                          <a:latin typeface="Calibri" panose="020F0502020204030204" pitchFamily="34" charset="0"/>
                        </a:rPr>
                        <a:t>39.2%</a:t>
                      </a:r>
                    </a:p>
                  </a:txBody>
                  <a:tcPr marL="7620" marR="7620" marT="7620" marB="0" anchor="b"/>
                </a:tc>
                <a:extLst>
                  <a:ext uri="{0D108BD9-81ED-4DB2-BD59-A6C34878D82A}">
                    <a16:rowId xmlns:a16="http://schemas.microsoft.com/office/drawing/2014/main" val="2128283112"/>
                  </a:ext>
                </a:extLst>
              </a:tr>
              <a:tr h="370840">
                <a:tc>
                  <a:txBody>
                    <a:bodyPr/>
                    <a:lstStyle/>
                    <a:p>
                      <a:pPr algn="l" fontAlgn="b"/>
                      <a:r>
                        <a:rPr lang="en-GB" sz="1800" b="0" i="0" u="none" strike="noStrike" noProof="0">
                          <a:solidFill>
                            <a:srgbClr val="000000"/>
                          </a:solidFill>
                          <a:effectLst/>
                          <a:latin typeface="Calibri" panose="020F0502020204030204" pitchFamily="34" charset="0"/>
                        </a:rPr>
                        <a:t>Tarsus</a:t>
                      </a:r>
                    </a:p>
                  </a:txBody>
                  <a:tcPr marL="7620" marR="7620" marT="7620" marB="0" anchor="b"/>
                </a:tc>
                <a:tc>
                  <a:txBody>
                    <a:bodyPr/>
                    <a:lstStyle/>
                    <a:p>
                      <a:pPr algn="r" fontAlgn="b"/>
                      <a:r>
                        <a:rPr lang="en-GB" sz="1800" b="0" i="0" u="none" strike="noStrike" noProof="0">
                          <a:solidFill>
                            <a:srgbClr val="000000"/>
                          </a:solidFill>
                          <a:effectLst/>
                          <a:latin typeface="Calibri" panose="020F0502020204030204" pitchFamily="34" charset="0"/>
                        </a:rPr>
                        <a:t>280</a:t>
                      </a:r>
                    </a:p>
                  </a:txBody>
                  <a:tcPr marL="7620" marR="7620" marT="7620" marB="0" anchor="b"/>
                </a:tc>
                <a:tc>
                  <a:txBody>
                    <a:bodyPr/>
                    <a:lstStyle/>
                    <a:p>
                      <a:pPr algn="r" fontAlgn="b"/>
                      <a:r>
                        <a:rPr lang="en-GB" sz="1800" b="0" i="0" u="none" strike="noStrike" noProof="0">
                          <a:solidFill>
                            <a:srgbClr val="000000"/>
                          </a:solidFill>
                          <a:effectLst/>
                          <a:latin typeface="Calibri" panose="020F0502020204030204" pitchFamily="34" charset="0"/>
                        </a:rPr>
                        <a:t>39.7%</a:t>
                      </a:r>
                    </a:p>
                  </a:txBody>
                  <a:tcPr marL="7620" marR="7620" marT="7620" marB="0" anchor="b"/>
                </a:tc>
                <a:extLst>
                  <a:ext uri="{0D108BD9-81ED-4DB2-BD59-A6C34878D82A}">
                    <a16:rowId xmlns:a16="http://schemas.microsoft.com/office/drawing/2014/main" val="1982925597"/>
                  </a:ext>
                </a:extLst>
              </a:tr>
              <a:tr h="370840">
                <a:tc>
                  <a:txBody>
                    <a:bodyPr/>
                    <a:lstStyle/>
                    <a:p>
                      <a:pPr algn="l" fontAlgn="b"/>
                      <a:r>
                        <a:rPr lang="en-GB" sz="1800" b="0" i="0" u="none" strike="noStrike" noProof="0">
                          <a:solidFill>
                            <a:srgbClr val="000000"/>
                          </a:solidFill>
                          <a:effectLst/>
                          <a:latin typeface="Calibri" panose="020F0502020204030204" pitchFamily="34" charset="0"/>
                        </a:rPr>
                        <a:t>Bill length</a:t>
                      </a:r>
                    </a:p>
                  </a:txBody>
                  <a:tcPr marL="7620" marR="7620" marT="7620" marB="0" anchor="b"/>
                </a:tc>
                <a:tc>
                  <a:txBody>
                    <a:bodyPr/>
                    <a:lstStyle/>
                    <a:p>
                      <a:pPr algn="r" fontAlgn="b"/>
                      <a:r>
                        <a:rPr lang="en-GB" sz="1800" b="0" i="0" u="none" strike="noStrike" noProof="0">
                          <a:solidFill>
                            <a:srgbClr val="000000"/>
                          </a:solidFill>
                          <a:effectLst/>
                          <a:latin typeface="Calibri" panose="020F0502020204030204" pitchFamily="34" charset="0"/>
                        </a:rPr>
                        <a:t>705</a:t>
                      </a:r>
                    </a:p>
                  </a:txBody>
                  <a:tcPr marL="7620" marR="7620" marT="7620" marB="0" anchor="b"/>
                </a:tc>
                <a:tc>
                  <a:txBody>
                    <a:bodyPr/>
                    <a:lstStyle/>
                    <a:p>
                      <a:pPr algn="r" fontAlgn="b"/>
                      <a:r>
                        <a:rPr lang="en-GB" sz="1800" b="0" i="0" u="none" strike="noStrike" noProof="0">
                          <a:solidFill>
                            <a:srgbClr val="000000"/>
                          </a:solidFill>
                          <a:effectLst/>
                          <a:latin typeface="Calibri" panose="020F0502020204030204" pitchFamily="34" charset="0"/>
                        </a:rPr>
                        <a:t>99.8%</a:t>
                      </a:r>
                    </a:p>
                  </a:txBody>
                  <a:tcPr marL="7620" marR="7620" marT="7620" marB="0" anchor="b"/>
                </a:tc>
                <a:extLst>
                  <a:ext uri="{0D108BD9-81ED-4DB2-BD59-A6C34878D82A}">
                    <a16:rowId xmlns:a16="http://schemas.microsoft.com/office/drawing/2014/main" val="1987390653"/>
                  </a:ext>
                </a:extLst>
              </a:tr>
              <a:tr h="370840">
                <a:tc>
                  <a:txBody>
                    <a:bodyPr/>
                    <a:lstStyle/>
                    <a:p>
                      <a:pPr algn="l" fontAlgn="b"/>
                      <a:r>
                        <a:rPr lang="en-GB" sz="1800" b="0" i="0" u="none" strike="noStrike" noProof="0">
                          <a:solidFill>
                            <a:srgbClr val="000000"/>
                          </a:solidFill>
                          <a:effectLst/>
                          <a:latin typeface="Calibri" panose="020F0502020204030204" pitchFamily="34" charset="0"/>
                        </a:rPr>
                        <a:t>feather length</a:t>
                      </a:r>
                    </a:p>
                  </a:txBody>
                  <a:tcPr marL="7620" marR="7620" marT="7620" marB="0" anchor="b"/>
                </a:tc>
                <a:tc>
                  <a:txBody>
                    <a:bodyPr/>
                    <a:lstStyle/>
                    <a:p>
                      <a:pPr algn="r" fontAlgn="b"/>
                      <a:r>
                        <a:rPr lang="en-GB" sz="1800" b="0" i="0" u="none" strike="noStrike" noProof="0">
                          <a:solidFill>
                            <a:srgbClr val="000000"/>
                          </a:solidFill>
                          <a:effectLst/>
                          <a:latin typeface="Calibri" panose="020F0502020204030204" pitchFamily="34" charset="0"/>
                        </a:rPr>
                        <a:t>582</a:t>
                      </a:r>
                    </a:p>
                  </a:txBody>
                  <a:tcPr marL="7620" marR="7620" marT="7620" marB="0" anchor="b"/>
                </a:tc>
                <a:tc>
                  <a:txBody>
                    <a:bodyPr/>
                    <a:lstStyle/>
                    <a:p>
                      <a:pPr algn="r" fontAlgn="b"/>
                      <a:r>
                        <a:rPr lang="en-GB" sz="1800" b="0" i="0" u="none" strike="noStrike" noProof="0">
                          <a:solidFill>
                            <a:srgbClr val="000000"/>
                          </a:solidFill>
                          <a:effectLst/>
                          <a:latin typeface="Calibri" panose="020F0502020204030204" pitchFamily="34" charset="0"/>
                        </a:rPr>
                        <a:t>82.4%</a:t>
                      </a:r>
                    </a:p>
                  </a:txBody>
                  <a:tcPr marL="7620" marR="7620" marT="7620" marB="0" anchor="b"/>
                </a:tc>
                <a:extLst>
                  <a:ext uri="{0D108BD9-81ED-4DB2-BD59-A6C34878D82A}">
                    <a16:rowId xmlns:a16="http://schemas.microsoft.com/office/drawing/2014/main" val="965423778"/>
                  </a:ext>
                </a:extLst>
              </a:tr>
              <a:tr h="370840">
                <a:tc>
                  <a:txBody>
                    <a:bodyPr/>
                    <a:lstStyle/>
                    <a:p>
                      <a:pPr algn="l" fontAlgn="b"/>
                      <a:r>
                        <a:rPr lang="en-GB" sz="1800" b="0" i="0" u="none" strike="noStrike" noProof="0">
                          <a:solidFill>
                            <a:srgbClr val="000000"/>
                          </a:solidFill>
                          <a:effectLst/>
                          <a:latin typeface="Calibri" panose="020F0502020204030204" pitchFamily="34" charset="0"/>
                        </a:rPr>
                        <a:t>weight</a:t>
                      </a:r>
                    </a:p>
                  </a:txBody>
                  <a:tcPr marL="7620" marR="7620" marT="7620" marB="0" anchor="b"/>
                </a:tc>
                <a:tc>
                  <a:txBody>
                    <a:bodyPr/>
                    <a:lstStyle/>
                    <a:p>
                      <a:pPr algn="r" fontAlgn="b"/>
                      <a:r>
                        <a:rPr lang="en-GB" sz="1800" b="0" i="0" u="none" strike="noStrike" noProof="0">
                          <a:solidFill>
                            <a:srgbClr val="000000"/>
                          </a:solidFill>
                          <a:effectLst/>
                          <a:latin typeface="Calibri" panose="020F0502020204030204" pitchFamily="34" charset="0"/>
                        </a:rPr>
                        <a:t>23</a:t>
                      </a:r>
                    </a:p>
                  </a:txBody>
                  <a:tcPr marL="7620" marR="7620" marT="7620" marB="0" anchor="b"/>
                </a:tc>
                <a:tc>
                  <a:txBody>
                    <a:bodyPr/>
                    <a:lstStyle/>
                    <a:p>
                      <a:pPr algn="r" fontAlgn="b"/>
                      <a:r>
                        <a:rPr lang="en-GB" sz="1800" b="0" i="0" u="none" strike="noStrike" noProof="0">
                          <a:solidFill>
                            <a:srgbClr val="000000"/>
                          </a:solidFill>
                          <a:effectLst/>
                          <a:latin typeface="Calibri" panose="020F0502020204030204" pitchFamily="34" charset="0"/>
                        </a:rPr>
                        <a:t>3.3%</a:t>
                      </a:r>
                    </a:p>
                  </a:txBody>
                  <a:tcPr marL="7620" marR="7620" marT="7620" marB="0" anchor="b"/>
                </a:tc>
                <a:extLst>
                  <a:ext uri="{0D108BD9-81ED-4DB2-BD59-A6C34878D82A}">
                    <a16:rowId xmlns:a16="http://schemas.microsoft.com/office/drawing/2014/main" val="2803563870"/>
                  </a:ext>
                </a:extLst>
              </a:tr>
              <a:tr h="370840">
                <a:tc>
                  <a:txBody>
                    <a:bodyPr/>
                    <a:lstStyle/>
                    <a:p>
                      <a:pPr algn="l" fontAlgn="b"/>
                      <a:r>
                        <a:rPr lang="en-GB" sz="1800" b="0" i="0" u="none" strike="noStrike" noProof="0">
                          <a:solidFill>
                            <a:srgbClr val="000000"/>
                          </a:solidFill>
                          <a:effectLst/>
                          <a:latin typeface="Calibri" panose="020F0502020204030204" pitchFamily="34" charset="0"/>
                        </a:rPr>
                        <a:t>Fat</a:t>
                      </a:r>
                    </a:p>
                  </a:txBody>
                  <a:tcPr marL="7620" marR="7620" marT="7620" marB="0" anchor="b"/>
                </a:tc>
                <a:tc>
                  <a:txBody>
                    <a:bodyPr/>
                    <a:lstStyle/>
                    <a:p>
                      <a:pPr algn="r" fontAlgn="b"/>
                      <a:r>
                        <a:rPr lang="en-GB" sz="1800" b="0" i="0" u="none" strike="noStrike" noProof="0">
                          <a:solidFill>
                            <a:srgbClr val="000000"/>
                          </a:solidFill>
                          <a:effectLst/>
                          <a:latin typeface="Calibri" panose="020F0502020204030204" pitchFamily="34" charset="0"/>
                        </a:rPr>
                        <a:t>662</a:t>
                      </a:r>
                    </a:p>
                  </a:txBody>
                  <a:tcPr marL="7620" marR="7620" marT="7620" marB="0" anchor="b"/>
                </a:tc>
                <a:tc>
                  <a:txBody>
                    <a:bodyPr/>
                    <a:lstStyle/>
                    <a:p>
                      <a:pPr algn="r" fontAlgn="b"/>
                      <a:r>
                        <a:rPr lang="en-GB" sz="1800" b="0" i="0" u="none" strike="noStrike" noProof="0">
                          <a:solidFill>
                            <a:srgbClr val="000000"/>
                          </a:solidFill>
                          <a:effectLst/>
                          <a:latin typeface="Calibri" panose="020F0502020204030204" pitchFamily="34" charset="0"/>
                        </a:rPr>
                        <a:t>93.8%</a:t>
                      </a:r>
                    </a:p>
                  </a:txBody>
                  <a:tcPr marL="7620" marR="7620" marT="7620" marB="0" anchor="b"/>
                </a:tc>
                <a:extLst>
                  <a:ext uri="{0D108BD9-81ED-4DB2-BD59-A6C34878D82A}">
                    <a16:rowId xmlns:a16="http://schemas.microsoft.com/office/drawing/2014/main" val="3021827149"/>
                  </a:ext>
                </a:extLst>
              </a:tr>
              <a:tr h="370840">
                <a:tc>
                  <a:txBody>
                    <a:bodyPr/>
                    <a:lstStyle/>
                    <a:p>
                      <a:pPr algn="l" fontAlgn="b"/>
                      <a:r>
                        <a:rPr lang="en-GB" sz="1800" b="0" i="0" u="none" strike="noStrike" noProof="0">
                          <a:solidFill>
                            <a:srgbClr val="000000"/>
                          </a:solidFill>
                          <a:effectLst/>
                          <a:latin typeface="Calibri" panose="020F0502020204030204" pitchFamily="34" charset="0"/>
                        </a:rPr>
                        <a:t>Muscle</a:t>
                      </a:r>
                    </a:p>
                  </a:txBody>
                  <a:tcPr marL="7620" marR="7620" marT="7620" marB="0" anchor="b"/>
                </a:tc>
                <a:tc>
                  <a:txBody>
                    <a:bodyPr/>
                    <a:lstStyle/>
                    <a:p>
                      <a:pPr algn="r" fontAlgn="b"/>
                      <a:r>
                        <a:rPr lang="en-GB" sz="1800" b="0" i="0" u="none" strike="noStrike" noProof="0">
                          <a:solidFill>
                            <a:srgbClr val="000000"/>
                          </a:solidFill>
                          <a:effectLst/>
                          <a:latin typeface="Calibri" panose="020F0502020204030204" pitchFamily="34" charset="0"/>
                        </a:rPr>
                        <a:t>158</a:t>
                      </a:r>
                    </a:p>
                  </a:txBody>
                  <a:tcPr marL="7620" marR="7620" marT="7620" marB="0" anchor="b"/>
                </a:tc>
                <a:tc>
                  <a:txBody>
                    <a:bodyPr/>
                    <a:lstStyle/>
                    <a:p>
                      <a:pPr algn="r" fontAlgn="b"/>
                      <a:r>
                        <a:rPr lang="en-GB" sz="1800" b="0" i="0" u="none" strike="noStrike" noProof="0">
                          <a:solidFill>
                            <a:srgbClr val="000000"/>
                          </a:solidFill>
                          <a:effectLst/>
                          <a:latin typeface="Calibri" panose="020F0502020204030204" pitchFamily="34" charset="0"/>
                        </a:rPr>
                        <a:t>94.3%</a:t>
                      </a:r>
                    </a:p>
                  </a:txBody>
                  <a:tcPr marL="7620" marR="7620" marT="7620" marB="0" anchor="b"/>
                </a:tc>
                <a:extLst>
                  <a:ext uri="{0D108BD9-81ED-4DB2-BD59-A6C34878D82A}">
                    <a16:rowId xmlns:a16="http://schemas.microsoft.com/office/drawing/2014/main" val="1608822915"/>
                  </a:ext>
                </a:extLst>
              </a:tr>
              <a:tr h="370840">
                <a:tc>
                  <a:txBody>
                    <a:bodyPr/>
                    <a:lstStyle/>
                    <a:p>
                      <a:pPr algn="l" fontAlgn="b"/>
                      <a:r>
                        <a:rPr lang="en-GB" sz="1800" b="0" i="0" u="none" strike="noStrike" noProof="0">
                          <a:solidFill>
                            <a:srgbClr val="000000"/>
                          </a:solidFill>
                          <a:effectLst/>
                          <a:latin typeface="Calibri" panose="020F0502020204030204" pitchFamily="34" charset="0"/>
                        </a:rPr>
                        <a:t>sex_genetics</a:t>
                      </a:r>
                    </a:p>
                  </a:txBody>
                  <a:tcPr marL="7620" marR="7620" marT="7620" marB="0" anchor="b"/>
                </a:tc>
                <a:tc>
                  <a:txBody>
                    <a:bodyPr/>
                    <a:lstStyle/>
                    <a:p>
                      <a:pPr algn="r" fontAlgn="b"/>
                      <a:r>
                        <a:rPr lang="en-GB" sz="1800" b="0" i="0" u="none" strike="noStrike" noProof="0">
                          <a:solidFill>
                            <a:srgbClr val="000000"/>
                          </a:solidFill>
                          <a:effectLst/>
                          <a:latin typeface="Calibri" panose="020F0502020204030204" pitchFamily="34" charset="0"/>
                        </a:rPr>
                        <a:t>152</a:t>
                      </a:r>
                    </a:p>
                  </a:txBody>
                  <a:tcPr marL="7620" marR="7620" marT="7620" marB="0" anchor="b"/>
                </a:tc>
                <a:tc>
                  <a:txBody>
                    <a:bodyPr/>
                    <a:lstStyle/>
                    <a:p>
                      <a:pPr algn="r" fontAlgn="b"/>
                      <a:r>
                        <a:rPr lang="en-GB" sz="1800" b="0" i="0" u="none" strike="noStrike" noProof="0" dirty="0">
                          <a:solidFill>
                            <a:srgbClr val="000000"/>
                          </a:solidFill>
                          <a:effectLst/>
                          <a:latin typeface="Calibri" panose="020F0502020204030204" pitchFamily="34" charset="0"/>
                        </a:rPr>
                        <a:t>21.5%</a:t>
                      </a:r>
                    </a:p>
                  </a:txBody>
                  <a:tcPr marL="7620" marR="7620" marT="7620" marB="0" anchor="b"/>
                </a:tc>
                <a:extLst>
                  <a:ext uri="{0D108BD9-81ED-4DB2-BD59-A6C34878D82A}">
                    <a16:rowId xmlns:a16="http://schemas.microsoft.com/office/drawing/2014/main" val="1661343871"/>
                  </a:ext>
                </a:extLst>
              </a:tr>
            </a:tbl>
          </a:graphicData>
        </a:graphic>
      </p:graphicFrame>
      <p:pic>
        <p:nvPicPr>
          <p:cNvPr id="7" name="Grafik 6" descr="Ein Bild, das Diagramm enthält.&#10;&#10;Automatisch generierte Beschreibung">
            <a:extLst>
              <a:ext uri="{FF2B5EF4-FFF2-40B4-BE49-F238E27FC236}">
                <a16:creationId xmlns:a16="http://schemas.microsoft.com/office/drawing/2014/main" id="{5FD119A4-504C-0F52-124D-CBCD2237E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408" y="2478050"/>
            <a:ext cx="5403556" cy="3744436"/>
          </a:xfrm>
          <a:prstGeom prst="rect">
            <a:avLst/>
          </a:prstGeom>
        </p:spPr>
      </p:pic>
      <p:sp>
        <p:nvSpPr>
          <p:cNvPr id="4" name="Inhaltsplatzhalter 2">
            <a:extLst>
              <a:ext uri="{FF2B5EF4-FFF2-40B4-BE49-F238E27FC236}">
                <a16:creationId xmlns:a16="http://schemas.microsoft.com/office/drawing/2014/main" id="{57C8DBB5-D7D9-77F2-459B-39D38E5C42A0}"/>
              </a:ext>
            </a:extLst>
          </p:cNvPr>
          <p:cNvSpPr txBox="1">
            <a:spLocks/>
          </p:cNvSpPr>
          <p:nvPr/>
        </p:nvSpPr>
        <p:spPr>
          <a:xfrm>
            <a:off x="7475668" y="2235044"/>
            <a:ext cx="3194395" cy="48601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GB" b="1" dirty="0"/>
              <a:t>706 nestling observations</a:t>
            </a:r>
          </a:p>
        </p:txBody>
      </p:sp>
      <p:sp>
        <p:nvSpPr>
          <p:cNvPr id="3" name="Slide Number Placeholder 2">
            <a:extLst>
              <a:ext uri="{FF2B5EF4-FFF2-40B4-BE49-F238E27FC236}">
                <a16:creationId xmlns:a16="http://schemas.microsoft.com/office/drawing/2014/main" id="{33141BB0-0795-A35F-E71D-A284FC7CF23A}"/>
              </a:ext>
            </a:extLst>
          </p:cNvPr>
          <p:cNvSpPr>
            <a:spLocks noGrp="1"/>
          </p:cNvSpPr>
          <p:nvPr>
            <p:ph type="sldNum" sz="quarter" idx="12"/>
          </p:nvPr>
        </p:nvSpPr>
        <p:spPr/>
        <p:txBody>
          <a:bodyPr/>
          <a:lstStyle/>
          <a:p>
            <a:fld id="{2F31C5D6-DB43-461A-A030-EBF79EC91E30}" type="slidenum">
              <a:rPr lang="de-CH" smtClean="0"/>
              <a:t>14</a:t>
            </a:fld>
            <a:endParaRPr lang="de-CH"/>
          </a:p>
        </p:txBody>
      </p:sp>
    </p:spTree>
    <p:extLst>
      <p:ext uri="{BB962C8B-B14F-4D97-AF65-F5344CB8AC3E}">
        <p14:creationId xmlns:p14="http://schemas.microsoft.com/office/powerpoint/2010/main" val="393323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609E99-7236-5314-CBB2-34C0D46EED9D}"/>
              </a:ext>
            </a:extLst>
          </p:cNvPr>
          <p:cNvSpPr>
            <a:spLocks noGrp="1"/>
          </p:cNvSpPr>
          <p:nvPr>
            <p:ph type="title"/>
          </p:nvPr>
        </p:nvSpPr>
        <p:spPr>
          <a:xfrm>
            <a:off x="838198" y="547816"/>
            <a:ext cx="10495210" cy="1223030"/>
          </a:xfrm>
        </p:spPr>
        <p:txBody>
          <a:bodyPr>
            <a:normAutofit/>
          </a:bodyPr>
          <a:lstStyle/>
          <a:p>
            <a:r>
              <a:rPr lang="en-GB" dirty="0"/>
              <a:t>A first glance AT Nestling data I </a:t>
            </a:r>
          </a:p>
        </p:txBody>
      </p:sp>
      <p:pic>
        <p:nvPicPr>
          <p:cNvPr id="4" name="Grafik 3" descr="Ein Bild, das Diagramm enthält.&#10;&#10;Automatisch generierte Beschreibung">
            <a:extLst>
              <a:ext uri="{FF2B5EF4-FFF2-40B4-BE49-F238E27FC236}">
                <a16:creationId xmlns:a16="http://schemas.microsoft.com/office/drawing/2014/main" id="{EFE70FAE-6298-A58A-CD01-CDB9FF237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688" y="2005347"/>
            <a:ext cx="6099992" cy="4227037"/>
          </a:xfrm>
          <a:prstGeom prst="rect">
            <a:avLst/>
          </a:prstGeom>
        </p:spPr>
      </p:pic>
      <p:pic>
        <p:nvPicPr>
          <p:cNvPr id="7" name="Grafik 6" descr="Ein Bild, das Diagramm enthält.&#10;&#10;Automatisch generierte Beschreibung">
            <a:extLst>
              <a:ext uri="{FF2B5EF4-FFF2-40B4-BE49-F238E27FC236}">
                <a16:creationId xmlns:a16="http://schemas.microsoft.com/office/drawing/2014/main" id="{183F4A7B-C299-FC1E-754B-6D74408BD0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536" y="2091455"/>
            <a:ext cx="5408149" cy="3747619"/>
          </a:xfrm>
          <a:prstGeom prst="rect">
            <a:avLst/>
          </a:prstGeom>
        </p:spPr>
      </p:pic>
      <p:sp>
        <p:nvSpPr>
          <p:cNvPr id="3" name="Slide Number Placeholder 2">
            <a:extLst>
              <a:ext uri="{FF2B5EF4-FFF2-40B4-BE49-F238E27FC236}">
                <a16:creationId xmlns:a16="http://schemas.microsoft.com/office/drawing/2014/main" id="{273DA129-FF51-2BD5-FC86-F1831D9B7D35}"/>
              </a:ext>
            </a:extLst>
          </p:cNvPr>
          <p:cNvSpPr>
            <a:spLocks noGrp="1"/>
          </p:cNvSpPr>
          <p:nvPr>
            <p:ph type="sldNum" sz="quarter" idx="12"/>
          </p:nvPr>
        </p:nvSpPr>
        <p:spPr/>
        <p:txBody>
          <a:bodyPr/>
          <a:lstStyle/>
          <a:p>
            <a:fld id="{2F31C5D6-DB43-461A-A030-EBF79EC91E30}" type="slidenum">
              <a:rPr lang="de-CH" smtClean="0"/>
              <a:t>15</a:t>
            </a:fld>
            <a:endParaRPr lang="de-CH"/>
          </a:p>
        </p:txBody>
      </p:sp>
    </p:spTree>
    <p:extLst>
      <p:ext uri="{BB962C8B-B14F-4D97-AF65-F5344CB8AC3E}">
        <p14:creationId xmlns:p14="http://schemas.microsoft.com/office/powerpoint/2010/main" val="1552339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609E99-7236-5314-CBB2-34C0D46EED9D}"/>
              </a:ext>
            </a:extLst>
          </p:cNvPr>
          <p:cNvSpPr>
            <a:spLocks noGrp="1"/>
          </p:cNvSpPr>
          <p:nvPr>
            <p:ph type="title"/>
          </p:nvPr>
        </p:nvSpPr>
        <p:spPr>
          <a:xfrm>
            <a:off x="856684" y="580382"/>
            <a:ext cx="8021606" cy="1117789"/>
          </a:xfrm>
        </p:spPr>
        <p:txBody>
          <a:bodyPr>
            <a:normAutofit/>
          </a:bodyPr>
          <a:lstStyle/>
          <a:p>
            <a:r>
              <a:rPr lang="en-GB" dirty="0"/>
              <a:t>A first glance AT Nestling data II</a:t>
            </a:r>
            <a:endParaRPr lang="en-GB" sz="3200" dirty="0"/>
          </a:p>
        </p:txBody>
      </p:sp>
      <p:pic>
        <p:nvPicPr>
          <p:cNvPr id="11" name="Inhaltsplatzhalter 10" descr="Ein Bild, das Diagramm enthält.&#10;&#10;Automatisch generierte Beschreibung">
            <a:extLst>
              <a:ext uri="{FF2B5EF4-FFF2-40B4-BE49-F238E27FC236}">
                <a16:creationId xmlns:a16="http://schemas.microsoft.com/office/drawing/2014/main" id="{4481BB26-CCC0-5C02-8BBD-5AF75E010B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8424" y="2758908"/>
            <a:ext cx="4936562" cy="3420829"/>
          </a:xfrm>
        </p:spPr>
      </p:pic>
      <p:pic>
        <p:nvPicPr>
          <p:cNvPr id="13" name="Grafik 12" descr="Ein Bild, das Diagramm enthält.&#10;&#10;Automatisch generierte Beschreibung">
            <a:extLst>
              <a:ext uri="{FF2B5EF4-FFF2-40B4-BE49-F238E27FC236}">
                <a16:creationId xmlns:a16="http://schemas.microsoft.com/office/drawing/2014/main" id="{6FD8EFA3-AB16-07BF-BCA6-B877655267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1593" y="2894409"/>
            <a:ext cx="4763607" cy="3300978"/>
          </a:xfrm>
          <a:prstGeom prst="rect">
            <a:avLst/>
          </a:prstGeom>
        </p:spPr>
      </p:pic>
      <p:sp>
        <p:nvSpPr>
          <p:cNvPr id="3" name="Slide Number Placeholder 2">
            <a:extLst>
              <a:ext uri="{FF2B5EF4-FFF2-40B4-BE49-F238E27FC236}">
                <a16:creationId xmlns:a16="http://schemas.microsoft.com/office/drawing/2014/main" id="{6B0563F1-887F-9C50-4EAA-32A2DF87EC30}"/>
              </a:ext>
            </a:extLst>
          </p:cNvPr>
          <p:cNvSpPr>
            <a:spLocks noGrp="1"/>
          </p:cNvSpPr>
          <p:nvPr>
            <p:ph type="sldNum" sz="quarter" idx="12"/>
          </p:nvPr>
        </p:nvSpPr>
        <p:spPr/>
        <p:txBody>
          <a:bodyPr/>
          <a:lstStyle/>
          <a:p>
            <a:fld id="{2F31C5D6-DB43-461A-A030-EBF79EC91E30}" type="slidenum">
              <a:rPr lang="de-CH" smtClean="0"/>
              <a:t>16</a:t>
            </a:fld>
            <a:endParaRPr lang="de-CH"/>
          </a:p>
        </p:txBody>
      </p:sp>
    </p:spTree>
    <p:extLst>
      <p:ext uri="{BB962C8B-B14F-4D97-AF65-F5344CB8AC3E}">
        <p14:creationId xmlns:p14="http://schemas.microsoft.com/office/powerpoint/2010/main" val="1096859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F1BB6A-23B8-E17E-FE56-F78BD5D22887}"/>
              </a:ext>
            </a:extLst>
          </p:cNvPr>
          <p:cNvSpPr>
            <a:spLocks noGrp="1"/>
          </p:cNvSpPr>
          <p:nvPr>
            <p:ph type="title"/>
          </p:nvPr>
        </p:nvSpPr>
        <p:spPr/>
        <p:txBody>
          <a:bodyPr/>
          <a:lstStyle/>
          <a:p>
            <a:r>
              <a:rPr lang="en-GB" dirty="0"/>
              <a:t>THREE Main </a:t>
            </a:r>
            <a:r>
              <a:rPr lang="en-GB" dirty="0" err="1"/>
              <a:t>questionS</a:t>
            </a:r>
            <a:endParaRPr lang="en-GB" dirty="0"/>
          </a:p>
        </p:txBody>
      </p:sp>
      <p:sp>
        <p:nvSpPr>
          <p:cNvPr id="3" name="Inhaltsplatzhalter 2">
            <a:extLst>
              <a:ext uri="{FF2B5EF4-FFF2-40B4-BE49-F238E27FC236}">
                <a16:creationId xmlns:a16="http://schemas.microsoft.com/office/drawing/2014/main" id="{4C8827EC-9930-732D-18EA-569EF83AE737}"/>
              </a:ext>
            </a:extLst>
          </p:cNvPr>
          <p:cNvSpPr>
            <a:spLocks noGrp="1"/>
          </p:cNvSpPr>
          <p:nvPr>
            <p:ph idx="1"/>
          </p:nvPr>
        </p:nvSpPr>
        <p:spPr/>
        <p:txBody>
          <a:bodyPr/>
          <a:lstStyle/>
          <a:p>
            <a:r>
              <a:rPr lang="en-GB" dirty="0"/>
              <a:t>How should we impute the missing values?</a:t>
            </a:r>
          </a:p>
          <a:p>
            <a:pPr lvl="1"/>
            <a:r>
              <a:rPr lang="en-GB" dirty="0"/>
              <a:t>For nearly every bird at least one measurement is missing.</a:t>
            </a:r>
          </a:p>
          <a:p>
            <a:r>
              <a:rPr lang="en-GB" dirty="0"/>
              <a:t>Should the nestlings’ sexes be predicted using a different model?</a:t>
            </a:r>
          </a:p>
          <a:p>
            <a:r>
              <a:rPr lang="en-GB" dirty="0"/>
              <a:t>Should the model make use of the expert’s guess, in cases where a guess was made?</a:t>
            </a:r>
          </a:p>
          <a:p>
            <a:pPr lvl="1"/>
            <a:r>
              <a:rPr lang="en-GB" dirty="0"/>
              <a:t>We could use not only the guess made but also which ringer made the guess, in case some ringers guess much more accurately than others.</a:t>
            </a:r>
          </a:p>
          <a:p>
            <a:pPr lvl="1"/>
            <a:r>
              <a:rPr lang="en-GB" dirty="0"/>
              <a:t>The client asked for a model which predicts using only the morphological traits, but that seemed to be because she was opposed to the idea of using a subjective input. Should we to try to convince her that a model using all available data is better?</a:t>
            </a:r>
          </a:p>
        </p:txBody>
      </p:sp>
      <p:sp>
        <p:nvSpPr>
          <p:cNvPr id="4" name="Slide Number Placeholder 3">
            <a:extLst>
              <a:ext uri="{FF2B5EF4-FFF2-40B4-BE49-F238E27FC236}">
                <a16:creationId xmlns:a16="http://schemas.microsoft.com/office/drawing/2014/main" id="{ABCCA41A-B402-10F8-C620-4D1ACB63E735}"/>
              </a:ext>
            </a:extLst>
          </p:cNvPr>
          <p:cNvSpPr>
            <a:spLocks noGrp="1"/>
          </p:cNvSpPr>
          <p:nvPr>
            <p:ph type="sldNum" sz="quarter" idx="12"/>
          </p:nvPr>
        </p:nvSpPr>
        <p:spPr/>
        <p:txBody>
          <a:bodyPr/>
          <a:lstStyle/>
          <a:p>
            <a:fld id="{2F31C5D6-DB43-461A-A030-EBF79EC91E30}" type="slidenum">
              <a:rPr lang="de-CH" smtClean="0"/>
              <a:t>17</a:t>
            </a:fld>
            <a:endParaRPr lang="de-CH"/>
          </a:p>
        </p:txBody>
      </p:sp>
    </p:spTree>
    <p:extLst>
      <p:ext uri="{BB962C8B-B14F-4D97-AF65-F5344CB8AC3E}">
        <p14:creationId xmlns:p14="http://schemas.microsoft.com/office/powerpoint/2010/main" val="3631608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2B7702-234E-DBC8-17B5-79DD278D5771}"/>
              </a:ext>
            </a:extLst>
          </p:cNvPr>
          <p:cNvSpPr>
            <a:spLocks noGrp="1"/>
          </p:cNvSpPr>
          <p:nvPr>
            <p:ph type="title"/>
          </p:nvPr>
        </p:nvSpPr>
        <p:spPr/>
        <p:txBody>
          <a:bodyPr/>
          <a:lstStyle/>
          <a:p>
            <a:r>
              <a:rPr lang="en-GB" dirty="0"/>
              <a:t>IMPUTING the missing values</a:t>
            </a:r>
          </a:p>
        </p:txBody>
      </p:sp>
      <p:sp>
        <p:nvSpPr>
          <p:cNvPr id="3" name="Inhaltsplatzhalter 2">
            <a:extLst>
              <a:ext uri="{FF2B5EF4-FFF2-40B4-BE49-F238E27FC236}">
                <a16:creationId xmlns:a16="http://schemas.microsoft.com/office/drawing/2014/main" id="{F2B910E9-AE0B-764B-FBC6-6FEE8507BC74}"/>
              </a:ext>
            </a:extLst>
          </p:cNvPr>
          <p:cNvSpPr>
            <a:spLocks noGrp="1"/>
          </p:cNvSpPr>
          <p:nvPr>
            <p:ph idx="1"/>
          </p:nvPr>
        </p:nvSpPr>
        <p:spPr/>
        <p:txBody>
          <a:bodyPr/>
          <a:lstStyle/>
          <a:p>
            <a:pPr marL="514350" indent="-514350">
              <a:buAutoNum type="arabicPeriod"/>
            </a:pPr>
            <a:r>
              <a:rPr lang="en-GB" i="1" u="sng" dirty="0"/>
              <a:t>Treat NA as a value in itself (i.e. make it a factor level):</a:t>
            </a:r>
            <a:r>
              <a:rPr lang="en-GB" dirty="0"/>
              <a:t>	Information regarding correlation between predictor variables can be lost and this approach only works for categorical variables, because what order is assigned to the NA value when it is used to impute an ordinal or continuous variable?</a:t>
            </a:r>
          </a:p>
          <a:p>
            <a:pPr marL="514350" indent="-514350">
              <a:buAutoNum type="arabicPeriod"/>
            </a:pPr>
            <a:r>
              <a:rPr lang="en-GB" i="1" u="sng" dirty="0"/>
              <a:t>Impute missing values using k-NN classification and regression:</a:t>
            </a:r>
            <a:r>
              <a:rPr lang="en-GB" dirty="0"/>
              <a:t>		If a distance measure can be defined for incomplete vectors, missing values can be imputed by taking the weighted mean/mode of the k-nearest neighbours which have values for the missing variable. However, such a distance measure, if defined naively, will violate the triangle inequality. Moreover, k-NN imputation can have very distortive effects, because column variance may be greatly reduced. Nonetheless according to Jadhav et. al, it still outperforms mean imputation, median imputation, predictive mean matching, Bayesian linear regression, non-Bayesian linear regression, and random sampling.</a:t>
            </a:r>
          </a:p>
          <a:p>
            <a:pPr marL="514350" indent="-514350">
              <a:buAutoNum type="arabicPeriod"/>
            </a:pPr>
            <a:r>
              <a:rPr lang="en-GB" i="1" u="sng" dirty="0"/>
              <a:t>Impute missing values using multiple imputation by chained equations (MICE)</a:t>
            </a:r>
            <a:endParaRPr lang="en-GB" dirty="0"/>
          </a:p>
        </p:txBody>
      </p:sp>
      <p:sp>
        <p:nvSpPr>
          <p:cNvPr id="4" name="Slide Number Placeholder 3">
            <a:extLst>
              <a:ext uri="{FF2B5EF4-FFF2-40B4-BE49-F238E27FC236}">
                <a16:creationId xmlns:a16="http://schemas.microsoft.com/office/drawing/2014/main" id="{BB05B3F1-536B-5407-5A95-C947F9AB3CCB}"/>
              </a:ext>
            </a:extLst>
          </p:cNvPr>
          <p:cNvSpPr>
            <a:spLocks noGrp="1"/>
          </p:cNvSpPr>
          <p:nvPr>
            <p:ph type="sldNum" sz="quarter" idx="12"/>
          </p:nvPr>
        </p:nvSpPr>
        <p:spPr/>
        <p:txBody>
          <a:bodyPr/>
          <a:lstStyle/>
          <a:p>
            <a:fld id="{2F31C5D6-DB43-461A-A030-EBF79EC91E30}" type="slidenum">
              <a:rPr lang="de-CH" smtClean="0"/>
              <a:t>18</a:t>
            </a:fld>
            <a:endParaRPr lang="de-CH"/>
          </a:p>
        </p:txBody>
      </p:sp>
      <p:sp>
        <p:nvSpPr>
          <p:cNvPr id="5" name="Footer Placeholder 4">
            <a:extLst>
              <a:ext uri="{FF2B5EF4-FFF2-40B4-BE49-F238E27FC236}">
                <a16:creationId xmlns:a16="http://schemas.microsoft.com/office/drawing/2014/main" id="{BDD93C51-7B56-D105-C147-1FB86F52956B}"/>
              </a:ext>
            </a:extLst>
          </p:cNvPr>
          <p:cNvSpPr>
            <a:spLocks noGrp="1"/>
          </p:cNvSpPr>
          <p:nvPr>
            <p:ph type="ftr" sz="quarter" idx="11"/>
          </p:nvPr>
        </p:nvSpPr>
        <p:spPr>
          <a:xfrm>
            <a:off x="581192" y="5951811"/>
            <a:ext cx="5819608" cy="570287"/>
          </a:xfrm>
        </p:spPr>
        <p:txBody>
          <a:bodyPr/>
          <a:lstStyle/>
          <a:p>
            <a:r>
              <a:rPr lang="en-GB" dirty="0"/>
              <a:t>A. Jadhav, D. Pramod, and K. Ramanathan, “Comparison of Performance of Data Imputation Methods for Numeric Dataset,” Applied Artificial Intelligence, vol. 33, pp. 913–933, 8 2019. 3.6</a:t>
            </a:r>
            <a:endParaRPr lang="de-CH" dirty="0"/>
          </a:p>
        </p:txBody>
      </p:sp>
    </p:spTree>
    <p:extLst>
      <p:ext uri="{BB962C8B-B14F-4D97-AF65-F5344CB8AC3E}">
        <p14:creationId xmlns:p14="http://schemas.microsoft.com/office/powerpoint/2010/main" val="1455916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2B7702-234E-DBC8-17B5-79DD278D5771}"/>
              </a:ext>
            </a:extLst>
          </p:cNvPr>
          <p:cNvSpPr>
            <a:spLocks noGrp="1"/>
          </p:cNvSpPr>
          <p:nvPr>
            <p:ph type="title"/>
          </p:nvPr>
        </p:nvSpPr>
        <p:spPr/>
        <p:txBody>
          <a:bodyPr/>
          <a:lstStyle/>
          <a:p>
            <a:r>
              <a:rPr lang="en-GB" dirty="0"/>
              <a:t>MICE</a:t>
            </a:r>
          </a:p>
        </p:txBody>
      </p:sp>
      <p:sp>
        <p:nvSpPr>
          <p:cNvPr id="3" name="Inhaltsplatzhalter 2">
            <a:extLst>
              <a:ext uri="{FF2B5EF4-FFF2-40B4-BE49-F238E27FC236}">
                <a16:creationId xmlns:a16="http://schemas.microsoft.com/office/drawing/2014/main" id="{F2B910E9-AE0B-764B-FBC6-6FEE8507BC74}"/>
              </a:ext>
            </a:extLst>
          </p:cNvPr>
          <p:cNvSpPr>
            <a:spLocks noGrp="1"/>
          </p:cNvSpPr>
          <p:nvPr>
            <p:ph idx="1"/>
          </p:nvPr>
        </p:nvSpPr>
        <p:spPr/>
        <p:txBody>
          <a:bodyPr/>
          <a:lstStyle/>
          <a:p>
            <a:r>
              <a:rPr lang="en-GB" i="1" dirty="0"/>
              <a:t>Multiple imputation </a:t>
            </a:r>
            <a:r>
              <a:rPr lang="en-GB" dirty="0"/>
              <a:t>involves stochastically imputing all missing values multiple times, running a classification model each time and pooling the results (returning the modal classification).</a:t>
            </a:r>
          </a:p>
          <a:p>
            <a:r>
              <a:rPr lang="en-GB" dirty="0"/>
              <a:t>Multiple imputation </a:t>
            </a:r>
            <a:r>
              <a:rPr lang="en-GB" i="1" dirty="0"/>
              <a:t>by chained equations </a:t>
            </a:r>
            <a:r>
              <a:rPr lang="en-GB" dirty="0"/>
              <a:t>is multiple imputation in which each imputation is made via an initial column-wise imputation and then iteratively updated by cyclically running regression/classification on each column.</a:t>
            </a:r>
          </a:p>
          <a:p>
            <a:r>
              <a:rPr lang="en-GB" dirty="0"/>
              <a:t>It has been empirically demonstrated to be very effective on datasets where the missing values are MCAR or MAR, so if this assumption holds in our case it’s almost certainly the optimal imputation method.</a:t>
            </a:r>
          </a:p>
        </p:txBody>
      </p:sp>
      <p:sp>
        <p:nvSpPr>
          <p:cNvPr id="4" name="Slide Number Placeholder 3">
            <a:extLst>
              <a:ext uri="{FF2B5EF4-FFF2-40B4-BE49-F238E27FC236}">
                <a16:creationId xmlns:a16="http://schemas.microsoft.com/office/drawing/2014/main" id="{BB05B3F1-536B-5407-5A95-C947F9AB3CCB}"/>
              </a:ext>
            </a:extLst>
          </p:cNvPr>
          <p:cNvSpPr>
            <a:spLocks noGrp="1"/>
          </p:cNvSpPr>
          <p:nvPr>
            <p:ph type="sldNum" sz="quarter" idx="12"/>
          </p:nvPr>
        </p:nvSpPr>
        <p:spPr/>
        <p:txBody>
          <a:bodyPr/>
          <a:lstStyle/>
          <a:p>
            <a:fld id="{2F31C5D6-DB43-461A-A030-EBF79EC91E30}" type="slidenum">
              <a:rPr lang="de-CH" smtClean="0"/>
              <a:t>19</a:t>
            </a:fld>
            <a:endParaRPr lang="de-CH"/>
          </a:p>
        </p:txBody>
      </p:sp>
    </p:spTree>
    <p:extLst>
      <p:ext uri="{BB962C8B-B14F-4D97-AF65-F5344CB8AC3E}">
        <p14:creationId xmlns:p14="http://schemas.microsoft.com/office/powerpoint/2010/main" val="2778059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4C7EAB-A42B-DB05-0B91-1A8C3529312D}"/>
              </a:ext>
            </a:extLst>
          </p:cNvPr>
          <p:cNvSpPr>
            <a:spLocks noGrp="1"/>
          </p:cNvSpPr>
          <p:nvPr>
            <p:ph type="title"/>
          </p:nvPr>
        </p:nvSpPr>
        <p:spPr/>
        <p:txBody>
          <a:bodyPr/>
          <a:lstStyle/>
          <a:p>
            <a:r>
              <a:rPr lang="de-CH" dirty="0"/>
              <a:t>Snow-</a:t>
            </a:r>
            <a:r>
              <a:rPr lang="de-CH" dirty="0" err="1"/>
              <a:t>finches</a:t>
            </a:r>
            <a:endParaRPr lang="de-CH" dirty="0"/>
          </a:p>
        </p:txBody>
      </p:sp>
      <p:pic>
        <p:nvPicPr>
          <p:cNvPr id="1026" name="Picture 2" descr="White-winged Snowfinch - eBird">
            <a:extLst>
              <a:ext uri="{FF2B5EF4-FFF2-40B4-BE49-F238E27FC236}">
                <a16:creationId xmlns:a16="http://schemas.microsoft.com/office/drawing/2014/main" id="{A9CDB8B0-FEE5-AA6F-ECDB-BAB3C37F8E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93" y="2398801"/>
            <a:ext cx="3667556" cy="27473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now finch">
            <a:extLst>
              <a:ext uri="{FF2B5EF4-FFF2-40B4-BE49-F238E27FC236}">
                <a16:creationId xmlns:a16="http://schemas.microsoft.com/office/drawing/2014/main" id="{18DE8AA1-0D2C-6F78-B410-AEB3F3D333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6932" y="2421457"/>
            <a:ext cx="3902075" cy="260138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nowfinch - Alchetron, The Free Social Encyclopedia">
            <a:extLst>
              <a:ext uri="{FF2B5EF4-FFF2-40B4-BE49-F238E27FC236}">
                <a16:creationId xmlns:a16="http://schemas.microsoft.com/office/drawing/2014/main" id="{74D777F8-641B-1C2F-8C80-FB8DE217C5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395" r="7537" b="5874"/>
          <a:stretch/>
        </p:blipFill>
        <p:spPr bwMode="auto">
          <a:xfrm>
            <a:off x="4243953" y="3574097"/>
            <a:ext cx="3202979" cy="274732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ragezeichen-Vektoren und -Illustrationen zum kostenlosen Download | Freepik">
            <a:extLst>
              <a:ext uri="{FF2B5EF4-FFF2-40B4-BE49-F238E27FC236}">
                <a16:creationId xmlns:a16="http://schemas.microsoft.com/office/drawing/2014/main" id="{2CC3AE70-CBCA-607A-B980-3EF6F01AAB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1958" y="1825625"/>
            <a:ext cx="1213564" cy="174847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3E9B360C-1BF1-1D19-A0F1-B96F33A8F72B}"/>
              </a:ext>
            </a:extLst>
          </p:cNvPr>
          <p:cNvSpPr>
            <a:spLocks noGrp="1"/>
          </p:cNvSpPr>
          <p:nvPr>
            <p:ph type="sldNum" sz="quarter" idx="12"/>
          </p:nvPr>
        </p:nvSpPr>
        <p:spPr/>
        <p:txBody>
          <a:bodyPr/>
          <a:lstStyle/>
          <a:p>
            <a:fld id="{2F31C5D6-DB43-461A-A030-EBF79EC91E30}" type="slidenum">
              <a:rPr lang="de-CH" smtClean="0"/>
              <a:t>2</a:t>
            </a:fld>
            <a:endParaRPr lang="de-CH"/>
          </a:p>
        </p:txBody>
      </p:sp>
    </p:spTree>
    <p:extLst>
      <p:ext uri="{BB962C8B-B14F-4D97-AF65-F5344CB8AC3E}">
        <p14:creationId xmlns:p14="http://schemas.microsoft.com/office/powerpoint/2010/main" val="3269579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0DEDE6-5A81-0657-3BB5-08B7F3C3A728}"/>
              </a:ext>
            </a:extLst>
          </p:cNvPr>
          <p:cNvSpPr>
            <a:spLocks noGrp="1"/>
          </p:cNvSpPr>
          <p:nvPr>
            <p:ph type="title"/>
          </p:nvPr>
        </p:nvSpPr>
        <p:spPr/>
        <p:txBody>
          <a:bodyPr/>
          <a:lstStyle/>
          <a:p>
            <a:r>
              <a:rPr lang="en-GB" dirty="0"/>
              <a:t>Plan of Action</a:t>
            </a:r>
          </a:p>
        </p:txBody>
      </p:sp>
      <p:sp>
        <p:nvSpPr>
          <p:cNvPr id="3" name="Inhaltsplatzhalter 2">
            <a:extLst>
              <a:ext uri="{FF2B5EF4-FFF2-40B4-BE49-F238E27FC236}">
                <a16:creationId xmlns:a16="http://schemas.microsoft.com/office/drawing/2014/main" id="{0150AF22-32A2-9D67-360C-A3895A749074}"/>
              </a:ext>
            </a:extLst>
          </p:cNvPr>
          <p:cNvSpPr>
            <a:spLocks noGrp="1"/>
          </p:cNvSpPr>
          <p:nvPr>
            <p:ph idx="1"/>
          </p:nvPr>
        </p:nvSpPr>
        <p:spPr>
          <a:xfrm>
            <a:off x="581193" y="2154264"/>
            <a:ext cx="6904488" cy="3801873"/>
          </a:xfrm>
        </p:spPr>
        <p:txBody>
          <a:bodyPr>
            <a:normAutofit/>
          </a:bodyPr>
          <a:lstStyle/>
          <a:p>
            <a:r>
              <a:rPr lang="en-GB" dirty="0"/>
              <a:t>Randomly partition the data instances p times into 90%:10% training-to-testing sets.</a:t>
            </a:r>
          </a:p>
          <a:p>
            <a:r>
              <a:rPr lang="en-GB" dirty="0"/>
              <a:t>For each partition, run the 3 possible imputation methods including MICE with a variety of initial imputation methods and a variety of regression/classification methods.</a:t>
            </a:r>
          </a:p>
          <a:p>
            <a:r>
              <a:rPr lang="en-GB" dirty="0"/>
              <a:t>For each imputation, run a few different classification models.</a:t>
            </a:r>
          </a:p>
          <a:p>
            <a:r>
              <a:rPr lang="en-GB" dirty="0"/>
              <a:t>Record the average performance of each imputation-classification pair across the p data partitions and select the best performing pair as our model-of-choice.</a:t>
            </a:r>
          </a:p>
          <a:p>
            <a:r>
              <a:rPr lang="en-GB" dirty="0"/>
              <a:t>Examine the influence of each predictor variable under this model and report which variables have negligible predictive power</a:t>
            </a:r>
          </a:p>
          <a:p>
            <a:endParaRPr lang="de-CH" dirty="0"/>
          </a:p>
        </p:txBody>
      </p:sp>
      <p:graphicFrame>
        <p:nvGraphicFramePr>
          <p:cNvPr id="6" name="Diagramm 5">
            <a:extLst>
              <a:ext uri="{FF2B5EF4-FFF2-40B4-BE49-F238E27FC236}">
                <a16:creationId xmlns:a16="http://schemas.microsoft.com/office/drawing/2014/main" id="{03326C3A-87C0-788D-12CE-DA93F9123F2E}"/>
              </a:ext>
            </a:extLst>
          </p:cNvPr>
          <p:cNvGraphicFramePr/>
          <p:nvPr>
            <p:extLst>
              <p:ext uri="{D42A27DB-BD31-4B8C-83A1-F6EECF244321}">
                <p14:modId xmlns:p14="http://schemas.microsoft.com/office/powerpoint/2010/main" val="2808579277"/>
              </p:ext>
            </p:extLst>
          </p:nvPr>
        </p:nvGraphicFramePr>
        <p:xfrm>
          <a:off x="7199921" y="2154264"/>
          <a:ext cx="4040304" cy="23274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9F5327C1-1BB4-02C1-6C8A-80A34F553D2E}"/>
              </a:ext>
            </a:extLst>
          </p:cNvPr>
          <p:cNvSpPr>
            <a:spLocks noGrp="1"/>
          </p:cNvSpPr>
          <p:nvPr>
            <p:ph type="sldNum" sz="quarter" idx="12"/>
          </p:nvPr>
        </p:nvSpPr>
        <p:spPr/>
        <p:txBody>
          <a:bodyPr/>
          <a:lstStyle/>
          <a:p>
            <a:fld id="{2F31C5D6-DB43-461A-A030-EBF79EC91E30}" type="slidenum">
              <a:rPr lang="de-CH" smtClean="0"/>
              <a:t>20</a:t>
            </a:fld>
            <a:endParaRPr lang="de-CH"/>
          </a:p>
        </p:txBody>
      </p:sp>
    </p:spTree>
    <p:extLst>
      <p:ext uri="{BB962C8B-B14F-4D97-AF65-F5344CB8AC3E}">
        <p14:creationId xmlns:p14="http://schemas.microsoft.com/office/powerpoint/2010/main" val="3021321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9198A3-055B-241F-5279-253644B48568}"/>
              </a:ext>
            </a:extLst>
          </p:cNvPr>
          <p:cNvSpPr>
            <a:spLocks noGrp="1"/>
          </p:cNvSpPr>
          <p:nvPr>
            <p:ph type="title"/>
          </p:nvPr>
        </p:nvSpPr>
        <p:spPr/>
        <p:txBody>
          <a:bodyPr/>
          <a:lstStyle/>
          <a:p>
            <a:endParaRPr lang="de-CH"/>
          </a:p>
        </p:txBody>
      </p:sp>
      <p:sp>
        <p:nvSpPr>
          <p:cNvPr id="3" name="Inhaltsplatzhalter 2">
            <a:extLst>
              <a:ext uri="{FF2B5EF4-FFF2-40B4-BE49-F238E27FC236}">
                <a16:creationId xmlns:a16="http://schemas.microsoft.com/office/drawing/2014/main" id="{DE813A74-F099-D924-B31E-557C7B86BF40}"/>
              </a:ext>
            </a:extLst>
          </p:cNvPr>
          <p:cNvSpPr>
            <a:spLocks noGrp="1"/>
          </p:cNvSpPr>
          <p:nvPr>
            <p:ph idx="1"/>
          </p:nvPr>
        </p:nvSpPr>
        <p:spPr/>
        <p:txBody>
          <a:bodyPr/>
          <a:lstStyle/>
          <a:p>
            <a:r>
              <a:rPr lang="de-CH" dirty="0" err="1">
                <a:solidFill>
                  <a:srgbClr val="FF0000"/>
                </a:solidFill>
              </a:rPr>
              <a:t>Overview</a:t>
            </a:r>
            <a:r>
              <a:rPr lang="de-CH" dirty="0">
                <a:solidFill>
                  <a:srgbClr val="FF0000"/>
                </a:solidFill>
              </a:rPr>
              <a:t> </a:t>
            </a:r>
            <a:r>
              <a:rPr lang="de-CH" dirty="0" err="1">
                <a:solidFill>
                  <a:srgbClr val="FF0000"/>
                </a:solidFill>
              </a:rPr>
              <a:t>of</a:t>
            </a:r>
            <a:r>
              <a:rPr lang="de-CH" dirty="0">
                <a:solidFill>
                  <a:srgbClr val="FF0000"/>
                </a:solidFill>
              </a:rPr>
              <a:t> </a:t>
            </a:r>
            <a:r>
              <a:rPr lang="de-CH" dirty="0" err="1">
                <a:solidFill>
                  <a:srgbClr val="FF0000"/>
                </a:solidFill>
              </a:rPr>
              <a:t>the</a:t>
            </a:r>
            <a:r>
              <a:rPr lang="de-CH" dirty="0">
                <a:solidFill>
                  <a:srgbClr val="FF0000"/>
                </a:solidFill>
              </a:rPr>
              <a:t> </a:t>
            </a:r>
            <a:r>
              <a:rPr lang="de-CH" dirty="0" err="1">
                <a:solidFill>
                  <a:srgbClr val="FF0000"/>
                </a:solidFill>
              </a:rPr>
              <a:t>data</a:t>
            </a:r>
            <a:r>
              <a:rPr lang="de-CH" dirty="0">
                <a:solidFill>
                  <a:srgbClr val="FF0000"/>
                </a:solidFill>
              </a:rPr>
              <a:t> </a:t>
            </a:r>
            <a:r>
              <a:rPr lang="de-CH" dirty="0" err="1">
                <a:solidFill>
                  <a:srgbClr val="FF0000"/>
                </a:solidFill>
              </a:rPr>
              <a:t>for</a:t>
            </a:r>
            <a:r>
              <a:rPr lang="de-CH" dirty="0">
                <a:solidFill>
                  <a:srgbClr val="FF0000"/>
                </a:solidFill>
              </a:rPr>
              <a:t> </a:t>
            </a:r>
            <a:r>
              <a:rPr lang="de-CH" dirty="0" err="1">
                <a:solidFill>
                  <a:srgbClr val="FF0000"/>
                </a:solidFill>
              </a:rPr>
              <a:t>the</a:t>
            </a:r>
            <a:r>
              <a:rPr lang="de-CH" dirty="0">
                <a:solidFill>
                  <a:srgbClr val="FF0000"/>
                </a:solidFill>
              </a:rPr>
              <a:t> different time</a:t>
            </a:r>
          </a:p>
        </p:txBody>
      </p:sp>
      <p:sp>
        <p:nvSpPr>
          <p:cNvPr id="4" name="Slide Number Placeholder 3">
            <a:extLst>
              <a:ext uri="{FF2B5EF4-FFF2-40B4-BE49-F238E27FC236}">
                <a16:creationId xmlns:a16="http://schemas.microsoft.com/office/drawing/2014/main" id="{736C1B37-EC5B-5757-E4DF-FF92780DB285}"/>
              </a:ext>
            </a:extLst>
          </p:cNvPr>
          <p:cNvSpPr>
            <a:spLocks noGrp="1"/>
          </p:cNvSpPr>
          <p:nvPr>
            <p:ph type="sldNum" sz="quarter" idx="12"/>
          </p:nvPr>
        </p:nvSpPr>
        <p:spPr/>
        <p:txBody>
          <a:bodyPr/>
          <a:lstStyle/>
          <a:p>
            <a:fld id="{2F31C5D6-DB43-461A-A030-EBF79EC91E30}" type="slidenum">
              <a:rPr lang="de-CH" smtClean="0"/>
              <a:t>21</a:t>
            </a:fld>
            <a:endParaRPr lang="de-CH"/>
          </a:p>
        </p:txBody>
      </p:sp>
    </p:spTree>
    <p:extLst>
      <p:ext uri="{BB962C8B-B14F-4D97-AF65-F5344CB8AC3E}">
        <p14:creationId xmlns:p14="http://schemas.microsoft.com/office/powerpoint/2010/main" val="1307680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59F19D-12BF-2C53-13F2-4C688036F850}"/>
              </a:ext>
            </a:extLst>
          </p:cNvPr>
          <p:cNvSpPr>
            <a:spLocks noGrp="1"/>
          </p:cNvSpPr>
          <p:nvPr>
            <p:ph type="title"/>
          </p:nvPr>
        </p:nvSpPr>
        <p:spPr/>
        <p:txBody>
          <a:bodyPr/>
          <a:lstStyle/>
          <a:p>
            <a:endParaRPr lang="de-CH" dirty="0"/>
          </a:p>
        </p:txBody>
      </p:sp>
      <p:sp>
        <p:nvSpPr>
          <p:cNvPr id="3" name="Inhaltsplatzhalter 2">
            <a:extLst>
              <a:ext uri="{FF2B5EF4-FFF2-40B4-BE49-F238E27FC236}">
                <a16:creationId xmlns:a16="http://schemas.microsoft.com/office/drawing/2014/main" id="{4469A335-D40D-C9FB-F233-1F63A2687373}"/>
              </a:ext>
            </a:extLst>
          </p:cNvPr>
          <p:cNvSpPr>
            <a:spLocks noGrp="1"/>
          </p:cNvSpPr>
          <p:nvPr>
            <p:ph idx="1"/>
          </p:nvPr>
        </p:nvSpPr>
        <p:spPr/>
        <p:txBody>
          <a:bodyPr/>
          <a:lstStyle/>
          <a:p>
            <a:r>
              <a:rPr lang="de-CH" dirty="0">
                <a:solidFill>
                  <a:srgbClr val="FF0000"/>
                </a:solidFill>
              </a:rPr>
              <a:t>First </a:t>
            </a:r>
            <a:r>
              <a:rPr lang="de-CH" dirty="0" err="1">
                <a:solidFill>
                  <a:srgbClr val="FF0000"/>
                </a:solidFill>
              </a:rPr>
              <a:t>resutls</a:t>
            </a:r>
            <a:r>
              <a:rPr lang="de-CH" dirty="0">
                <a:solidFill>
                  <a:srgbClr val="FF0000"/>
                </a:solidFill>
              </a:rPr>
              <a:t> </a:t>
            </a:r>
            <a:r>
              <a:rPr lang="de-CH" dirty="0" err="1">
                <a:solidFill>
                  <a:srgbClr val="FF0000"/>
                </a:solidFill>
              </a:rPr>
              <a:t>of</a:t>
            </a:r>
            <a:r>
              <a:rPr lang="de-CH" dirty="0">
                <a:solidFill>
                  <a:srgbClr val="FF0000"/>
                </a:solidFill>
              </a:rPr>
              <a:t> a </a:t>
            </a:r>
            <a:r>
              <a:rPr lang="de-CH" dirty="0" err="1">
                <a:solidFill>
                  <a:srgbClr val="FF0000"/>
                </a:solidFill>
              </a:rPr>
              <a:t>logistic</a:t>
            </a:r>
            <a:r>
              <a:rPr lang="de-CH" dirty="0">
                <a:solidFill>
                  <a:srgbClr val="FF0000"/>
                </a:solidFill>
              </a:rPr>
              <a:t> </a:t>
            </a:r>
            <a:r>
              <a:rPr lang="de-CH" dirty="0" err="1">
                <a:solidFill>
                  <a:srgbClr val="FF0000"/>
                </a:solidFill>
              </a:rPr>
              <a:t>model</a:t>
            </a:r>
            <a:endParaRPr lang="de-CH" dirty="0">
              <a:solidFill>
                <a:srgbClr val="FF0000"/>
              </a:solidFill>
            </a:endParaRPr>
          </a:p>
        </p:txBody>
      </p:sp>
      <p:sp>
        <p:nvSpPr>
          <p:cNvPr id="4" name="Slide Number Placeholder 3">
            <a:extLst>
              <a:ext uri="{FF2B5EF4-FFF2-40B4-BE49-F238E27FC236}">
                <a16:creationId xmlns:a16="http://schemas.microsoft.com/office/drawing/2014/main" id="{8D2B05FC-7D01-5406-55A4-475D434D559B}"/>
              </a:ext>
            </a:extLst>
          </p:cNvPr>
          <p:cNvSpPr>
            <a:spLocks noGrp="1"/>
          </p:cNvSpPr>
          <p:nvPr>
            <p:ph type="sldNum" sz="quarter" idx="12"/>
          </p:nvPr>
        </p:nvSpPr>
        <p:spPr/>
        <p:txBody>
          <a:bodyPr/>
          <a:lstStyle/>
          <a:p>
            <a:fld id="{2F31C5D6-DB43-461A-A030-EBF79EC91E30}" type="slidenum">
              <a:rPr lang="de-CH" smtClean="0"/>
              <a:t>22</a:t>
            </a:fld>
            <a:endParaRPr lang="de-CH"/>
          </a:p>
        </p:txBody>
      </p:sp>
    </p:spTree>
    <p:extLst>
      <p:ext uri="{BB962C8B-B14F-4D97-AF65-F5344CB8AC3E}">
        <p14:creationId xmlns:p14="http://schemas.microsoft.com/office/powerpoint/2010/main" val="3550142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47F74C-55C5-F610-F90F-3F5CF3CD5B8A}"/>
              </a:ext>
            </a:extLst>
          </p:cNvPr>
          <p:cNvSpPr>
            <a:spLocks noGrp="1"/>
          </p:cNvSpPr>
          <p:nvPr>
            <p:ph type="title"/>
          </p:nvPr>
        </p:nvSpPr>
        <p:spPr/>
        <p:txBody>
          <a:bodyPr/>
          <a:lstStyle/>
          <a:p>
            <a:r>
              <a:rPr lang="de-CH" dirty="0"/>
              <a:t>Background</a:t>
            </a:r>
          </a:p>
        </p:txBody>
      </p:sp>
      <p:sp>
        <p:nvSpPr>
          <p:cNvPr id="3" name="Inhaltsplatzhalter 2">
            <a:extLst>
              <a:ext uri="{FF2B5EF4-FFF2-40B4-BE49-F238E27FC236}">
                <a16:creationId xmlns:a16="http://schemas.microsoft.com/office/drawing/2014/main" id="{38C16D86-901B-A53B-B5AF-4902616A98E7}"/>
              </a:ext>
            </a:extLst>
          </p:cNvPr>
          <p:cNvSpPr>
            <a:spLocks noGrp="1"/>
          </p:cNvSpPr>
          <p:nvPr>
            <p:ph idx="1"/>
          </p:nvPr>
        </p:nvSpPr>
        <p:spPr/>
        <p:txBody>
          <a:bodyPr>
            <a:normAutofit/>
          </a:bodyPr>
          <a:lstStyle/>
          <a:p>
            <a:r>
              <a:rPr lang="en-GB" dirty="0"/>
              <a:t>Can’t visually sex the bird with the desired level of accuracy</a:t>
            </a:r>
            <a:endParaRPr lang="en-GB" b="1" dirty="0"/>
          </a:p>
          <a:p>
            <a:r>
              <a:rPr lang="en-GB" b="1" dirty="0"/>
              <a:t>Survival chance </a:t>
            </a:r>
            <a:r>
              <a:rPr lang="en-GB" dirty="0"/>
              <a:t>of snow-finches depends on their sex</a:t>
            </a:r>
          </a:p>
          <a:p>
            <a:r>
              <a:rPr lang="en-GB" dirty="0"/>
              <a:t>Capture the birds and </a:t>
            </a:r>
            <a:r>
              <a:rPr lang="en-GB" b="1" dirty="0"/>
              <a:t>measure morphological traits </a:t>
            </a:r>
            <a:r>
              <a:rPr lang="en-GB" dirty="0"/>
              <a:t>(weight, feather length, etc.)</a:t>
            </a:r>
          </a:p>
          <a:p>
            <a:r>
              <a:rPr lang="en-GB" dirty="0"/>
              <a:t>Researchers determine the sex via a salivary swab and subsequent gene test</a:t>
            </a:r>
          </a:p>
          <a:p>
            <a:endParaRPr lang="en-GB" dirty="0"/>
          </a:p>
          <a:p>
            <a:r>
              <a:rPr lang="en-GB" b="1" dirty="0"/>
              <a:t>Main Goal: Build a probabilistic classification model that predicts sex based on morphological traits more accurately than the experts can by visual inspection</a:t>
            </a:r>
          </a:p>
        </p:txBody>
      </p:sp>
      <p:sp>
        <p:nvSpPr>
          <p:cNvPr id="4" name="Slide Number Placeholder 3">
            <a:extLst>
              <a:ext uri="{FF2B5EF4-FFF2-40B4-BE49-F238E27FC236}">
                <a16:creationId xmlns:a16="http://schemas.microsoft.com/office/drawing/2014/main" id="{46A83AAF-EA65-724B-2C24-8366744612A4}"/>
              </a:ext>
            </a:extLst>
          </p:cNvPr>
          <p:cNvSpPr>
            <a:spLocks noGrp="1"/>
          </p:cNvSpPr>
          <p:nvPr>
            <p:ph type="sldNum" sz="quarter" idx="12"/>
          </p:nvPr>
        </p:nvSpPr>
        <p:spPr/>
        <p:txBody>
          <a:bodyPr/>
          <a:lstStyle/>
          <a:p>
            <a:fld id="{2F31C5D6-DB43-461A-A030-EBF79EC91E30}" type="slidenum">
              <a:rPr lang="de-CH" smtClean="0"/>
              <a:t>3</a:t>
            </a:fld>
            <a:endParaRPr lang="de-CH"/>
          </a:p>
        </p:txBody>
      </p:sp>
    </p:spTree>
    <p:extLst>
      <p:ext uri="{BB962C8B-B14F-4D97-AF65-F5344CB8AC3E}">
        <p14:creationId xmlns:p14="http://schemas.microsoft.com/office/powerpoint/2010/main" val="322742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7D1E19-6E01-146F-DB7C-3CA795E48387}"/>
              </a:ext>
            </a:extLst>
          </p:cNvPr>
          <p:cNvSpPr>
            <a:spLocks noGrp="1"/>
          </p:cNvSpPr>
          <p:nvPr>
            <p:ph type="title"/>
          </p:nvPr>
        </p:nvSpPr>
        <p:spPr/>
        <p:txBody>
          <a:bodyPr/>
          <a:lstStyle/>
          <a:p>
            <a:r>
              <a:rPr lang="de-CH" dirty="0"/>
              <a:t>Research Question</a:t>
            </a:r>
          </a:p>
        </p:txBody>
      </p:sp>
      <p:sp>
        <p:nvSpPr>
          <p:cNvPr id="3" name="Inhaltsplatzhalter 2">
            <a:extLst>
              <a:ext uri="{FF2B5EF4-FFF2-40B4-BE49-F238E27FC236}">
                <a16:creationId xmlns:a16="http://schemas.microsoft.com/office/drawing/2014/main" id="{56F1611D-A439-AF05-E14F-33F9CB68EDBE}"/>
              </a:ext>
            </a:extLst>
          </p:cNvPr>
          <p:cNvSpPr>
            <a:spLocks noGrp="1"/>
          </p:cNvSpPr>
          <p:nvPr>
            <p:ph idx="1"/>
          </p:nvPr>
        </p:nvSpPr>
        <p:spPr/>
        <p:txBody>
          <a:bodyPr/>
          <a:lstStyle/>
          <a:p>
            <a:r>
              <a:rPr lang="en-GB" dirty="0"/>
              <a:t>Develop a model that returns the </a:t>
            </a:r>
            <a:r>
              <a:rPr lang="en-GB" b="1" dirty="0"/>
              <a:t>probability of each sex </a:t>
            </a:r>
            <a:r>
              <a:rPr lang="en-GB" dirty="0"/>
              <a:t>based on the morphological traits</a:t>
            </a:r>
          </a:p>
          <a:p>
            <a:r>
              <a:rPr lang="en-GB" dirty="0"/>
              <a:t>Identify which </a:t>
            </a:r>
            <a:r>
              <a:rPr lang="en-GB" b="1" dirty="0"/>
              <a:t>morphological traits are important</a:t>
            </a:r>
            <a:r>
              <a:rPr lang="en-GB" dirty="0"/>
              <a:t> (explain the most variance in sex), so that they can evaluate whether investing resources into measuring morphological traits with less predictive power is worthwhile in the future - they can do this better than we can, because they know which traits are harder or easier to measure</a:t>
            </a:r>
          </a:p>
        </p:txBody>
      </p:sp>
      <p:sp>
        <p:nvSpPr>
          <p:cNvPr id="4" name="Slide Number Placeholder 3">
            <a:extLst>
              <a:ext uri="{FF2B5EF4-FFF2-40B4-BE49-F238E27FC236}">
                <a16:creationId xmlns:a16="http://schemas.microsoft.com/office/drawing/2014/main" id="{D4DD0B08-145E-4DEF-AC13-92D624E92144}"/>
              </a:ext>
            </a:extLst>
          </p:cNvPr>
          <p:cNvSpPr>
            <a:spLocks noGrp="1"/>
          </p:cNvSpPr>
          <p:nvPr>
            <p:ph type="sldNum" sz="quarter" idx="12"/>
          </p:nvPr>
        </p:nvSpPr>
        <p:spPr/>
        <p:txBody>
          <a:bodyPr/>
          <a:lstStyle/>
          <a:p>
            <a:fld id="{2F31C5D6-DB43-461A-A030-EBF79EC91E30}" type="slidenum">
              <a:rPr lang="de-CH" smtClean="0"/>
              <a:t>4</a:t>
            </a:fld>
            <a:endParaRPr lang="de-CH"/>
          </a:p>
        </p:txBody>
      </p:sp>
    </p:spTree>
    <p:extLst>
      <p:ext uri="{BB962C8B-B14F-4D97-AF65-F5344CB8AC3E}">
        <p14:creationId xmlns:p14="http://schemas.microsoft.com/office/powerpoint/2010/main" val="64269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B79430-0CDF-7B63-22AE-0015A9F9CC75}"/>
              </a:ext>
            </a:extLst>
          </p:cNvPr>
          <p:cNvSpPr>
            <a:spLocks noGrp="1"/>
          </p:cNvSpPr>
          <p:nvPr>
            <p:ph type="title"/>
          </p:nvPr>
        </p:nvSpPr>
        <p:spPr/>
        <p:txBody>
          <a:bodyPr/>
          <a:lstStyle/>
          <a:p>
            <a:r>
              <a:rPr lang="de-CH" dirty="0" err="1"/>
              <a:t>Overview</a:t>
            </a:r>
            <a:r>
              <a:rPr lang="de-CH" dirty="0"/>
              <a:t> </a:t>
            </a:r>
            <a:r>
              <a:rPr lang="de-CH" dirty="0" err="1"/>
              <a:t>of</a:t>
            </a:r>
            <a:r>
              <a:rPr lang="de-CH" dirty="0"/>
              <a:t> Data</a:t>
            </a:r>
            <a:br>
              <a:rPr lang="de-CH" dirty="0"/>
            </a:br>
            <a:endParaRPr lang="de-CH" dirty="0"/>
          </a:p>
        </p:txBody>
      </p:sp>
      <p:sp>
        <p:nvSpPr>
          <p:cNvPr id="3" name="Inhaltsplatzhalter 2">
            <a:extLst>
              <a:ext uri="{FF2B5EF4-FFF2-40B4-BE49-F238E27FC236}">
                <a16:creationId xmlns:a16="http://schemas.microsoft.com/office/drawing/2014/main" id="{F80BBE68-4050-040D-A723-9E8DBFC2269F}"/>
              </a:ext>
            </a:extLst>
          </p:cNvPr>
          <p:cNvSpPr>
            <a:spLocks noGrp="1"/>
          </p:cNvSpPr>
          <p:nvPr>
            <p:ph idx="1"/>
          </p:nvPr>
        </p:nvSpPr>
        <p:spPr/>
        <p:txBody>
          <a:bodyPr/>
          <a:lstStyle/>
          <a:p>
            <a:endParaRPr lang="de-CH"/>
          </a:p>
        </p:txBody>
      </p:sp>
      <p:pic>
        <p:nvPicPr>
          <p:cNvPr id="4" name="Grafik 3">
            <a:extLst>
              <a:ext uri="{FF2B5EF4-FFF2-40B4-BE49-F238E27FC236}">
                <a16:creationId xmlns:a16="http://schemas.microsoft.com/office/drawing/2014/main" id="{0C44DA27-D696-F383-F367-44EE80D1DF1A}"/>
              </a:ext>
            </a:extLst>
          </p:cNvPr>
          <p:cNvPicPr>
            <a:picLocks noChangeAspect="1"/>
          </p:cNvPicPr>
          <p:nvPr/>
        </p:nvPicPr>
        <p:blipFill>
          <a:blip r:embed="rId2"/>
          <a:stretch>
            <a:fillRect/>
          </a:stretch>
        </p:blipFill>
        <p:spPr>
          <a:xfrm>
            <a:off x="0" y="2048581"/>
            <a:ext cx="12192000" cy="3843912"/>
          </a:xfrm>
          <a:prstGeom prst="rect">
            <a:avLst/>
          </a:prstGeom>
        </p:spPr>
      </p:pic>
      <p:sp>
        <p:nvSpPr>
          <p:cNvPr id="5" name="Slide Number Placeholder 4">
            <a:extLst>
              <a:ext uri="{FF2B5EF4-FFF2-40B4-BE49-F238E27FC236}">
                <a16:creationId xmlns:a16="http://schemas.microsoft.com/office/drawing/2014/main" id="{F5FD1FB8-5B5D-9B5A-FB81-489ABD9AD93B}"/>
              </a:ext>
            </a:extLst>
          </p:cNvPr>
          <p:cNvSpPr>
            <a:spLocks noGrp="1"/>
          </p:cNvSpPr>
          <p:nvPr>
            <p:ph type="sldNum" sz="quarter" idx="12"/>
          </p:nvPr>
        </p:nvSpPr>
        <p:spPr/>
        <p:txBody>
          <a:bodyPr/>
          <a:lstStyle/>
          <a:p>
            <a:fld id="{2F31C5D6-DB43-461A-A030-EBF79EC91E30}" type="slidenum">
              <a:rPr lang="de-CH" smtClean="0"/>
              <a:t>5</a:t>
            </a:fld>
            <a:endParaRPr lang="de-CH"/>
          </a:p>
        </p:txBody>
      </p:sp>
    </p:spTree>
    <p:extLst>
      <p:ext uri="{BB962C8B-B14F-4D97-AF65-F5344CB8AC3E}">
        <p14:creationId xmlns:p14="http://schemas.microsoft.com/office/powerpoint/2010/main" val="465984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9DA1FA-AF87-62C0-83AE-12D99C42D04B}"/>
              </a:ext>
            </a:extLst>
          </p:cNvPr>
          <p:cNvSpPr>
            <a:spLocks noGrp="1"/>
          </p:cNvSpPr>
          <p:nvPr>
            <p:ph type="title"/>
          </p:nvPr>
        </p:nvSpPr>
        <p:spPr>
          <a:xfrm>
            <a:off x="838200" y="45530"/>
            <a:ext cx="10515600" cy="1325563"/>
          </a:xfrm>
        </p:spPr>
        <p:txBody>
          <a:bodyPr/>
          <a:lstStyle/>
          <a:p>
            <a:r>
              <a:rPr lang="de-CH" dirty="0"/>
              <a:t>Data</a:t>
            </a:r>
          </a:p>
        </p:txBody>
      </p:sp>
      <p:graphicFrame>
        <p:nvGraphicFramePr>
          <p:cNvPr id="4" name="Tabelle 4">
            <a:extLst>
              <a:ext uri="{FF2B5EF4-FFF2-40B4-BE49-F238E27FC236}">
                <a16:creationId xmlns:a16="http://schemas.microsoft.com/office/drawing/2014/main" id="{2E19DE11-221C-2247-1109-60675F306382}"/>
              </a:ext>
            </a:extLst>
          </p:cNvPr>
          <p:cNvGraphicFramePr>
            <a:graphicFrameLocks noGrp="1"/>
          </p:cNvGraphicFramePr>
          <p:nvPr>
            <p:ph idx="1"/>
            <p:extLst>
              <p:ext uri="{D42A27DB-BD31-4B8C-83A1-F6EECF244321}">
                <p14:modId xmlns:p14="http://schemas.microsoft.com/office/powerpoint/2010/main" val="2969793902"/>
              </p:ext>
            </p:extLst>
          </p:nvPr>
        </p:nvGraphicFramePr>
        <p:xfrm>
          <a:off x="2741023" y="2002451"/>
          <a:ext cx="8995954" cy="4378752"/>
        </p:xfrm>
        <a:graphic>
          <a:graphicData uri="http://schemas.openxmlformats.org/drawingml/2006/table">
            <a:tbl>
              <a:tblPr firstRow="1" bandRow="1">
                <a:tableStyleId>{5C22544A-7EE6-4342-B048-85BDC9FD1C3A}</a:tableStyleId>
              </a:tblPr>
              <a:tblGrid>
                <a:gridCol w="4497977">
                  <a:extLst>
                    <a:ext uri="{9D8B030D-6E8A-4147-A177-3AD203B41FA5}">
                      <a16:colId xmlns:a16="http://schemas.microsoft.com/office/drawing/2014/main" val="885233067"/>
                    </a:ext>
                  </a:extLst>
                </a:gridCol>
                <a:gridCol w="4497977">
                  <a:extLst>
                    <a:ext uri="{9D8B030D-6E8A-4147-A177-3AD203B41FA5}">
                      <a16:colId xmlns:a16="http://schemas.microsoft.com/office/drawing/2014/main" val="1037956576"/>
                    </a:ext>
                  </a:extLst>
                </a:gridCol>
              </a:tblGrid>
              <a:tr h="312768">
                <a:tc>
                  <a:txBody>
                    <a:bodyPr/>
                    <a:lstStyle/>
                    <a:p>
                      <a:r>
                        <a:rPr lang="en-GB" sz="1400" noProof="0"/>
                        <a:t>Variable</a:t>
                      </a:r>
                    </a:p>
                  </a:txBody>
                  <a:tcPr/>
                </a:tc>
                <a:tc>
                  <a:txBody>
                    <a:bodyPr/>
                    <a:lstStyle/>
                    <a:p>
                      <a:r>
                        <a:rPr lang="en-GB" sz="1400" noProof="0"/>
                        <a:t>Description</a:t>
                      </a:r>
                    </a:p>
                  </a:txBody>
                  <a:tcPr/>
                </a:tc>
                <a:extLst>
                  <a:ext uri="{0D108BD9-81ED-4DB2-BD59-A6C34878D82A}">
                    <a16:rowId xmlns:a16="http://schemas.microsoft.com/office/drawing/2014/main" val="1227353883"/>
                  </a:ext>
                </a:extLst>
              </a:tr>
              <a:tr h="312768">
                <a:tc>
                  <a:txBody>
                    <a:bodyPr/>
                    <a:lstStyle/>
                    <a:p>
                      <a:r>
                        <a:rPr lang="en-GB" sz="1400" b="0" i="0" kern="1200" noProof="0">
                          <a:solidFill>
                            <a:schemeClr val="dk1"/>
                          </a:solidFill>
                          <a:effectLst/>
                          <a:latin typeface="+mn-lt"/>
                          <a:ea typeface="+mn-ea"/>
                          <a:cs typeface="+mn-cs"/>
                        </a:rPr>
                        <a:t>Age</a:t>
                      </a:r>
                      <a:endParaRPr lang="en-GB" sz="1400" noProof="0"/>
                    </a:p>
                  </a:txBody>
                  <a:tcPr/>
                </a:tc>
                <a:tc>
                  <a:txBody>
                    <a:bodyPr/>
                    <a:lstStyle/>
                    <a:p>
                      <a:r>
                        <a:rPr lang="en-GB" sz="1400" b="0" i="0" kern="1200" noProof="0">
                          <a:solidFill>
                            <a:schemeClr val="dk1"/>
                          </a:solidFill>
                          <a:effectLst/>
                          <a:latin typeface="+mn-lt"/>
                          <a:ea typeface="+mn-ea"/>
                          <a:cs typeface="+mn-cs"/>
                        </a:rPr>
                        <a:t>1 = nestling , &gt;1 : adult bird</a:t>
                      </a:r>
                      <a:endParaRPr lang="en-GB" sz="1400" noProof="0"/>
                    </a:p>
                  </a:txBody>
                  <a:tcPr/>
                </a:tc>
                <a:extLst>
                  <a:ext uri="{0D108BD9-81ED-4DB2-BD59-A6C34878D82A}">
                    <a16:rowId xmlns:a16="http://schemas.microsoft.com/office/drawing/2014/main" val="2128283112"/>
                  </a:ext>
                </a:extLst>
              </a:tr>
              <a:tr h="312768">
                <a:tc>
                  <a:txBody>
                    <a:bodyPr/>
                    <a:lstStyle/>
                    <a:p>
                      <a:r>
                        <a:rPr lang="en-GB" sz="1400" b="0" i="0" kern="1200" noProof="0">
                          <a:solidFill>
                            <a:schemeClr val="dk1"/>
                          </a:solidFill>
                          <a:effectLst/>
                          <a:latin typeface="+mn-lt"/>
                          <a:ea typeface="+mn-ea"/>
                          <a:cs typeface="+mn-cs"/>
                        </a:rPr>
                        <a:t>Wing</a:t>
                      </a:r>
                      <a:endParaRPr lang="en-GB" sz="1400" noProof="0"/>
                    </a:p>
                  </a:txBody>
                  <a:tcPr/>
                </a:tc>
                <a:tc>
                  <a:txBody>
                    <a:bodyPr/>
                    <a:lstStyle/>
                    <a:p>
                      <a:r>
                        <a:rPr lang="en-GB" sz="1400" noProof="0"/>
                        <a:t>length in mm</a:t>
                      </a:r>
                    </a:p>
                  </a:txBody>
                  <a:tcPr/>
                </a:tc>
                <a:extLst>
                  <a:ext uri="{0D108BD9-81ED-4DB2-BD59-A6C34878D82A}">
                    <a16:rowId xmlns:a16="http://schemas.microsoft.com/office/drawing/2014/main" val="1982925597"/>
                  </a:ext>
                </a:extLst>
              </a:tr>
              <a:tr h="312768">
                <a:tc>
                  <a:txBody>
                    <a:bodyPr/>
                    <a:lstStyle/>
                    <a:p>
                      <a:r>
                        <a:rPr lang="en-GB" sz="1400" noProof="0"/>
                        <a:t>P1 / P8</a:t>
                      </a:r>
                    </a:p>
                  </a:txBody>
                  <a:tcPr/>
                </a:tc>
                <a:tc>
                  <a:txBody>
                    <a:bodyPr/>
                    <a:lstStyle/>
                    <a:p>
                      <a:r>
                        <a:rPr lang="en-GB" sz="1400" b="0" i="0" kern="1200" noProof="0">
                          <a:solidFill>
                            <a:schemeClr val="dk1"/>
                          </a:solidFill>
                          <a:effectLst/>
                          <a:latin typeface="+mn-lt"/>
                          <a:ea typeface="+mn-ea"/>
                          <a:cs typeface="+mn-cs"/>
                        </a:rPr>
                        <a:t>feather length</a:t>
                      </a:r>
                      <a:endParaRPr lang="en-GB" sz="1400" noProof="0"/>
                    </a:p>
                  </a:txBody>
                  <a:tcPr/>
                </a:tc>
                <a:extLst>
                  <a:ext uri="{0D108BD9-81ED-4DB2-BD59-A6C34878D82A}">
                    <a16:rowId xmlns:a16="http://schemas.microsoft.com/office/drawing/2014/main" val="1987390653"/>
                  </a:ext>
                </a:extLst>
              </a:tr>
              <a:tr h="312768">
                <a:tc>
                  <a:txBody>
                    <a:bodyPr/>
                    <a:lstStyle/>
                    <a:p>
                      <a:r>
                        <a:rPr lang="en-GB" sz="1400" noProof="0"/>
                        <a:t>Tarsus</a:t>
                      </a:r>
                    </a:p>
                  </a:txBody>
                  <a:tcPr/>
                </a:tc>
                <a:tc>
                  <a:txBody>
                    <a:bodyPr/>
                    <a:lstStyle/>
                    <a:p>
                      <a:r>
                        <a:rPr lang="en-GB" sz="1400" b="0" i="0" kern="1200" noProof="0">
                          <a:solidFill>
                            <a:schemeClr val="dk1"/>
                          </a:solidFill>
                          <a:effectLst/>
                          <a:latin typeface="+mn-lt"/>
                          <a:ea typeface="+mn-ea"/>
                          <a:cs typeface="+mn-cs"/>
                        </a:rPr>
                        <a:t>leg length</a:t>
                      </a:r>
                      <a:endParaRPr lang="en-GB" sz="1400" noProof="0"/>
                    </a:p>
                  </a:txBody>
                  <a:tcPr/>
                </a:tc>
                <a:extLst>
                  <a:ext uri="{0D108BD9-81ED-4DB2-BD59-A6C34878D82A}">
                    <a16:rowId xmlns:a16="http://schemas.microsoft.com/office/drawing/2014/main" val="965423778"/>
                  </a:ext>
                </a:extLst>
              </a:tr>
              <a:tr h="312768">
                <a:tc>
                  <a:txBody>
                    <a:bodyPr/>
                    <a:lstStyle/>
                    <a:p>
                      <a:r>
                        <a:rPr lang="en-GB" sz="1400" noProof="0"/>
                        <a:t>Weight</a:t>
                      </a:r>
                    </a:p>
                  </a:txBody>
                  <a:tcPr/>
                </a:tc>
                <a:tc>
                  <a:txBody>
                    <a:bodyPr/>
                    <a:lstStyle/>
                    <a:p>
                      <a:r>
                        <a:rPr lang="en-GB" sz="1400" b="0" i="0" kern="1200" noProof="0">
                          <a:solidFill>
                            <a:schemeClr val="dk1"/>
                          </a:solidFill>
                          <a:effectLst/>
                          <a:latin typeface="+mn-lt"/>
                          <a:ea typeface="+mn-ea"/>
                          <a:cs typeface="+mn-cs"/>
                        </a:rPr>
                        <a:t>in g (strongly varies with time of year)</a:t>
                      </a:r>
                      <a:endParaRPr lang="en-GB" sz="1400" noProof="0"/>
                    </a:p>
                  </a:txBody>
                  <a:tcPr/>
                </a:tc>
                <a:extLst>
                  <a:ext uri="{0D108BD9-81ED-4DB2-BD59-A6C34878D82A}">
                    <a16:rowId xmlns:a16="http://schemas.microsoft.com/office/drawing/2014/main" val="2803563870"/>
                  </a:ext>
                </a:extLst>
              </a:tr>
              <a:tr h="312768">
                <a:tc>
                  <a:txBody>
                    <a:bodyPr/>
                    <a:lstStyle/>
                    <a:p>
                      <a:r>
                        <a:rPr lang="en-GB" sz="1400" noProof="0"/>
                        <a:t>Fat</a:t>
                      </a:r>
                    </a:p>
                  </a:txBody>
                  <a:tcPr/>
                </a:tc>
                <a:tc>
                  <a:txBody>
                    <a:bodyPr/>
                    <a:lstStyle/>
                    <a:p>
                      <a:r>
                        <a:rPr lang="en-GB" sz="1400" b="0" i="0" kern="1200" noProof="0">
                          <a:solidFill>
                            <a:schemeClr val="dk1"/>
                          </a:solidFill>
                          <a:effectLst/>
                          <a:latin typeface="+mn-lt"/>
                          <a:ea typeface="+mn-ea"/>
                          <a:cs typeface="+mn-cs"/>
                        </a:rPr>
                        <a:t>(0 = lean, 6 = fat)</a:t>
                      </a:r>
                      <a:endParaRPr lang="en-GB" sz="1400" noProof="0"/>
                    </a:p>
                  </a:txBody>
                  <a:tcPr/>
                </a:tc>
                <a:extLst>
                  <a:ext uri="{0D108BD9-81ED-4DB2-BD59-A6C34878D82A}">
                    <a16:rowId xmlns:a16="http://schemas.microsoft.com/office/drawing/2014/main" val="3021827149"/>
                  </a:ext>
                </a:extLst>
              </a:tr>
              <a:tr h="312768">
                <a:tc>
                  <a:txBody>
                    <a:bodyPr/>
                    <a:lstStyle/>
                    <a:p>
                      <a:r>
                        <a:rPr lang="en-GB" sz="1400" noProof="0"/>
                        <a:t>Muscle</a:t>
                      </a:r>
                    </a:p>
                  </a:txBody>
                  <a:tcPr/>
                </a:tc>
                <a:tc>
                  <a:txBody>
                    <a:bodyPr/>
                    <a:lstStyle/>
                    <a:p>
                      <a:r>
                        <a:rPr lang="en-GB" sz="1400" b="0" i="0" kern="1200" noProof="0">
                          <a:solidFill>
                            <a:schemeClr val="dk1"/>
                          </a:solidFill>
                          <a:effectLst/>
                          <a:latin typeface="+mn-lt"/>
                          <a:ea typeface="+mn-ea"/>
                          <a:cs typeface="+mn-cs"/>
                        </a:rPr>
                        <a:t>(0 = hardly any muscle, 3 = a lot of muscle)</a:t>
                      </a:r>
                      <a:endParaRPr lang="en-GB" sz="1400" noProof="0"/>
                    </a:p>
                  </a:txBody>
                  <a:tcPr/>
                </a:tc>
                <a:extLst>
                  <a:ext uri="{0D108BD9-81ED-4DB2-BD59-A6C34878D82A}">
                    <a16:rowId xmlns:a16="http://schemas.microsoft.com/office/drawing/2014/main" val="1608822915"/>
                  </a:ext>
                </a:extLst>
              </a:tr>
              <a:tr h="312768">
                <a:tc>
                  <a:txBody>
                    <a:bodyPr/>
                    <a:lstStyle/>
                    <a:p>
                      <a:r>
                        <a:rPr lang="en-GB" sz="1400" noProof="0"/>
                        <a:t>Bill length</a:t>
                      </a:r>
                    </a:p>
                  </a:txBody>
                  <a:tcPr/>
                </a:tc>
                <a:tc>
                  <a:txBody>
                    <a:bodyPr/>
                    <a:lstStyle/>
                    <a:p>
                      <a:r>
                        <a:rPr lang="en-GB" sz="1400" noProof="0"/>
                        <a:t>In mm</a:t>
                      </a:r>
                    </a:p>
                  </a:txBody>
                  <a:tcPr/>
                </a:tc>
                <a:extLst>
                  <a:ext uri="{0D108BD9-81ED-4DB2-BD59-A6C34878D82A}">
                    <a16:rowId xmlns:a16="http://schemas.microsoft.com/office/drawing/2014/main" val="1661343871"/>
                  </a:ext>
                </a:extLst>
              </a:tr>
              <a:tr h="312768">
                <a:tc>
                  <a:txBody>
                    <a:bodyPr/>
                    <a:lstStyle/>
                    <a:p>
                      <a:r>
                        <a:rPr lang="en-GB" sz="1400" noProof="0"/>
                        <a:t>Sex</a:t>
                      </a:r>
                    </a:p>
                  </a:txBody>
                  <a:tcPr/>
                </a:tc>
                <a:tc>
                  <a:txBody>
                    <a:bodyPr/>
                    <a:lstStyle/>
                    <a:p>
                      <a:r>
                        <a:rPr lang="en-GB" sz="1400" b="0" i="0" kern="1200" noProof="0">
                          <a:solidFill>
                            <a:schemeClr val="dk1"/>
                          </a:solidFill>
                          <a:effectLst/>
                          <a:latin typeface="+mn-lt"/>
                          <a:ea typeface="+mn-ea"/>
                          <a:cs typeface="+mn-cs"/>
                        </a:rPr>
                        <a:t>Sex guess of the person who collected it</a:t>
                      </a:r>
                      <a:endParaRPr lang="en-GB" sz="1400" noProof="0"/>
                    </a:p>
                  </a:txBody>
                  <a:tcPr/>
                </a:tc>
                <a:extLst>
                  <a:ext uri="{0D108BD9-81ED-4DB2-BD59-A6C34878D82A}">
                    <a16:rowId xmlns:a16="http://schemas.microsoft.com/office/drawing/2014/main" val="540840127"/>
                  </a:ext>
                </a:extLst>
              </a:tr>
              <a:tr h="312768">
                <a:tc>
                  <a:txBody>
                    <a:bodyPr/>
                    <a:lstStyle/>
                    <a:p>
                      <a:r>
                        <a:rPr lang="en-GB" sz="1400" noProof="0"/>
                        <a:t>Ringer</a:t>
                      </a:r>
                    </a:p>
                  </a:txBody>
                  <a:tcPr/>
                </a:tc>
                <a:tc>
                  <a:txBody>
                    <a:bodyPr/>
                    <a:lstStyle/>
                    <a:p>
                      <a:r>
                        <a:rPr lang="en-GB" sz="1400" noProof="0"/>
                        <a:t>Person which collected the data</a:t>
                      </a:r>
                    </a:p>
                  </a:txBody>
                  <a:tcPr/>
                </a:tc>
                <a:extLst>
                  <a:ext uri="{0D108BD9-81ED-4DB2-BD59-A6C34878D82A}">
                    <a16:rowId xmlns:a16="http://schemas.microsoft.com/office/drawing/2014/main" val="747646281"/>
                  </a:ext>
                </a:extLst>
              </a:tr>
              <a:tr h="312768">
                <a:tc>
                  <a:txBody>
                    <a:bodyPr/>
                    <a:lstStyle/>
                    <a:p>
                      <a:r>
                        <a:rPr lang="en-GB" sz="1400" noProof="0"/>
                        <a:t>Location</a:t>
                      </a:r>
                    </a:p>
                  </a:txBody>
                  <a:tcPr/>
                </a:tc>
                <a:tc>
                  <a:txBody>
                    <a:bodyPr/>
                    <a:lstStyle/>
                    <a:p>
                      <a:r>
                        <a:rPr lang="en-GB" sz="1400" noProof="0"/>
                        <a:t>Place where the birds were collected</a:t>
                      </a:r>
                    </a:p>
                  </a:txBody>
                  <a:tcPr/>
                </a:tc>
                <a:extLst>
                  <a:ext uri="{0D108BD9-81ED-4DB2-BD59-A6C34878D82A}">
                    <a16:rowId xmlns:a16="http://schemas.microsoft.com/office/drawing/2014/main" val="3929742639"/>
                  </a:ext>
                </a:extLst>
              </a:tr>
              <a:tr h="312768">
                <a:tc>
                  <a:txBody>
                    <a:bodyPr/>
                    <a:lstStyle/>
                    <a:p>
                      <a:r>
                        <a:rPr lang="en-GB" sz="1400" noProof="0"/>
                        <a:t>Time</a:t>
                      </a:r>
                    </a:p>
                  </a:txBody>
                  <a:tcPr/>
                </a:tc>
                <a:tc>
                  <a:txBody>
                    <a:bodyPr/>
                    <a:lstStyle/>
                    <a:p>
                      <a:r>
                        <a:rPr lang="en-GB" sz="1400" noProof="0"/>
                        <a:t>When the data was collected</a:t>
                      </a:r>
                    </a:p>
                  </a:txBody>
                  <a:tcPr/>
                </a:tc>
                <a:extLst>
                  <a:ext uri="{0D108BD9-81ED-4DB2-BD59-A6C34878D82A}">
                    <a16:rowId xmlns:a16="http://schemas.microsoft.com/office/drawing/2014/main" val="3013452374"/>
                  </a:ext>
                </a:extLst>
              </a:tr>
              <a:tr h="312768">
                <a:tc>
                  <a:txBody>
                    <a:bodyPr/>
                    <a:lstStyle/>
                    <a:p>
                      <a:r>
                        <a:rPr lang="en-GB" sz="1400" b="1" noProof="0"/>
                        <a:t>Sex_genetic</a:t>
                      </a:r>
                    </a:p>
                  </a:txBody>
                  <a:tcPr/>
                </a:tc>
                <a:tc>
                  <a:txBody>
                    <a:bodyPr/>
                    <a:lstStyle/>
                    <a:p>
                      <a:r>
                        <a:rPr lang="en-GB" sz="1400" b="1" noProof="0" dirty="0"/>
                        <a:t>Sex determined via gene test</a:t>
                      </a:r>
                    </a:p>
                  </a:txBody>
                  <a:tcPr/>
                </a:tc>
                <a:extLst>
                  <a:ext uri="{0D108BD9-81ED-4DB2-BD59-A6C34878D82A}">
                    <a16:rowId xmlns:a16="http://schemas.microsoft.com/office/drawing/2014/main" val="3950261242"/>
                  </a:ext>
                </a:extLst>
              </a:tr>
            </a:tbl>
          </a:graphicData>
        </a:graphic>
      </p:graphicFrame>
      <p:sp>
        <p:nvSpPr>
          <p:cNvPr id="5" name="Inhaltsplatzhalter 2">
            <a:extLst>
              <a:ext uri="{FF2B5EF4-FFF2-40B4-BE49-F238E27FC236}">
                <a16:creationId xmlns:a16="http://schemas.microsoft.com/office/drawing/2014/main" id="{DEDAC64B-E89E-5EFE-BA64-219973556160}"/>
              </a:ext>
            </a:extLst>
          </p:cNvPr>
          <p:cNvSpPr txBox="1">
            <a:spLocks/>
          </p:cNvSpPr>
          <p:nvPr/>
        </p:nvSpPr>
        <p:spPr>
          <a:xfrm>
            <a:off x="581192" y="21804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GB" b="1" dirty="0"/>
              <a:t>Sample size:</a:t>
            </a:r>
          </a:p>
          <a:p>
            <a:pPr lvl="1"/>
            <a:r>
              <a:rPr lang="en-GB" dirty="0"/>
              <a:t>Total: 2,287</a:t>
            </a:r>
          </a:p>
          <a:p>
            <a:pPr lvl="1"/>
            <a:r>
              <a:rPr lang="en-GB" dirty="0"/>
              <a:t>Nestlings: 706</a:t>
            </a:r>
          </a:p>
        </p:txBody>
      </p:sp>
      <p:sp>
        <p:nvSpPr>
          <p:cNvPr id="3" name="Slide Number Placeholder 2">
            <a:extLst>
              <a:ext uri="{FF2B5EF4-FFF2-40B4-BE49-F238E27FC236}">
                <a16:creationId xmlns:a16="http://schemas.microsoft.com/office/drawing/2014/main" id="{3BFDACAD-D0B9-8CCE-B37F-154EB5E7A365}"/>
              </a:ext>
            </a:extLst>
          </p:cNvPr>
          <p:cNvSpPr>
            <a:spLocks noGrp="1"/>
          </p:cNvSpPr>
          <p:nvPr>
            <p:ph type="sldNum" sz="quarter" idx="12"/>
          </p:nvPr>
        </p:nvSpPr>
        <p:spPr/>
        <p:txBody>
          <a:bodyPr/>
          <a:lstStyle/>
          <a:p>
            <a:fld id="{2F31C5D6-DB43-461A-A030-EBF79EC91E30}" type="slidenum">
              <a:rPr lang="de-CH" smtClean="0"/>
              <a:t>6</a:t>
            </a:fld>
            <a:endParaRPr lang="de-CH"/>
          </a:p>
        </p:txBody>
      </p:sp>
    </p:spTree>
    <p:extLst>
      <p:ext uri="{BB962C8B-B14F-4D97-AF65-F5344CB8AC3E}">
        <p14:creationId xmlns:p14="http://schemas.microsoft.com/office/powerpoint/2010/main" val="3113176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5C04A8-A840-EEFF-9EB9-7FFB990EBA62}"/>
              </a:ext>
            </a:extLst>
          </p:cNvPr>
          <p:cNvSpPr>
            <a:spLocks noGrp="1"/>
          </p:cNvSpPr>
          <p:nvPr>
            <p:ph type="title"/>
          </p:nvPr>
        </p:nvSpPr>
        <p:spPr/>
        <p:txBody>
          <a:bodyPr/>
          <a:lstStyle/>
          <a:p>
            <a:r>
              <a:rPr lang="en-GB" dirty="0"/>
              <a:t>Adult bird data</a:t>
            </a:r>
          </a:p>
        </p:txBody>
      </p:sp>
      <p:graphicFrame>
        <p:nvGraphicFramePr>
          <p:cNvPr id="6" name="Tabelle 4">
            <a:extLst>
              <a:ext uri="{FF2B5EF4-FFF2-40B4-BE49-F238E27FC236}">
                <a16:creationId xmlns:a16="http://schemas.microsoft.com/office/drawing/2014/main" id="{324AFEAB-9EC1-9013-6AB3-73D6F9D2DD38}"/>
              </a:ext>
            </a:extLst>
          </p:cNvPr>
          <p:cNvGraphicFramePr>
            <a:graphicFrameLocks noGrp="1"/>
          </p:cNvGraphicFramePr>
          <p:nvPr>
            <p:ph idx="1"/>
            <p:extLst>
              <p:ext uri="{D42A27DB-BD31-4B8C-83A1-F6EECF244321}">
                <p14:modId xmlns:p14="http://schemas.microsoft.com/office/powerpoint/2010/main" val="4141513255"/>
              </p:ext>
            </p:extLst>
          </p:nvPr>
        </p:nvGraphicFramePr>
        <p:xfrm>
          <a:off x="7088225" y="2792116"/>
          <a:ext cx="3719742" cy="3337560"/>
        </p:xfrm>
        <a:graphic>
          <a:graphicData uri="http://schemas.openxmlformats.org/drawingml/2006/table">
            <a:tbl>
              <a:tblPr firstRow="1" bandRow="1">
                <a:tableStyleId>{5C22544A-7EE6-4342-B048-85BDC9FD1C3A}</a:tableStyleId>
              </a:tblPr>
              <a:tblGrid>
                <a:gridCol w="1465553">
                  <a:extLst>
                    <a:ext uri="{9D8B030D-6E8A-4147-A177-3AD203B41FA5}">
                      <a16:colId xmlns:a16="http://schemas.microsoft.com/office/drawing/2014/main" val="885233067"/>
                    </a:ext>
                  </a:extLst>
                </a:gridCol>
                <a:gridCol w="1014275">
                  <a:extLst>
                    <a:ext uri="{9D8B030D-6E8A-4147-A177-3AD203B41FA5}">
                      <a16:colId xmlns:a16="http://schemas.microsoft.com/office/drawing/2014/main" val="1037956576"/>
                    </a:ext>
                  </a:extLst>
                </a:gridCol>
                <a:gridCol w="1239914">
                  <a:extLst>
                    <a:ext uri="{9D8B030D-6E8A-4147-A177-3AD203B41FA5}">
                      <a16:colId xmlns:a16="http://schemas.microsoft.com/office/drawing/2014/main" val="1551648355"/>
                    </a:ext>
                  </a:extLst>
                </a:gridCol>
              </a:tblGrid>
              <a:tr h="370840">
                <a:tc>
                  <a:txBody>
                    <a:bodyPr/>
                    <a:lstStyle/>
                    <a:p>
                      <a:r>
                        <a:rPr lang="en-GB" sz="1800" noProof="0"/>
                        <a:t>Variable</a:t>
                      </a:r>
                    </a:p>
                  </a:txBody>
                  <a:tcPr/>
                </a:tc>
                <a:tc>
                  <a:txBody>
                    <a:bodyPr/>
                    <a:lstStyle/>
                    <a:p>
                      <a:r>
                        <a:rPr lang="en-GB" sz="1800" noProof="0"/>
                        <a:t>NaN</a:t>
                      </a:r>
                    </a:p>
                  </a:txBody>
                  <a:tcPr/>
                </a:tc>
                <a:tc>
                  <a:txBody>
                    <a:bodyPr/>
                    <a:lstStyle/>
                    <a:p>
                      <a:r>
                        <a:rPr lang="en-GB" sz="1800" noProof="0"/>
                        <a:t>% of total</a:t>
                      </a:r>
                    </a:p>
                  </a:txBody>
                  <a:tcPr/>
                </a:tc>
                <a:extLst>
                  <a:ext uri="{0D108BD9-81ED-4DB2-BD59-A6C34878D82A}">
                    <a16:rowId xmlns:a16="http://schemas.microsoft.com/office/drawing/2014/main" val="1227353883"/>
                  </a:ext>
                </a:extLst>
              </a:tr>
              <a:tr h="370840">
                <a:tc>
                  <a:txBody>
                    <a:bodyPr/>
                    <a:lstStyle/>
                    <a:p>
                      <a:pPr algn="l" fontAlgn="b"/>
                      <a:r>
                        <a:rPr lang="en-GB" sz="1800" b="0" i="0" u="none" strike="noStrike" noProof="0">
                          <a:solidFill>
                            <a:srgbClr val="000000"/>
                          </a:solidFill>
                          <a:effectLst/>
                          <a:latin typeface="Calibri" panose="020F0502020204030204" pitchFamily="34" charset="0"/>
                        </a:rPr>
                        <a:t>Wing</a:t>
                      </a:r>
                    </a:p>
                  </a:txBody>
                  <a:tcPr marL="7620" marR="7620" marT="7620" marB="0" anchor="b"/>
                </a:tc>
                <a:tc>
                  <a:txBody>
                    <a:bodyPr/>
                    <a:lstStyle/>
                    <a:p>
                      <a:pPr algn="r" fontAlgn="b"/>
                      <a:r>
                        <a:rPr lang="en-GB" sz="1800" b="0" i="0" u="none" strike="noStrike" noProof="0">
                          <a:solidFill>
                            <a:srgbClr val="000000"/>
                          </a:solidFill>
                          <a:effectLst/>
                          <a:latin typeface="Calibri" panose="020F0502020204030204" pitchFamily="34" charset="0"/>
                        </a:rPr>
                        <a:t>135</a:t>
                      </a:r>
                    </a:p>
                  </a:txBody>
                  <a:tcPr marL="7620" marR="7620" marT="7620" marB="0" anchor="b"/>
                </a:tc>
                <a:tc>
                  <a:txBody>
                    <a:bodyPr/>
                    <a:lstStyle/>
                    <a:p>
                      <a:pPr algn="r" fontAlgn="b"/>
                      <a:r>
                        <a:rPr lang="en-GB" sz="1800" b="0" i="0" u="none" strike="noStrike" noProof="0">
                          <a:solidFill>
                            <a:srgbClr val="000000"/>
                          </a:solidFill>
                          <a:effectLst/>
                          <a:latin typeface="Calibri" panose="020F0502020204030204" pitchFamily="34" charset="0"/>
                        </a:rPr>
                        <a:t>6.5%</a:t>
                      </a:r>
                    </a:p>
                  </a:txBody>
                  <a:tcPr marL="7620" marR="7620" marT="7620" marB="0" anchor="b"/>
                </a:tc>
                <a:extLst>
                  <a:ext uri="{0D108BD9-81ED-4DB2-BD59-A6C34878D82A}">
                    <a16:rowId xmlns:a16="http://schemas.microsoft.com/office/drawing/2014/main" val="2128283112"/>
                  </a:ext>
                </a:extLst>
              </a:tr>
              <a:tr h="370840">
                <a:tc>
                  <a:txBody>
                    <a:bodyPr/>
                    <a:lstStyle/>
                    <a:p>
                      <a:pPr algn="l" fontAlgn="b"/>
                      <a:r>
                        <a:rPr lang="en-GB" sz="1800" b="0" i="0" u="none" strike="noStrike" noProof="0">
                          <a:solidFill>
                            <a:srgbClr val="000000"/>
                          </a:solidFill>
                          <a:effectLst/>
                          <a:latin typeface="Calibri" panose="020F0502020204030204" pitchFamily="34" charset="0"/>
                        </a:rPr>
                        <a:t>Tarsus</a:t>
                      </a:r>
                    </a:p>
                  </a:txBody>
                  <a:tcPr marL="7620" marR="7620" marT="7620" marB="0" anchor="b"/>
                </a:tc>
                <a:tc>
                  <a:txBody>
                    <a:bodyPr/>
                    <a:lstStyle/>
                    <a:p>
                      <a:pPr algn="r" fontAlgn="b"/>
                      <a:r>
                        <a:rPr lang="en-GB" sz="1800" b="0" i="0" u="none" strike="noStrike" noProof="0">
                          <a:solidFill>
                            <a:srgbClr val="000000"/>
                          </a:solidFill>
                          <a:effectLst/>
                          <a:latin typeface="Calibri" panose="020F0502020204030204" pitchFamily="34" charset="0"/>
                        </a:rPr>
                        <a:t>349</a:t>
                      </a:r>
                    </a:p>
                  </a:txBody>
                  <a:tcPr marL="7620" marR="7620" marT="7620" marB="0" anchor="b"/>
                </a:tc>
                <a:tc>
                  <a:txBody>
                    <a:bodyPr/>
                    <a:lstStyle/>
                    <a:p>
                      <a:pPr algn="r" fontAlgn="b"/>
                      <a:r>
                        <a:rPr lang="en-GB" sz="1800" b="0" i="0" u="none" strike="noStrike" noProof="0">
                          <a:solidFill>
                            <a:srgbClr val="000000"/>
                          </a:solidFill>
                          <a:effectLst/>
                          <a:latin typeface="Calibri" panose="020F0502020204030204" pitchFamily="34" charset="0"/>
                        </a:rPr>
                        <a:t>22.4%</a:t>
                      </a:r>
                    </a:p>
                  </a:txBody>
                  <a:tcPr marL="7620" marR="7620" marT="7620" marB="0" anchor="b"/>
                </a:tc>
                <a:extLst>
                  <a:ext uri="{0D108BD9-81ED-4DB2-BD59-A6C34878D82A}">
                    <a16:rowId xmlns:a16="http://schemas.microsoft.com/office/drawing/2014/main" val="1982925597"/>
                  </a:ext>
                </a:extLst>
              </a:tr>
              <a:tr h="370840">
                <a:tc>
                  <a:txBody>
                    <a:bodyPr/>
                    <a:lstStyle/>
                    <a:p>
                      <a:pPr algn="l" fontAlgn="b"/>
                      <a:r>
                        <a:rPr lang="en-GB" sz="1800" b="0" i="0" u="none" strike="noStrike" noProof="0">
                          <a:solidFill>
                            <a:srgbClr val="000000"/>
                          </a:solidFill>
                          <a:effectLst/>
                          <a:latin typeface="Calibri" panose="020F0502020204030204" pitchFamily="34" charset="0"/>
                        </a:rPr>
                        <a:t>Bill length</a:t>
                      </a:r>
                    </a:p>
                  </a:txBody>
                  <a:tcPr marL="7620" marR="7620" marT="7620" marB="0" anchor="b"/>
                </a:tc>
                <a:tc>
                  <a:txBody>
                    <a:bodyPr/>
                    <a:lstStyle/>
                    <a:p>
                      <a:pPr algn="r" fontAlgn="b"/>
                      <a:r>
                        <a:rPr lang="en-GB" sz="1800" b="0" i="0" u="none" strike="noStrike" noProof="0">
                          <a:solidFill>
                            <a:srgbClr val="000000"/>
                          </a:solidFill>
                          <a:effectLst/>
                          <a:latin typeface="Calibri" panose="020F0502020204030204" pitchFamily="34" charset="0"/>
                        </a:rPr>
                        <a:t>375</a:t>
                      </a:r>
                    </a:p>
                  </a:txBody>
                  <a:tcPr marL="7620" marR="7620" marT="7620" marB="0" anchor="b"/>
                </a:tc>
                <a:tc>
                  <a:txBody>
                    <a:bodyPr/>
                    <a:lstStyle/>
                    <a:p>
                      <a:pPr algn="r" fontAlgn="b"/>
                      <a:r>
                        <a:rPr lang="en-GB" sz="1800" b="0" i="0" u="none" strike="noStrike" noProof="0">
                          <a:solidFill>
                            <a:srgbClr val="000000"/>
                          </a:solidFill>
                          <a:effectLst/>
                          <a:latin typeface="Calibri" panose="020F0502020204030204" pitchFamily="34" charset="0"/>
                        </a:rPr>
                        <a:t>24.0%</a:t>
                      </a:r>
                    </a:p>
                  </a:txBody>
                  <a:tcPr marL="7620" marR="7620" marT="7620" marB="0" anchor="b"/>
                </a:tc>
                <a:extLst>
                  <a:ext uri="{0D108BD9-81ED-4DB2-BD59-A6C34878D82A}">
                    <a16:rowId xmlns:a16="http://schemas.microsoft.com/office/drawing/2014/main" val="1987390653"/>
                  </a:ext>
                </a:extLst>
              </a:tr>
              <a:tr h="370840">
                <a:tc>
                  <a:txBody>
                    <a:bodyPr/>
                    <a:lstStyle/>
                    <a:p>
                      <a:pPr algn="l" fontAlgn="b"/>
                      <a:r>
                        <a:rPr lang="en-GB" sz="1800" b="0" i="0" u="none" strike="noStrike" noProof="0">
                          <a:solidFill>
                            <a:srgbClr val="000000"/>
                          </a:solidFill>
                          <a:effectLst/>
                          <a:latin typeface="Calibri" panose="020F0502020204030204" pitchFamily="34" charset="0"/>
                        </a:rPr>
                        <a:t>Feather length</a:t>
                      </a:r>
                    </a:p>
                  </a:txBody>
                  <a:tcPr marL="7620" marR="7620" marT="7620" marB="0" anchor="b"/>
                </a:tc>
                <a:tc>
                  <a:txBody>
                    <a:bodyPr/>
                    <a:lstStyle/>
                    <a:p>
                      <a:pPr algn="r" fontAlgn="b"/>
                      <a:r>
                        <a:rPr lang="en-GB" sz="1800" b="0" i="0" u="none" strike="noStrike" noProof="0">
                          <a:solidFill>
                            <a:srgbClr val="000000"/>
                          </a:solidFill>
                          <a:effectLst/>
                          <a:latin typeface="Calibri" panose="020F0502020204030204" pitchFamily="34" charset="0"/>
                        </a:rPr>
                        <a:t>267</a:t>
                      </a:r>
                    </a:p>
                  </a:txBody>
                  <a:tcPr marL="7620" marR="7620" marT="7620" marB="0" anchor="b"/>
                </a:tc>
                <a:tc>
                  <a:txBody>
                    <a:bodyPr/>
                    <a:lstStyle/>
                    <a:p>
                      <a:pPr algn="r" fontAlgn="b"/>
                      <a:r>
                        <a:rPr lang="en-GB" sz="1800" b="0" i="0" u="none" strike="noStrike" noProof="0">
                          <a:solidFill>
                            <a:srgbClr val="000000"/>
                          </a:solidFill>
                          <a:effectLst/>
                          <a:latin typeface="Calibri" panose="020F0502020204030204" pitchFamily="34" charset="0"/>
                        </a:rPr>
                        <a:t>17.1%</a:t>
                      </a:r>
                    </a:p>
                  </a:txBody>
                  <a:tcPr marL="7620" marR="7620" marT="7620" marB="0" anchor="b"/>
                </a:tc>
                <a:extLst>
                  <a:ext uri="{0D108BD9-81ED-4DB2-BD59-A6C34878D82A}">
                    <a16:rowId xmlns:a16="http://schemas.microsoft.com/office/drawing/2014/main" val="965423778"/>
                  </a:ext>
                </a:extLst>
              </a:tr>
              <a:tr h="370840">
                <a:tc>
                  <a:txBody>
                    <a:bodyPr/>
                    <a:lstStyle/>
                    <a:p>
                      <a:pPr algn="l" fontAlgn="b"/>
                      <a:r>
                        <a:rPr lang="en-GB" sz="1800" b="0" i="0" u="none" strike="noStrike" noProof="0">
                          <a:solidFill>
                            <a:srgbClr val="000000"/>
                          </a:solidFill>
                          <a:effectLst/>
                          <a:latin typeface="Calibri" panose="020F0502020204030204" pitchFamily="34" charset="0"/>
                        </a:rPr>
                        <a:t>Weight</a:t>
                      </a:r>
                    </a:p>
                  </a:txBody>
                  <a:tcPr marL="7620" marR="7620" marT="7620" marB="0" anchor="b"/>
                </a:tc>
                <a:tc>
                  <a:txBody>
                    <a:bodyPr/>
                    <a:lstStyle/>
                    <a:p>
                      <a:pPr algn="r" fontAlgn="b"/>
                      <a:r>
                        <a:rPr lang="en-GB" sz="1800" b="0" i="0" u="none" strike="noStrike" noProof="0">
                          <a:solidFill>
                            <a:srgbClr val="000000"/>
                          </a:solidFill>
                          <a:effectLst/>
                          <a:latin typeface="Calibri" panose="020F0502020204030204" pitchFamily="34" charset="0"/>
                        </a:rPr>
                        <a:t>92</a:t>
                      </a:r>
                    </a:p>
                  </a:txBody>
                  <a:tcPr marL="7620" marR="7620" marT="7620" marB="0" anchor="b"/>
                </a:tc>
                <a:tc>
                  <a:txBody>
                    <a:bodyPr/>
                    <a:lstStyle/>
                    <a:p>
                      <a:pPr algn="r" fontAlgn="b"/>
                      <a:r>
                        <a:rPr lang="en-GB" sz="1800" b="0" i="0" u="none" strike="noStrike" noProof="0">
                          <a:solidFill>
                            <a:srgbClr val="000000"/>
                          </a:solidFill>
                          <a:effectLst/>
                          <a:latin typeface="Calibri" panose="020F0502020204030204" pitchFamily="34" charset="0"/>
                        </a:rPr>
                        <a:t>5.9%</a:t>
                      </a:r>
                    </a:p>
                  </a:txBody>
                  <a:tcPr marL="7620" marR="7620" marT="7620" marB="0" anchor="b"/>
                </a:tc>
                <a:extLst>
                  <a:ext uri="{0D108BD9-81ED-4DB2-BD59-A6C34878D82A}">
                    <a16:rowId xmlns:a16="http://schemas.microsoft.com/office/drawing/2014/main" val="2803563870"/>
                  </a:ext>
                </a:extLst>
              </a:tr>
              <a:tr h="370840">
                <a:tc>
                  <a:txBody>
                    <a:bodyPr/>
                    <a:lstStyle/>
                    <a:p>
                      <a:pPr algn="l" fontAlgn="b"/>
                      <a:r>
                        <a:rPr lang="en-GB" sz="1800" b="0" i="0" u="none" strike="noStrike" noProof="0">
                          <a:solidFill>
                            <a:srgbClr val="000000"/>
                          </a:solidFill>
                          <a:effectLst/>
                          <a:latin typeface="Calibri" panose="020F0502020204030204" pitchFamily="34" charset="0"/>
                        </a:rPr>
                        <a:t>Fat</a:t>
                      </a:r>
                    </a:p>
                  </a:txBody>
                  <a:tcPr marL="7620" marR="7620" marT="7620" marB="0" anchor="b"/>
                </a:tc>
                <a:tc>
                  <a:txBody>
                    <a:bodyPr/>
                    <a:lstStyle/>
                    <a:p>
                      <a:pPr algn="r" fontAlgn="b"/>
                      <a:r>
                        <a:rPr lang="en-GB" sz="1800" b="0" i="0" u="none" strike="noStrike" noProof="0">
                          <a:solidFill>
                            <a:srgbClr val="000000"/>
                          </a:solidFill>
                          <a:effectLst/>
                          <a:latin typeface="Calibri" panose="020F0502020204030204" pitchFamily="34" charset="0"/>
                        </a:rPr>
                        <a:t>160</a:t>
                      </a:r>
                    </a:p>
                  </a:txBody>
                  <a:tcPr marL="7620" marR="7620" marT="7620" marB="0" anchor="b"/>
                </a:tc>
                <a:tc>
                  <a:txBody>
                    <a:bodyPr/>
                    <a:lstStyle/>
                    <a:p>
                      <a:pPr algn="r" fontAlgn="b"/>
                      <a:r>
                        <a:rPr lang="en-GB" sz="1800" b="0" i="0" u="none" strike="noStrike" noProof="0">
                          <a:solidFill>
                            <a:srgbClr val="000000"/>
                          </a:solidFill>
                          <a:effectLst/>
                          <a:latin typeface="Calibri" panose="020F0502020204030204" pitchFamily="34" charset="0"/>
                        </a:rPr>
                        <a:t>10.3%</a:t>
                      </a:r>
                    </a:p>
                  </a:txBody>
                  <a:tcPr marL="7620" marR="7620" marT="7620" marB="0" anchor="b"/>
                </a:tc>
                <a:extLst>
                  <a:ext uri="{0D108BD9-81ED-4DB2-BD59-A6C34878D82A}">
                    <a16:rowId xmlns:a16="http://schemas.microsoft.com/office/drawing/2014/main" val="3021827149"/>
                  </a:ext>
                </a:extLst>
              </a:tr>
              <a:tr h="370840">
                <a:tc>
                  <a:txBody>
                    <a:bodyPr/>
                    <a:lstStyle/>
                    <a:p>
                      <a:pPr algn="l" fontAlgn="b"/>
                      <a:r>
                        <a:rPr lang="en-GB" sz="1800" b="0" i="0" u="none" strike="noStrike" noProof="0">
                          <a:solidFill>
                            <a:srgbClr val="000000"/>
                          </a:solidFill>
                          <a:effectLst/>
                          <a:latin typeface="Calibri" panose="020F0502020204030204" pitchFamily="34" charset="0"/>
                        </a:rPr>
                        <a:t>Muscle</a:t>
                      </a:r>
                    </a:p>
                  </a:txBody>
                  <a:tcPr marL="7620" marR="7620" marT="7620" marB="0" anchor="b"/>
                </a:tc>
                <a:tc>
                  <a:txBody>
                    <a:bodyPr/>
                    <a:lstStyle/>
                    <a:p>
                      <a:pPr algn="r" fontAlgn="b"/>
                      <a:r>
                        <a:rPr lang="en-GB" sz="1800" b="0" i="0" u="none" strike="noStrike" noProof="0">
                          <a:solidFill>
                            <a:srgbClr val="000000"/>
                          </a:solidFill>
                          <a:effectLst/>
                          <a:latin typeface="Calibri" panose="020F0502020204030204" pitchFamily="34" charset="0"/>
                        </a:rPr>
                        <a:t>158</a:t>
                      </a:r>
                    </a:p>
                  </a:txBody>
                  <a:tcPr marL="7620" marR="7620" marT="7620" marB="0" anchor="b"/>
                </a:tc>
                <a:tc>
                  <a:txBody>
                    <a:bodyPr/>
                    <a:lstStyle/>
                    <a:p>
                      <a:pPr algn="r" fontAlgn="b"/>
                      <a:r>
                        <a:rPr lang="en-GB" sz="1800" b="0" i="0" u="none" strike="noStrike" noProof="0">
                          <a:solidFill>
                            <a:srgbClr val="000000"/>
                          </a:solidFill>
                          <a:effectLst/>
                          <a:latin typeface="Calibri" panose="020F0502020204030204" pitchFamily="34" charset="0"/>
                        </a:rPr>
                        <a:t>10.1%</a:t>
                      </a:r>
                    </a:p>
                  </a:txBody>
                  <a:tcPr marL="7620" marR="7620" marT="7620" marB="0" anchor="b"/>
                </a:tc>
                <a:extLst>
                  <a:ext uri="{0D108BD9-81ED-4DB2-BD59-A6C34878D82A}">
                    <a16:rowId xmlns:a16="http://schemas.microsoft.com/office/drawing/2014/main" val="1608822915"/>
                  </a:ext>
                </a:extLst>
              </a:tr>
              <a:tr h="370840">
                <a:tc>
                  <a:txBody>
                    <a:bodyPr/>
                    <a:lstStyle/>
                    <a:p>
                      <a:pPr algn="l" fontAlgn="b"/>
                      <a:r>
                        <a:rPr lang="en-GB" sz="1800" b="0" i="0" u="none" strike="noStrike" noProof="0">
                          <a:solidFill>
                            <a:srgbClr val="000000"/>
                          </a:solidFill>
                          <a:effectLst/>
                          <a:latin typeface="Calibri" panose="020F0502020204030204" pitchFamily="34" charset="0"/>
                        </a:rPr>
                        <a:t>Sex (genetics)</a:t>
                      </a:r>
                    </a:p>
                  </a:txBody>
                  <a:tcPr marL="7620" marR="7620" marT="7620" marB="0" anchor="b"/>
                </a:tc>
                <a:tc>
                  <a:txBody>
                    <a:bodyPr/>
                    <a:lstStyle/>
                    <a:p>
                      <a:pPr algn="r" fontAlgn="b"/>
                      <a:r>
                        <a:rPr lang="en-GB" sz="1800" b="0" i="0" u="none" strike="noStrike" noProof="0">
                          <a:solidFill>
                            <a:srgbClr val="000000"/>
                          </a:solidFill>
                          <a:effectLst/>
                          <a:latin typeface="Calibri" panose="020F0502020204030204" pitchFamily="34" charset="0"/>
                        </a:rPr>
                        <a:t>298</a:t>
                      </a:r>
                    </a:p>
                  </a:txBody>
                  <a:tcPr marL="7620" marR="7620" marT="7620" marB="0" anchor="b"/>
                </a:tc>
                <a:tc>
                  <a:txBody>
                    <a:bodyPr/>
                    <a:lstStyle/>
                    <a:p>
                      <a:pPr algn="r" fontAlgn="b"/>
                      <a:r>
                        <a:rPr lang="en-GB" sz="1800" b="0" i="0" u="none" strike="noStrike" noProof="0" dirty="0">
                          <a:solidFill>
                            <a:srgbClr val="000000"/>
                          </a:solidFill>
                          <a:effectLst/>
                          <a:latin typeface="Calibri" panose="020F0502020204030204" pitchFamily="34" charset="0"/>
                        </a:rPr>
                        <a:t>19.1%</a:t>
                      </a:r>
                    </a:p>
                  </a:txBody>
                  <a:tcPr marL="7620" marR="7620" marT="7620" marB="0" anchor="b"/>
                </a:tc>
                <a:extLst>
                  <a:ext uri="{0D108BD9-81ED-4DB2-BD59-A6C34878D82A}">
                    <a16:rowId xmlns:a16="http://schemas.microsoft.com/office/drawing/2014/main" val="1661343871"/>
                  </a:ext>
                </a:extLst>
              </a:tr>
            </a:tbl>
          </a:graphicData>
        </a:graphic>
      </p:graphicFrame>
      <p:pic>
        <p:nvPicPr>
          <p:cNvPr id="4" name="Grafik 3">
            <a:extLst>
              <a:ext uri="{FF2B5EF4-FFF2-40B4-BE49-F238E27FC236}">
                <a16:creationId xmlns:a16="http://schemas.microsoft.com/office/drawing/2014/main" id="{B1BFC0CE-B1BC-5A36-4B63-883B29AB1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2" y="2100895"/>
            <a:ext cx="5128020" cy="4411372"/>
          </a:xfrm>
          <a:prstGeom prst="rect">
            <a:avLst/>
          </a:prstGeom>
        </p:spPr>
      </p:pic>
      <p:sp>
        <p:nvSpPr>
          <p:cNvPr id="5" name="Inhaltsplatzhalter 2">
            <a:extLst>
              <a:ext uri="{FF2B5EF4-FFF2-40B4-BE49-F238E27FC236}">
                <a16:creationId xmlns:a16="http://schemas.microsoft.com/office/drawing/2014/main" id="{16557D59-EDBF-A4F4-18CB-6E8D5DB07052}"/>
              </a:ext>
            </a:extLst>
          </p:cNvPr>
          <p:cNvSpPr txBox="1">
            <a:spLocks/>
          </p:cNvSpPr>
          <p:nvPr/>
        </p:nvSpPr>
        <p:spPr>
          <a:xfrm>
            <a:off x="7005589" y="2234996"/>
            <a:ext cx="3194395" cy="48601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GB" b="1" dirty="0"/>
              <a:t>1561 adult observations</a:t>
            </a:r>
          </a:p>
        </p:txBody>
      </p:sp>
      <p:sp>
        <p:nvSpPr>
          <p:cNvPr id="3" name="Slide Number Placeholder 2">
            <a:extLst>
              <a:ext uri="{FF2B5EF4-FFF2-40B4-BE49-F238E27FC236}">
                <a16:creationId xmlns:a16="http://schemas.microsoft.com/office/drawing/2014/main" id="{47B8B4AA-917A-8394-FFF4-7926395E4E0B}"/>
              </a:ext>
            </a:extLst>
          </p:cNvPr>
          <p:cNvSpPr>
            <a:spLocks noGrp="1"/>
          </p:cNvSpPr>
          <p:nvPr>
            <p:ph type="sldNum" sz="quarter" idx="12"/>
          </p:nvPr>
        </p:nvSpPr>
        <p:spPr/>
        <p:txBody>
          <a:bodyPr/>
          <a:lstStyle/>
          <a:p>
            <a:fld id="{2F31C5D6-DB43-461A-A030-EBF79EC91E30}" type="slidenum">
              <a:rPr lang="de-CH" smtClean="0"/>
              <a:t>7</a:t>
            </a:fld>
            <a:endParaRPr lang="de-CH"/>
          </a:p>
        </p:txBody>
      </p:sp>
    </p:spTree>
    <p:extLst>
      <p:ext uri="{BB962C8B-B14F-4D97-AF65-F5344CB8AC3E}">
        <p14:creationId xmlns:p14="http://schemas.microsoft.com/office/powerpoint/2010/main" val="3003115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609E99-7236-5314-CBB2-34C0D46EED9D}"/>
              </a:ext>
            </a:extLst>
          </p:cNvPr>
          <p:cNvSpPr>
            <a:spLocks noGrp="1"/>
          </p:cNvSpPr>
          <p:nvPr>
            <p:ph type="title"/>
          </p:nvPr>
        </p:nvSpPr>
        <p:spPr/>
        <p:txBody>
          <a:bodyPr/>
          <a:lstStyle/>
          <a:p>
            <a:r>
              <a:rPr lang="en-GB" dirty="0" err="1"/>
              <a:t>Crosstable</a:t>
            </a:r>
            <a:r>
              <a:rPr lang="en-GB" dirty="0"/>
              <a:t> of adult </a:t>
            </a:r>
            <a:r>
              <a:rPr lang="en-GB" dirty="0" err="1"/>
              <a:t>brid</a:t>
            </a:r>
            <a:r>
              <a:rPr lang="en-GB" dirty="0"/>
              <a:t> data</a:t>
            </a:r>
          </a:p>
        </p:txBody>
      </p:sp>
      <p:graphicFrame>
        <p:nvGraphicFramePr>
          <p:cNvPr id="5" name="Inhaltsplatzhalter 4">
            <a:extLst>
              <a:ext uri="{FF2B5EF4-FFF2-40B4-BE49-F238E27FC236}">
                <a16:creationId xmlns:a16="http://schemas.microsoft.com/office/drawing/2014/main" id="{70EFABCF-FB1C-4EDA-33DB-5F1BBE4EE320}"/>
              </a:ext>
            </a:extLst>
          </p:cNvPr>
          <p:cNvGraphicFramePr>
            <a:graphicFrameLocks noGrp="1"/>
          </p:cNvGraphicFramePr>
          <p:nvPr>
            <p:ph idx="1"/>
            <p:extLst>
              <p:ext uri="{D42A27DB-BD31-4B8C-83A1-F6EECF244321}">
                <p14:modId xmlns:p14="http://schemas.microsoft.com/office/powerpoint/2010/main" val="3729540211"/>
              </p:ext>
            </p:extLst>
          </p:nvPr>
        </p:nvGraphicFramePr>
        <p:xfrm>
          <a:off x="5684072" y="2584311"/>
          <a:ext cx="5956300" cy="3648075"/>
        </p:xfrm>
        <a:graphic>
          <a:graphicData uri="http://schemas.openxmlformats.org/drawingml/2006/table">
            <a:tbl>
              <a:tblPr/>
              <a:tblGrid>
                <a:gridCol w="558800">
                  <a:extLst>
                    <a:ext uri="{9D8B030D-6E8A-4147-A177-3AD203B41FA5}">
                      <a16:colId xmlns:a16="http://schemas.microsoft.com/office/drawing/2014/main" val="2057698314"/>
                    </a:ext>
                  </a:extLst>
                </a:gridCol>
                <a:gridCol w="889000">
                  <a:extLst>
                    <a:ext uri="{9D8B030D-6E8A-4147-A177-3AD203B41FA5}">
                      <a16:colId xmlns:a16="http://schemas.microsoft.com/office/drawing/2014/main" val="762526216"/>
                    </a:ext>
                  </a:extLst>
                </a:gridCol>
                <a:gridCol w="762000">
                  <a:extLst>
                    <a:ext uri="{9D8B030D-6E8A-4147-A177-3AD203B41FA5}">
                      <a16:colId xmlns:a16="http://schemas.microsoft.com/office/drawing/2014/main" val="1006008101"/>
                    </a:ext>
                  </a:extLst>
                </a:gridCol>
                <a:gridCol w="762000">
                  <a:extLst>
                    <a:ext uri="{9D8B030D-6E8A-4147-A177-3AD203B41FA5}">
                      <a16:colId xmlns:a16="http://schemas.microsoft.com/office/drawing/2014/main" val="2314217111"/>
                    </a:ext>
                  </a:extLst>
                </a:gridCol>
                <a:gridCol w="762000">
                  <a:extLst>
                    <a:ext uri="{9D8B030D-6E8A-4147-A177-3AD203B41FA5}">
                      <a16:colId xmlns:a16="http://schemas.microsoft.com/office/drawing/2014/main" val="3142088388"/>
                    </a:ext>
                  </a:extLst>
                </a:gridCol>
                <a:gridCol w="762000">
                  <a:extLst>
                    <a:ext uri="{9D8B030D-6E8A-4147-A177-3AD203B41FA5}">
                      <a16:colId xmlns:a16="http://schemas.microsoft.com/office/drawing/2014/main" val="3807985813"/>
                    </a:ext>
                  </a:extLst>
                </a:gridCol>
                <a:gridCol w="762000">
                  <a:extLst>
                    <a:ext uri="{9D8B030D-6E8A-4147-A177-3AD203B41FA5}">
                      <a16:colId xmlns:a16="http://schemas.microsoft.com/office/drawing/2014/main" val="4196238590"/>
                    </a:ext>
                  </a:extLst>
                </a:gridCol>
                <a:gridCol w="698500">
                  <a:extLst>
                    <a:ext uri="{9D8B030D-6E8A-4147-A177-3AD203B41FA5}">
                      <a16:colId xmlns:a16="http://schemas.microsoft.com/office/drawing/2014/main" val="2856123669"/>
                    </a:ext>
                  </a:extLst>
                </a:gridCol>
              </a:tblGrid>
              <a:tr h="447675">
                <a:tc>
                  <a:txBody>
                    <a:bodyPr/>
                    <a:lstStyle/>
                    <a:p>
                      <a:pPr algn="l" fontAlgn="b"/>
                      <a:r>
                        <a:rPr lang="de-CH"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FF"/>
                    </a:solidFill>
                  </a:tcPr>
                </a:tc>
                <a:tc>
                  <a:txBody>
                    <a:bodyPr/>
                    <a:lstStyle/>
                    <a:p>
                      <a:pPr algn="l" fontAlgn="b"/>
                      <a:r>
                        <a:rPr lang="de-CH" sz="1100" b="0" i="0" u="none" strike="noStrike">
                          <a:solidFill>
                            <a:srgbClr val="000000"/>
                          </a:solidFill>
                          <a:effectLst/>
                          <a:latin typeface="Nato sans"/>
                        </a:rPr>
                        <a:t> </a:t>
                      </a:r>
                    </a:p>
                  </a:txBody>
                  <a:tcPr marL="9525" marR="9525" marT="9525" marB="0" anchor="b">
                    <a:lnL>
                      <a:noFill/>
                    </a:lnL>
                    <a:lnR>
                      <a:noFill/>
                    </a:lnR>
                    <a:lnT>
                      <a:noFill/>
                    </a:lnT>
                    <a:lnB>
                      <a:noFill/>
                    </a:lnB>
                    <a:solidFill>
                      <a:srgbClr val="FFFFFF"/>
                    </a:solidFill>
                  </a:tcPr>
                </a:tc>
                <a:tc>
                  <a:txBody>
                    <a:bodyPr/>
                    <a:lstStyle/>
                    <a:p>
                      <a:pPr algn="l" fontAlgn="b"/>
                      <a:r>
                        <a:rPr lang="de-CH" sz="1100" b="0" i="0" u="none" strike="noStrike">
                          <a:solidFill>
                            <a:srgbClr val="000000"/>
                          </a:solidFill>
                          <a:effectLst/>
                          <a:latin typeface="Nato sans"/>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gridSpan="4">
                  <a:txBody>
                    <a:bodyPr/>
                    <a:lstStyle/>
                    <a:p>
                      <a:pPr algn="ctr" fontAlgn="ctr"/>
                      <a:r>
                        <a:rPr lang="de-CH" sz="1400" b="1" i="0" u="none" strike="noStrike" dirty="0">
                          <a:solidFill>
                            <a:srgbClr val="000000"/>
                          </a:solidFill>
                          <a:effectLst/>
                          <a:latin typeface="Nato sans"/>
                        </a:rPr>
                        <a:t>AGE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de-CH"/>
                    </a:p>
                  </a:txBody>
                  <a:tcPr/>
                </a:tc>
                <a:tc hMerge="1">
                  <a:txBody>
                    <a:bodyPr/>
                    <a:lstStyle/>
                    <a:p>
                      <a:endParaRPr lang="de-CH"/>
                    </a:p>
                  </a:txBody>
                  <a:tcPr/>
                </a:tc>
                <a:tc hMerge="1">
                  <a:txBody>
                    <a:bodyPr/>
                    <a:lstStyle/>
                    <a:p>
                      <a:endParaRPr lang="de-CH"/>
                    </a:p>
                  </a:txBody>
                  <a:tcPr/>
                </a:tc>
                <a:tc>
                  <a:txBody>
                    <a:bodyPr/>
                    <a:lstStyle/>
                    <a:p>
                      <a:pPr algn="l" fontAlgn="b"/>
                      <a:r>
                        <a:rPr lang="de-CH" sz="1100" b="0" i="0" u="none" strike="noStrike">
                          <a:solidFill>
                            <a:srgbClr val="000000"/>
                          </a:solidFill>
                          <a:effectLst/>
                          <a:latin typeface="Nato sans"/>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282669585"/>
                  </a:ext>
                </a:extLst>
              </a:tr>
              <a:tr h="200025">
                <a:tc>
                  <a:txBody>
                    <a:bodyPr/>
                    <a:lstStyle/>
                    <a:p>
                      <a:pPr algn="l" fontAlgn="b"/>
                      <a:r>
                        <a:rPr lang="de-CH"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de-CH" sz="1100" b="1" i="0" u="none" strike="noStrike">
                          <a:solidFill>
                            <a:srgbClr val="000000"/>
                          </a:solidFill>
                          <a:effectLst/>
                          <a:latin typeface="Nato sans"/>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de-CH" sz="1100" b="1" i="0" u="none" strike="noStrike">
                          <a:solidFill>
                            <a:srgbClr val="000000"/>
                          </a:solidFill>
                          <a:effectLst/>
                          <a:latin typeface="Nato sans"/>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r" fontAlgn="b"/>
                      <a:r>
                        <a:rPr lang="de-CH" sz="1100" b="0" i="0" u="none" strike="noStrike" dirty="0">
                          <a:solidFill>
                            <a:srgbClr val="000000"/>
                          </a:solidFill>
                          <a:effectLst/>
                          <a:latin typeface="Nato sans"/>
                        </a:rPr>
                        <a:t>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de-CH" sz="1100" b="0" i="0" u="none" strike="noStrike" dirty="0">
                          <a:solidFill>
                            <a:srgbClr val="000000"/>
                          </a:solidFill>
                          <a:effectLst/>
                          <a:latin typeface="Nato sans"/>
                        </a:rPr>
                        <a:t>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de-CH" sz="1100" b="0" i="0" u="none" strike="noStrike">
                          <a:solidFill>
                            <a:srgbClr val="000000"/>
                          </a:solidFill>
                          <a:effectLst/>
                          <a:latin typeface="Nato sans"/>
                        </a:rPr>
                        <a:t>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de-CH" sz="1100" b="0" i="0" u="none" strike="noStrike">
                          <a:solidFill>
                            <a:srgbClr val="000000"/>
                          </a:solidFill>
                          <a:effectLst/>
                          <a:latin typeface="Nato sans"/>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de-CH" sz="1100" b="0" i="0" u="none" strike="noStrike">
                          <a:solidFill>
                            <a:srgbClr val="000000"/>
                          </a:solidFill>
                          <a:effectLst/>
                          <a:latin typeface="Nato sans"/>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1653547"/>
                  </a:ext>
                </a:extLst>
              </a:tr>
              <a:tr h="200025">
                <a:tc rowSpan="15">
                  <a:txBody>
                    <a:bodyPr/>
                    <a:lstStyle/>
                    <a:p>
                      <a:pPr algn="ctr" fontAlgn="ctr"/>
                      <a:r>
                        <a:rPr lang="de-CH" sz="1400" b="1" i="0" u="none" strike="noStrike">
                          <a:solidFill>
                            <a:srgbClr val="000000"/>
                          </a:solidFill>
                          <a:effectLst/>
                          <a:latin typeface="Nato sans"/>
                        </a:rPr>
                        <a:t>LOCATION</a:t>
                      </a:r>
                    </a:p>
                  </a:txBody>
                  <a:tcPr marL="9525" marR="9525" marT="9525"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3">
                  <a:txBody>
                    <a:bodyPr/>
                    <a:lstStyle/>
                    <a:p>
                      <a:pPr algn="ctr" fontAlgn="ctr"/>
                      <a:r>
                        <a:rPr lang="de-CH" sz="1100" b="1" i="0" u="none" strike="noStrike">
                          <a:solidFill>
                            <a:srgbClr val="000000"/>
                          </a:solidFill>
                          <a:effectLst/>
                          <a:latin typeface="Nato sans"/>
                        </a:rPr>
                        <a:t>Arosa</a:t>
                      </a:r>
                    </a:p>
                  </a:txBody>
                  <a:tcPr marL="9525" marR="9525" marT="9525"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de-CH" sz="1100" b="1" i="0" u="none" strike="noStrike">
                          <a:solidFill>
                            <a:srgbClr val="000000"/>
                          </a:solidFill>
                          <a:effectLst/>
                          <a:latin typeface="Nato sans"/>
                        </a:rPr>
                        <a:t>female</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b"/>
                      <a:r>
                        <a:rPr lang="de-CH" sz="1100" b="0" i="0" u="none" strike="noStrike">
                          <a:solidFill>
                            <a:srgbClr val="000000"/>
                          </a:solidFill>
                          <a:effectLst/>
                          <a:latin typeface="Nato sans"/>
                        </a:rPr>
                        <a:t>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de-CH" sz="1100" b="0" i="0" u="none" strike="noStrike" dirty="0">
                          <a:solidFill>
                            <a:srgbClr val="000000"/>
                          </a:solidFill>
                          <a:effectLst/>
                          <a:latin typeface="Nato sans"/>
                        </a:rPr>
                        <a:t>27%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3DA81"/>
                    </a:solidFill>
                  </a:tcPr>
                </a:tc>
                <a:tc>
                  <a:txBody>
                    <a:bodyPr/>
                    <a:lstStyle/>
                    <a:p>
                      <a:pPr algn="r" fontAlgn="b"/>
                      <a:r>
                        <a:rPr lang="de-CH" sz="1100" b="0" i="0" u="none" strike="noStrike">
                          <a:solidFill>
                            <a:srgbClr val="000000"/>
                          </a:solidFill>
                          <a:effectLst/>
                          <a:latin typeface="Nato sans"/>
                        </a:rPr>
                        <a:t>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E082"/>
                    </a:solidFill>
                  </a:tcPr>
                </a:tc>
                <a:tc>
                  <a:txBody>
                    <a:bodyPr/>
                    <a:lstStyle/>
                    <a:p>
                      <a:pPr algn="r" fontAlgn="b"/>
                      <a:r>
                        <a:rPr lang="de-CH" sz="1100" b="0" i="0" u="none" strike="noStrike">
                          <a:solidFill>
                            <a:srgbClr val="000000"/>
                          </a:solidFill>
                          <a:effectLst/>
                          <a:latin typeface="Nato sans"/>
                        </a:rPr>
                        <a:t>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de-CH" sz="1100" b="0" i="1" u="none" strike="noStrike">
                          <a:solidFill>
                            <a:srgbClr val="000000"/>
                          </a:solidFill>
                          <a:effectLst/>
                          <a:latin typeface="Nato sans"/>
                        </a:rPr>
                        <a:t>31%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3951408"/>
                  </a:ext>
                </a:extLst>
              </a:tr>
              <a:tr h="200025">
                <a:tc vMerge="1">
                  <a:txBody>
                    <a:bodyPr/>
                    <a:lstStyle/>
                    <a:p>
                      <a:endParaRPr lang="de-CH"/>
                    </a:p>
                  </a:txBody>
                  <a:tcPr/>
                </a:tc>
                <a:tc vMerge="1">
                  <a:txBody>
                    <a:bodyPr/>
                    <a:lstStyle/>
                    <a:p>
                      <a:endParaRPr lang="de-CH"/>
                    </a:p>
                  </a:txBody>
                  <a:tcPr/>
                </a:tc>
                <a:tc>
                  <a:txBody>
                    <a:bodyPr/>
                    <a:lstStyle/>
                    <a:p>
                      <a:pPr algn="l" fontAlgn="b"/>
                      <a:r>
                        <a:rPr lang="de-CH" sz="1100" b="1" i="0" u="none" strike="noStrike">
                          <a:solidFill>
                            <a:srgbClr val="000000"/>
                          </a:solidFill>
                          <a:effectLst/>
                          <a:latin typeface="Nato sans"/>
                        </a:rPr>
                        <a:t>male</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de-CH" sz="1100" b="0" i="0" u="none" strike="noStrike">
                          <a:solidFill>
                            <a:srgbClr val="000000"/>
                          </a:solidFill>
                          <a:effectLst/>
                          <a:latin typeface="Nato sans"/>
                        </a:rPr>
                        <a:t>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de-CH" sz="1100" b="0" i="0" u="none" strike="noStrike">
                          <a:solidFill>
                            <a:srgbClr val="000000"/>
                          </a:solidFill>
                          <a:effectLst/>
                          <a:latin typeface="Nato sans"/>
                        </a:rPr>
                        <a:t>52%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2C77D"/>
                    </a:solidFill>
                  </a:tcPr>
                </a:tc>
                <a:tc>
                  <a:txBody>
                    <a:bodyPr/>
                    <a:lstStyle/>
                    <a:p>
                      <a:pPr algn="r" fontAlgn="b"/>
                      <a:r>
                        <a:rPr lang="de-CH" sz="1100" b="0" i="0" u="none" strike="noStrike">
                          <a:solidFill>
                            <a:srgbClr val="000000"/>
                          </a:solidFill>
                          <a:effectLst/>
                          <a:latin typeface="Nato sans"/>
                        </a:rPr>
                        <a:t>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E784"/>
                    </a:solidFill>
                  </a:tcPr>
                </a:tc>
                <a:tc>
                  <a:txBody>
                    <a:bodyPr/>
                    <a:lstStyle/>
                    <a:p>
                      <a:pPr algn="r" fontAlgn="b"/>
                      <a:r>
                        <a:rPr lang="de-CH" sz="1100" b="0" i="0" u="none" strike="noStrike">
                          <a:solidFill>
                            <a:srgbClr val="000000"/>
                          </a:solidFill>
                          <a:effectLst/>
                          <a:latin typeface="Nato sans"/>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E884"/>
                    </a:solidFill>
                  </a:tcPr>
                </a:tc>
                <a:tc>
                  <a:txBody>
                    <a:bodyPr/>
                    <a:lstStyle/>
                    <a:p>
                      <a:pPr algn="r" fontAlgn="b"/>
                      <a:r>
                        <a:rPr lang="de-CH" sz="1100" b="0" i="1" u="none" strike="noStrike">
                          <a:solidFill>
                            <a:srgbClr val="000000"/>
                          </a:solidFill>
                          <a:effectLst/>
                          <a:latin typeface="Nato sans"/>
                        </a:rPr>
                        <a:t>69%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7315615"/>
                  </a:ext>
                </a:extLst>
              </a:tr>
              <a:tr h="200025">
                <a:tc vMerge="1">
                  <a:txBody>
                    <a:bodyPr/>
                    <a:lstStyle/>
                    <a:p>
                      <a:endParaRPr lang="de-CH"/>
                    </a:p>
                  </a:txBody>
                  <a:tcPr/>
                </a:tc>
                <a:tc vMerge="1">
                  <a:txBody>
                    <a:bodyPr/>
                    <a:lstStyle/>
                    <a:p>
                      <a:endParaRPr lang="de-CH"/>
                    </a:p>
                  </a:txBody>
                  <a:tcPr/>
                </a:tc>
                <a:tc>
                  <a:txBody>
                    <a:bodyPr/>
                    <a:lstStyle/>
                    <a:p>
                      <a:pPr algn="l" fontAlgn="b"/>
                      <a:r>
                        <a:rPr lang="de-CH" sz="1100" b="1" i="0" u="none" strike="noStrike">
                          <a:solidFill>
                            <a:srgbClr val="000000"/>
                          </a:solidFill>
                          <a:effectLst/>
                          <a:latin typeface="Nato sans"/>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b"/>
                      <a:r>
                        <a:rPr lang="de-CH" sz="1100" b="0" i="1" u="none" strike="noStrike">
                          <a:solidFill>
                            <a:srgbClr val="000000"/>
                          </a:solidFill>
                          <a:effectLst/>
                          <a:latin typeface="Nato sans"/>
                        </a:rPr>
                        <a:t>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b"/>
                      <a:r>
                        <a:rPr lang="de-CH" sz="1100" b="0" i="1" u="none" strike="noStrike">
                          <a:solidFill>
                            <a:srgbClr val="000000"/>
                          </a:solidFill>
                          <a:effectLst/>
                          <a:latin typeface="Nato sans"/>
                        </a:rPr>
                        <a:t>80%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b"/>
                      <a:r>
                        <a:rPr lang="de-CH" sz="1100" b="0" i="1" u="none" strike="noStrike">
                          <a:solidFill>
                            <a:srgbClr val="000000"/>
                          </a:solidFill>
                          <a:effectLst/>
                          <a:latin typeface="Nato sans"/>
                        </a:rPr>
                        <a:t>13%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b"/>
                      <a:r>
                        <a:rPr lang="de-CH" sz="1100" b="0" i="1" u="none" strike="noStrike">
                          <a:solidFill>
                            <a:srgbClr val="000000"/>
                          </a:solidFill>
                          <a:effectLst/>
                          <a:latin typeface="Nato sans"/>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b"/>
                      <a:r>
                        <a:rPr lang="de-CH" sz="1100" b="0" i="1" u="none" strike="noStrike" dirty="0">
                          <a:solidFill>
                            <a:srgbClr val="000000"/>
                          </a:solidFill>
                          <a:effectLst/>
                          <a:latin typeface="Nato sans"/>
                        </a:rPr>
                        <a:t>100%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17744673"/>
                  </a:ext>
                </a:extLst>
              </a:tr>
              <a:tr h="200025">
                <a:tc vMerge="1">
                  <a:txBody>
                    <a:bodyPr/>
                    <a:lstStyle/>
                    <a:p>
                      <a:endParaRPr lang="de-CH"/>
                    </a:p>
                  </a:txBody>
                  <a:tcPr/>
                </a:tc>
                <a:tc rowSpan="3">
                  <a:txBody>
                    <a:bodyPr/>
                    <a:lstStyle/>
                    <a:p>
                      <a:pPr algn="ctr" fontAlgn="ctr"/>
                      <a:r>
                        <a:rPr lang="de-CH" sz="1100" b="1" i="0" u="none" strike="noStrike">
                          <a:solidFill>
                            <a:srgbClr val="000000"/>
                          </a:solidFill>
                          <a:effectLst/>
                          <a:latin typeface="Nato sans"/>
                        </a:rPr>
                        <a:t>Corviglia</a:t>
                      </a:r>
                    </a:p>
                  </a:txBody>
                  <a:tcPr marL="9525" marR="9525" marT="9525"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de-CH" sz="1100" b="1" i="0" u="none" strike="noStrike">
                          <a:solidFill>
                            <a:srgbClr val="000000"/>
                          </a:solidFill>
                          <a:effectLst/>
                          <a:latin typeface="Nato sans"/>
                        </a:rPr>
                        <a:t>female</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b"/>
                      <a:r>
                        <a:rPr lang="de-CH" sz="1100" b="0" i="0" u="none" strike="noStrike">
                          <a:solidFill>
                            <a:srgbClr val="000000"/>
                          </a:solidFill>
                          <a:effectLst/>
                          <a:latin typeface="Nato sans"/>
                        </a:rPr>
                        <a:t>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E582"/>
                    </a:solidFill>
                  </a:tcPr>
                </a:tc>
                <a:tc>
                  <a:txBody>
                    <a:bodyPr/>
                    <a:lstStyle/>
                    <a:p>
                      <a:pPr algn="r" fontAlgn="b"/>
                      <a:r>
                        <a:rPr lang="de-CH" sz="1100" b="0" i="0" u="none" strike="noStrike">
                          <a:solidFill>
                            <a:srgbClr val="000000"/>
                          </a:solidFill>
                          <a:effectLst/>
                          <a:latin typeface="Nato sans"/>
                        </a:rPr>
                        <a:t>16%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E383"/>
                    </a:solidFill>
                  </a:tcPr>
                </a:tc>
                <a:tc>
                  <a:txBody>
                    <a:bodyPr/>
                    <a:lstStyle/>
                    <a:p>
                      <a:pPr algn="r" fontAlgn="b"/>
                      <a:r>
                        <a:rPr lang="de-CH" sz="1100" b="0" i="0" u="none" strike="noStrike">
                          <a:solidFill>
                            <a:srgbClr val="000000"/>
                          </a:solidFill>
                          <a:effectLst/>
                          <a:latin typeface="Nato sans"/>
                        </a:rPr>
                        <a:t>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A075"/>
                    </a:solidFill>
                  </a:tcPr>
                </a:tc>
                <a:tc>
                  <a:txBody>
                    <a:bodyPr/>
                    <a:lstStyle/>
                    <a:p>
                      <a:pPr algn="r" fontAlgn="b"/>
                      <a:r>
                        <a:rPr lang="de-CH" sz="1100" b="0" i="0" u="none" strike="noStrike">
                          <a:solidFill>
                            <a:srgbClr val="000000"/>
                          </a:solidFill>
                          <a:effectLst/>
                          <a:latin typeface="Nato sans"/>
                        </a:rPr>
                        <a:t>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8470"/>
                    </a:solidFill>
                  </a:tcPr>
                </a:tc>
                <a:tc>
                  <a:txBody>
                    <a:bodyPr/>
                    <a:lstStyle/>
                    <a:p>
                      <a:pPr algn="r" fontAlgn="b"/>
                      <a:r>
                        <a:rPr lang="de-CH" sz="1100" b="0" i="1" u="none" strike="noStrike">
                          <a:solidFill>
                            <a:srgbClr val="000000"/>
                          </a:solidFill>
                          <a:effectLst/>
                          <a:latin typeface="Nato sans"/>
                        </a:rPr>
                        <a:t>22%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0223111"/>
                  </a:ext>
                </a:extLst>
              </a:tr>
              <a:tr h="200025">
                <a:tc vMerge="1">
                  <a:txBody>
                    <a:bodyPr/>
                    <a:lstStyle/>
                    <a:p>
                      <a:endParaRPr lang="de-CH"/>
                    </a:p>
                  </a:txBody>
                  <a:tcPr/>
                </a:tc>
                <a:tc vMerge="1">
                  <a:txBody>
                    <a:bodyPr/>
                    <a:lstStyle/>
                    <a:p>
                      <a:endParaRPr lang="de-CH"/>
                    </a:p>
                  </a:txBody>
                  <a:tcPr/>
                </a:tc>
                <a:tc>
                  <a:txBody>
                    <a:bodyPr/>
                    <a:lstStyle/>
                    <a:p>
                      <a:pPr algn="l" fontAlgn="b"/>
                      <a:r>
                        <a:rPr lang="de-CH" sz="1100" b="1" i="0" u="none" strike="noStrike">
                          <a:solidFill>
                            <a:srgbClr val="000000"/>
                          </a:solidFill>
                          <a:effectLst/>
                          <a:latin typeface="Nato sans"/>
                        </a:rPr>
                        <a:t>male</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de-CH" sz="1100" b="0" i="0" u="none" strike="noStrike">
                          <a:solidFill>
                            <a:srgbClr val="000000"/>
                          </a:solidFill>
                          <a:effectLst/>
                          <a:latin typeface="Nato sans"/>
                        </a:rPr>
                        <a:t>18%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182"/>
                    </a:solidFill>
                  </a:tcPr>
                </a:tc>
                <a:tc>
                  <a:txBody>
                    <a:bodyPr/>
                    <a:lstStyle/>
                    <a:p>
                      <a:pPr algn="r" fontAlgn="b"/>
                      <a:r>
                        <a:rPr lang="de-CH" sz="1100" b="0" i="0" u="none" strike="noStrike">
                          <a:solidFill>
                            <a:srgbClr val="000000"/>
                          </a:solidFill>
                          <a:effectLst/>
                          <a:latin typeface="Nato sans"/>
                        </a:rPr>
                        <a:t>56%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C47D"/>
                    </a:solidFill>
                  </a:tcPr>
                </a:tc>
                <a:tc>
                  <a:txBody>
                    <a:bodyPr/>
                    <a:lstStyle/>
                    <a:p>
                      <a:pPr algn="r" fontAlgn="b"/>
                      <a:r>
                        <a:rPr lang="de-CH" sz="1100" b="0" i="0" u="none" strike="noStrike">
                          <a:solidFill>
                            <a:srgbClr val="000000"/>
                          </a:solidFill>
                          <a:effectLst/>
                          <a:latin typeface="Nato sans"/>
                        </a:rPr>
                        <a:t>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de-CH" sz="1100" b="0" i="0" u="none" strike="noStrike">
                          <a:solidFill>
                            <a:srgbClr val="000000"/>
                          </a:solidFill>
                          <a:effectLst/>
                          <a:latin typeface="Nato sans"/>
                        </a:rPr>
                        <a:t>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84"/>
                    </a:solidFill>
                  </a:tcPr>
                </a:tc>
                <a:tc>
                  <a:txBody>
                    <a:bodyPr/>
                    <a:lstStyle/>
                    <a:p>
                      <a:pPr algn="r" fontAlgn="b"/>
                      <a:r>
                        <a:rPr lang="de-CH" sz="1100" b="0" i="0" u="none" strike="noStrike">
                          <a:solidFill>
                            <a:srgbClr val="000000"/>
                          </a:solidFill>
                          <a:effectLst/>
                          <a:latin typeface="Nato sans"/>
                        </a:rPr>
                        <a:t>78%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5205209"/>
                  </a:ext>
                </a:extLst>
              </a:tr>
              <a:tr h="200025">
                <a:tc vMerge="1">
                  <a:txBody>
                    <a:bodyPr/>
                    <a:lstStyle/>
                    <a:p>
                      <a:endParaRPr lang="de-CH"/>
                    </a:p>
                  </a:txBody>
                  <a:tcPr/>
                </a:tc>
                <a:tc vMerge="1">
                  <a:txBody>
                    <a:bodyPr/>
                    <a:lstStyle/>
                    <a:p>
                      <a:endParaRPr lang="de-CH"/>
                    </a:p>
                  </a:txBody>
                  <a:tcPr/>
                </a:tc>
                <a:tc>
                  <a:txBody>
                    <a:bodyPr/>
                    <a:lstStyle/>
                    <a:p>
                      <a:pPr algn="l" fontAlgn="b"/>
                      <a:r>
                        <a:rPr lang="de-CH" sz="1100" b="1" i="0" u="none" strike="noStrike">
                          <a:solidFill>
                            <a:srgbClr val="000000"/>
                          </a:solidFill>
                          <a:effectLst/>
                          <a:latin typeface="Nato sans"/>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b"/>
                      <a:r>
                        <a:rPr lang="de-CH" sz="1100" b="0" i="1" u="none" strike="noStrike">
                          <a:solidFill>
                            <a:srgbClr val="000000"/>
                          </a:solidFill>
                          <a:effectLst/>
                          <a:latin typeface="Nato sans"/>
                        </a:rPr>
                        <a:t>22%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de-CH" sz="1100" b="0" i="1" u="none" strike="noStrike">
                          <a:solidFill>
                            <a:srgbClr val="000000"/>
                          </a:solidFill>
                          <a:effectLst/>
                          <a:latin typeface="Nato sans"/>
                        </a:rPr>
                        <a:t>72%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de-CH" sz="1100" b="0" i="1" u="none" strike="noStrike">
                          <a:solidFill>
                            <a:srgbClr val="000000"/>
                          </a:solidFill>
                          <a:effectLst/>
                          <a:latin typeface="Nato sans"/>
                        </a:rPr>
                        <a:t>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de-CH" sz="1100" b="0" i="1" u="none" strike="noStrike">
                          <a:solidFill>
                            <a:srgbClr val="000000"/>
                          </a:solidFill>
                          <a:effectLst/>
                          <a:latin typeface="Nato sans"/>
                        </a:rPr>
                        <a:t>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de-CH" sz="1100" b="0" i="1" u="none" strike="noStrike">
                          <a:solidFill>
                            <a:srgbClr val="000000"/>
                          </a:solidFill>
                          <a:effectLst/>
                          <a:latin typeface="Nato sans"/>
                        </a:rPr>
                        <a:t>100%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8618073"/>
                  </a:ext>
                </a:extLst>
              </a:tr>
              <a:tr h="200025">
                <a:tc vMerge="1">
                  <a:txBody>
                    <a:bodyPr/>
                    <a:lstStyle/>
                    <a:p>
                      <a:endParaRPr lang="de-CH"/>
                    </a:p>
                  </a:txBody>
                  <a:tcPr/>
                </a:tc>
                <a:tc rowSpan="3">
                  <a:txBody>
                    <a:bodyPr/>
                    <a:lstStyle/>
                    <a:p>
                      <a:pPr algn="ctr" fontAlgn="ctr"/>
                      <a:r>
                        <a:rPr lang="de-CH" sz="1100" b="1" i="0" u="none" strike="noStrike">
                          <a:solidFill>
                            <a:srgbClr val="000000"/>
                          </a:solidFill>
                          <a:effectLst/>
                          <a:latin typeface="Nato sans"/>
                        </a:rPr>
                        <a:t>Distelboden</a:t>
                      </a:r>
                    </a:p>
                  </a:txBody>
                  <a:tcPr marL="9525" marR="9525" marT="9525"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de-CH" sz="1100" b="1" i="0" u="none" strike="noStrike">
                          <a:solidFill>
                            <a:srgbClr val="000000"/>
                          </a:solidFill>
                          <a:effectLst/>
                          <a:latin typeface="Nato sans"/>
                        </a:rPr>
                        <a:t>female</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b"/>
                      <a:r>
                        <a:rPr lang="de-CH" sz="1100" b="0" i="0" u="none" strike="noStrike">
                          <a:solidFill>
                            <a:srgbClr val="000000"/>
                          </a:solidFill>
                          <a:effectLst/>
                          <a:latin typeface="Nato sans"/>
                        </a:rPr>
                        <a:t>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CF7E"/>
                    </a:solidFill>
                  </a:tcPr>
                </a:tc>
                <a:tc>
                  <a:txBody>
                    <a:bodyPr/>
                    <a:lstStyle/>
                    <a:p>
                      <a:pPr algn="r" fontAlgn="b"/>
                      <a:r>
                        <a:rPr lang="de-CH" sz="1100" b="0" i="0" u="none" strike="noStrike">
                          <a:solidFill>
                            <a:srgbClr val="000000"/>
                          </a:solidFill>
                          <a:effectLst/>
                          <a:latin typeface="Nato sans"/>
                        </a:rPr>
                        <a:t>27%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3DA81"/>
                    </a:solidFill>
                  </a:tcPr>
                </a:tc>
                <a:tc>
                  <a:txBody>
                    <a:bodyPr/>
                    <a:lstStyle/>
                    <a:p>
                      <a:pPr algn="r" fontAlgn="b"/>
                      <a:r>
                        <a:rPr lang="de-CH" sz="1100" b="0" i="0" u="none" strike="noStrike">
                          <a:solidFill>
                            <a:srgbClr val="000000"/>
                          </a:solidFill>
                          <a:effectLst/>
                          <a:latin typeface="Nato sans"/>
                        </a:rPr>
                        <a:t>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EB84"/>
                    </a:solidFill>
                  </a:tcPr>
                </a:tc>
                <a:tc>
                  <a:txBody>
                    <a:bodyPr/>
                    <a:lstStyle/>
                    <a:p>
                      <a:pPr algn="r" fontAlgn="b"/>
                      <a:r>
                        <a:rPr lang="de-CH" sz="1100" b="0" i="0" u="none" strike="noStrike">
                          <a:solidFill>
                            <a:srgbClr val="000000"/>
                          </a:solidFill>
                          <a:effectLst/>
                          <a:latin typeface="Nato sans"/>
                        </a:rPr>
                        <a:t>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796E"/>
                    </a:solidFill>
                  </a:tcPr>
                </a:tc>
                <a:tc>
                  <a:txBody>
                    <a:bodyPr/>
                    <a:lstStyle/>
                    <a:p>
                      <a:pPr algn="r" fontAlgn="b"/>
                      <a:r>
                        <a:rPr lang="de-CH" sz="1100" b="0" i="1" u="none" strike="noStrike">
                          <a:solidFill>
                            <a:srgbClr val="000000"/>
                          </a:solidFill>
                          <a:effectLst/>
                          <a:latin typeface="Nato sans"/>
                        </a:rPr>
                        <a:t>35%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079059"/>
                  </a:ext>
                </a:extLst>
              </a:tr>
              <a:tr h="200025">
                <a:tc vMerge="1">
                  <a:txBody>
                    <a:bodyPr/>
                    <a:lstStyle/>
                    <a:p>
                      <a:endParaRPr lang="de-CH"/>
                    </a:p>
                  </a:txBody>
                  <a:tcPr/>
                </a:tc>
                <a:tc vMerge="1">
                  <a:txBody>
                    <a:bodyPr/>
                    <a:lstStyle/>
                    <a:p>
                      <a:endParaRPr lang="de-CH"/>
                    </a:p>
                  </a:txBody>
                  <a:tcPr/>
                </a:tc>
                <a:tc>
                  <a:txBody>
                    <a:bodyPr/>
                    <a:lstStyle/>
                    <a:p>
                      <a:pPr algn="l" fontAlgn="b"/>
                      <a:r>
                        <a:rPr lang="de-CH" sz="1100" b="1" i="0" u="none" strike="noStrike">
                          <a:solidFill>
                            <a:srgbClr val="000000"/>
                          </a:solidFill>
                          <a:effectLst/>
                          <a:latin typeface="Nato sans"/>
                        </a:rPr>
                        <a:t>male</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de-CH" sz="1100" b="0" i="0" u="none" strike="noStrike">
                          <a:solidFill>
                            <a:srgbClr val="000000"/>
                          </a:solidFill>
                          <a:effectLst/>
                          <a:latin typeface="Nato sans"/>
                        </a:rPr>
                        <a:t>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A84"/>
                    </a:solidFill>
                  </a:tcPr>
                </a:tc>
                <a:tc>
                  <a:txBody>
                    <a:bodyPr/>
                    <a:lstStyle/>
                    <a:p>
                      <a:pPr algn="r" fontAlgn="b"/>
                      <a:r>
                        <a:rPr lang="de-CH" sz="1100" b="0" i="0" u="none" strike="noStrike" dirty="0">
                          <a:solidFill>
                            <a:srgbClr val="000000"/>
                          </a:solidFill>
                          <a:effectLst/>
                          <a:latin typeface="Nato sans"/>
                        </a:rPr>
                        <a:t>51%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5C87D"/>
                    </a:solidFill>
                  </a:tcPr>
                </a:tc>
                <a:tc>
                  <a:txBody>
                    <a:bodyPr/>
                    <a:lstStyle/>
                    <a:p>
                      <a:pPr algn="r" fontAlgn="b"/>
                      <a:r>
                        <a:rPr lang="de-CH" sz="1100" b="0" i="0" u="none" strike="noStrike">
                          <a:solidFill>
                            <a:srgbClr val="000000"/>
                          </a:solidFill>
                          <a:effectLst/>
                          <a:latin typeface="Nato sans"/>
                        </a:rPr>
                        <a:t>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84"/>
                    </a:solidFill>
                  </a:tcPr>
                </a:tc>
                <a:tc>
                  <a:txBody>
                    <a:bodyPr/>
                    <a:lstStyle/>
                    <a:p>
                      <a:pPr algn="r" fontAlgn="b"/>
                      <a:r>
                        <a:rPr lang="de-CH" sz="1100" b="0" i="0" u="none" strike="noStrike">
                          <a:solidFill>
                            <a:srgbClr val="000000"/>
                          </a:solidFill>
                          <a:effectLst/>
                          <a:latin typeface="Nato sans"/>
                        </a:rPr>
                        <a:t>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B84"/>
                    </a:solidFill>
                  </a:tcPr>
                </a:tc>
                <a:tc>
                  <a:txBody>
                    <a:bodyPr/>
                    <a:lstStyle/>
                    <a:p>
                      <a:pPr algn="r" fontAlgn="b"/>
                      <a:r>
                        <a:rPr lang="de-CH" sz="1100" b="0" i="1" u="none" strike="noStrike">
                          <a:solidFill>
                            <a:srgbClr val="000000"/>
                          </a:solidFill>
                          <a:effectLst/>
                          <a:latin typeface="Nato sans"/>
                        </a:rPr>
                        <a:t>65%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0403649"/>
                  </a:ext>
                </a:extLst>
              </a:tr>
              <a:tr h="200025">
                <a:tc vMerge="1">
                  <a:txBody>
                    <a:bodyPr/>
                    <a:lstStyle/>
                    <a:p>
                      <a:endParaRPr lang="de-CH"/>
                    </a:p>
                  </a:txBody>
                  <a:tcPr/>
                </a:tc>
                <a:tc vMerge="1">
                  <a:txBody>
                    <a:bodyPr/>
                    <a:lstStyle/>
                    <a:p>
                      <a:endParaRPr lang="de-CH"/>
                    </a:p>
                  </a:txBody>
                  <a:tcPr/>
                </a:tc>
                <a:tc>
                  <a:txBody>
                    <a:bodyPr/>
                    <a:lstStyle/>
                    <a:p>
                      <a:pPr algn="l" fontAlgn="b"/>
                      <a:r>
                        <a:rPr lang="de-CH" sz="1100" b="1" i="0" u="none" strike="noStrike">
                          <a:solidFill>
                            <a:srgbClr val="000000"/>
                          </a:solidFill>
                          <a:effectLst/>
                          <a:latin typeface="Nato sans"/>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b"/>
                      <a:r>
                        <a:rPr lang="de-CH" sz="1100" b="0" i="0" u="none" strike="noStrike">
                          <a:solidFill>
                            <a:srgbClr val="000000"/>
                          </a:solidFill>
                          <a:effectLst/>
                          <a:latin typeface="Nato sans"/>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de-CH" sz="1100" b="0" i="0" u="none" strike="noStrike">
                          <a:solidFill>
                            <a:srgbClr val="000000"/>
                          </a:solidFill>
                          <a:effectLst/>
                          <a:latin typeface="Nato sans"/>
                        </a:rPr>
                        <a:t>78%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de-CH" sz="1100" b="0" i="0" u="none" strike="noStrike">
                          <a:solidFill>
                            <a:srgbClr val="000000"/>
                          </a:solidFill>
                          <a:effectLst/>
                          <a:latin typeface="Nato sans"/>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de-CH" sz="1100" b="0" i="0" u="none" strike="noStrike">
                          <a:solidFill>
                            <a:srgbClr val="000000"/>
                          </a:solidFill>
                          <a:effectLst/>
                          <a:latin typeface="Nato sans"/>
                        </a:rPr>
                        <a:t>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de-CH" sz="1100" b="0" i="1" u="none" strike="noStrike">
                          <a:solidFill>
                            <a:srgbClr val="000000"/>
                          </a:solidFill>
                          <a:effectLst/>
                          <a:latin typeface="Nato sans"/>
                        </a:rPr>
                        <a:t>100%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7768945"/>
                  </a:ext>
                </a:extLst>
              </a:tr>
              <a:tr h="200025">
                <a:tc vMerge="1">
                  <a:txBody>
                    <a:bodyPr/>
                    <a:lstStyle/>
                    <a:p>
                      <a:endParaRPr lang="de-CH"/>
                    </a:p>
                  </a:txBody>
                  <a:tcPr/>
                </a:tc>
                <a:tc rowSpan="3">
                  <a:txBody>
                    <a:bodyPr/>
                    <a:lstStyle/>
                    <a:p>
                      <a:pPr algn="ctr" fontAlgn="ctr"/>
                      <a:r>
                        <a:rPr lang="de-CH" sz="1100" b="1" i="0" u="none" strike="noStrike">
                          <a:solidFill>
                            <a:srgbClr val="000000"/>
                          </a:solidFill>
                          <a:effectLst/>
                          <a:latin typeface="Nato sans"/>
                        </a:rPr>
                        <a:t>Nante</a:t>
                      </a:r>
                    </a:p>
                  </a:txBody>
                  <a:tcPr marL="9525" marR="9525" marT="9525"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de-CH" sz="1100" b="1" i="0" u="none" strike="noStrike">
                          <a:solidFill>
                            <a:srgbClr val="000000"/>
                          </a:solidFill>
                          <a:effectLst/>
                          <a:latin typeface="Nato sans"/>
                        </a:rPr>
                        <a:t>female</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b"/>
                      <a:r>
                        <a:rPr lang="de-CH" sz="1100" b="0" i="0" u="none" strike="noStrike">
                          <a:solidFill>
                            <a:srgbClr val="000000"/>
                          </a:solidFill>
                          <a:effectLst/>
                          <a:latin typeface="Nato sans"/>
                        </a:rPr>
                        <a:t>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9874"/>
                    </a:solidFill>
                  </a:tcPr>
                </a:tc>
                <a:tc>
                  <a:txBody>
                    <a:bodyPr/>
                    <a:lstStyle/>
                    <a:p>
                      <a:pPr algn="r" fontAlgn="b"/>
                      <a:r>
                        <a:rPr lang="de-CH" sz="1100" b="0" i="0" u="none" strike="noStrike">
                          <a:solidFill>
                            <a:srgbClr val="000000"/>
                          </a:solidFill>
                          <a:effectLst/>
                          <a:latin typeface="Nato sans"/>
                        </a:rPr>
                        <a:t>31%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AD780"/>
                    </a:solidFill>
                  </a:tcPr>
                </a:tc>
                <a:tc>
                  <a:txBody>
                    <a:bodyPr/>
                    <a:lstStyle/>
                    <a:p>
                      <a:pPr algn="r" fontAlgn="b"/>
                      <a:r>
                        <a:rPr lang="de-CH" sz="1100" b="0" i="0" u="none" strike="noStrike">
                          <a:solidFill>
                            <a:srgbClr val="000000"/>
                          </a:solidFill>
                          <a:effectLst/>
                          <a:latin typeface="Nato sans"/>
                        </a:rPr>
                        <a:t>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de-CH" sz="1100" b="0" i="0" u="none" strike="noStrike">
                          <a:solidFill>
                            <a:srgbClr val="000000"/>
                          </a:solidFill>
                          <a:effectLst/>
                          <a:latin typeface="Nato sans"/>
                        </a:rPr>
                        <a:t>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de-CH" sz="1100" b="0" i="1" u="none" strike="noStrike">
                          <a:solidFill>
                            <a:srgbClr val="000000"/>
                          </a:solidFill>
                          <a:effectLst/>
                          <a:latin typeface="Nato sans"/>
                        </a:rPr>
                        <a:t>32%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3419154"/>
                  </a:ext>
                </a:extLst>
              </a:tr>
              <a:tr h="200025">
                <a:tc vMerge="1">
                  <a:txBody>
                    <a:bodyPr/>
                    <a:lstStyle/>
                    <a:p>
                      <a:endParaRPr lang="de-CH"/>
                    </a:p>
                  </a:txBody>
                  <a:tcPr/>
                </a:tc>
                <a:tc vMerge="1">
                  <a:txBody>
                    <a:bodyPr/>
                    <a:lstStyle/>
                    <a:p>
                      <a:endParaRPr lang="de-CH"/>
                    </a:p>
                  </a:txBody>
                  <a:tcPr/>
                </a:tc>
                <a:tc>
                  <a:txBody>
                    <a:bodyPr/>
                    <a:lstStyle/>
                    <a:p>
                      <a:pPr algn="l" fontAlgn="b"/>
                      <a:r>
                        <a:rPr lang="de-CH" sz="1100" b="1" i="0" u="none" strike="noStrike">
                          <a:solidFill>
                            <a:srgbClr val="000000"/>
                          </a:solidFill>
                          <a:effectLst/>
                          <a:latin typeface="Nato sans"/>
                        </a:rPr>
                        <a:t>male</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de-CH" sz="1100" b="0" i="0" u="none" strike="noStrike">
                          <a:solidFill>
                            <a:srgbClr val="000000"/>
                          </a:solidFill>
                          <a:effectLst/>
                          <a:latin typeface="Nato sans"/>
                        </a:rPr>
                        <a:t>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B84"/>
                    </a:solidFill>
                  </a:tcPr>
                </a:tc>
                <a:tc>
                  <a:txBody>
                    <a:bodyPr/>
                    <a:lstStyle/>
                    <a:p>
                      <a:pPr algn="r" fontAlgn="b"/>
                      <a:r>
                        <a:rPr lang="de-CH" sz="1100" b="0" i="0" u="none" strike="noStrike">
                          <a:solidFill>
                            <a:srgbClr val="000000"/>
                          </a:solidFill>
                          <a:effectLst/>
                          <a:latin typeface="Nato sans"/>
                        </a:rPr>
                        <a:t>63%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5BF7C"/>
                    </a:solidFill>
                  </a:tcPr>
                </a:tc>
                <a:tc>
                  <a:txBody>
                    <a:bodyPr/>
                    <a:lstStyle/>
                    <a:p>
                      <a:pPr algn="r" fontAlgn="b"/>
                      <a:r>
                        <a:rPr lang="de-CH" sz="1100" b="0" i="0" u="none" strike="noStrike">
                          <a:solidFill>
                            <a:srgbClr val="000000"/>
                          </a:solidFill>
                          <a:effectLst/>
                          <a:latin typeface="Nato sans"/>
                        </a:rPr>
                        <a:t>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de-CH" sz="1100" b="0" i="0" u="none" strike="noStrike">
                          <a:solidFill>
                            <a:srgbClr val="000000"/>
                          </a:solidFill>
                          <a:effectLst/>
                          <a:latin typeface="Nato sans"/>
                        </a:rPr>
                        <a:t>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de-CH" sz="1100" b="0" i="1" u="none" strike="noStrike">
                          <a:solidFill>
                            <a:srgbClr val="000000"/>
                          </a:solidFill>
                          <a:effectLst/>
                          <a:latin typeface="Nato sans"/>
                        </a:rPr>
                        <a:t>68%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5554605"/>
                  </a:ext>
                </a:extLst>
              </a:tr>
              <a:tr h="200025">
                <a:tc vMerge="1">
                  <a:txBody>
                    <a:bodyPr/>
                    <a:lstStyle/>
                    <a:p>
                      <a:endParaRPr lang="de-CH"/>
                    </a:p>
                  </a:txBody>
                  <a:tcPr/>
                </a:tc>
                <a:tc vMerge="1">
                  <a:txBody>
                    <a:bodyPr/>
                    <a:lstStyle/>
                    <a:p>
                      <a:endParaRPr lang="de-CH"/>
                    </a:p>
                  </a:txBody>
                  <a:tcPr/>
                </a:tc>
                <a:tc>
                  <a:txBody>
                    <a:bodyPr/>
                    <a:lstStyle/>
                    <a:p>
                      <a:pPr algn="l" fontAlgn="b"/>
                      <a:r>
                        <a:rPr lang="de-CH" sz="1100" b="1" i="0" u="none" strike="noStrike">
                          <a:solidFill>
                            <a:srgbClr val="000000"/>
                          </a:solidFill>
                          <a:effectLst/>
                          <a:latin typeface="Nato sans"/>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b"/>
                      <a:r>
                        <a:rPr lang="de-CH" sz="1100" b="0" i="1" u="none" strike="noStrike">
                          <a:solidFill>
                            <a:srgbClr val="000000"/>
                          </a:solidFill>
                          <a:effectLst/>
                          <a:latin typeface="Nato sans"/>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de-CH" sz="1100" b="0" i="1" u="none" strike="noStrike">
                          <a:solidFill>
                            <a:srgbClr val="000000"/>
                          </a:solidFill>
                          <a:effectLst/>
                          <a:latin typeface="Nato sans"/>
                        </a:rPr>
                        <a:t>94%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de-CH" sz="1100" b="0" i="1" u="none" strike="noStrike">
                          <a:solidFill>
                            <a:srgbClr val="000000"/>
                          </a:solidFill>
                          <a:effectLst/>
                          <a:latin typeface="Nato sans"/>
                        </a:rPr>
                        <a:t>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de-CH" sz="1100" b="0" i="1" u="none" strike="noStrike">
                          <a:solidFill>
                            <a:srgbClr val="000000"/>
                          </a:solidFill>
                          <a:effectLst/>
                          <a:latin typeface="Nato sans"/>
                        </a:rPr>
                        <a:t>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de-CH" sz="1100" b="0" i="1" u="none" strike="noStrike">
                          <a:solidFill>
                            <a:srgbClr val="000000"/>
                          </a:solidFill>
                          <a:effectLst/>
                          <a:latin typeface="Nato sans"/>
                        </a:rPr>
                        <a:t>100%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068754"/>
                  </a:ext>
                </a:extLst>
              </a:tr>
              <a:tr h="200025">
                <a:tc vMerge="1">
                  <a:txBody>
                    <a:bodyPr/>
                    <a:lstStyle/>
                    <a:p>
                      <a:endParaRPr lang="de-CH"/>
                    </a:p>
                  </a:txBody>
                  <a:tcPr/>
                </a:tc>
                <a:tc rowSpan="3">
                  <a:txBody>
                    <a:bodyPr/>
                    <a:lstStyle/>
                    <a:p>
                      <a:pPr algn="ctr" fontAlgn="ctr"/>
                      <a:r>
                        <a:rPr lang="de-CH" sz="1100" b="1" i="0" u="none" strike="noStrike">
                          <a:solidFill>
                            <a:srgbClr val="000000"/>
                          </a:solidFill>
                          <a:effectLst/>
                          <a:latin typeface="Nato sans"/>
                        </a:rPr>
                        <a:t>Tiefenbach</a:t>
                      </a:r>
                    </a:p>
                  </a:txBody>
                  <a:tcPr marL="9525" marR="9525" marT="9525"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de-CH" sz="1100" b="1" i="0" u="none" strike="noStrike">
                          <a:solidFill>
                            <a:srgbClr val="000000"/>
                          </a:solidFill>
                          <a:effectLst/>
                          <a:latin typeface="Nato sans"/>
                        </a:rPr>
                        <a:t>female</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b"/>
                      <a:r>
                        <a:rPr lang="de-CH" sz="1100" b="0" i="0" u="none" strike="noStrike">
                          <a:solidFill>
                            <a:srgbClr val="000000"/>
                          </a:solidFill>
                          <a:effectLst/>
                          <a:latin typeface="Nato sans"/>
                        </a:rPr>
                        <a:t>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786E"/>
                    </a:solidFill>
                  </a:tcPr>
                </a:tc>
                <a:tc>
                  <a:txBody>
                    <a:bodyPr/>
                    <a:lstStyle/>
                    <a:p>
                      <a:pPr algn="r" fontAlgn="b"/>
                      <a:r>
                        <a:rPr lang="de-CH" sz="1100" b="0" i="0" u="none" strike="noStrike">
                          <a:solidFill>
                            <a:srgbClr val="000000"/>
                          </a:solidFill>
                          <a:effectLst/>
                          <a:latin typeface="Nato sans"/>
                        </a:rPr>
                        <a:t>25%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DC81"/>
                    </a:solidFill>
                  </a:tcPr>
                </a:tc>
                <a:tc>
                  <a:txBody>
                    <a:bodyPr/>
                    <a:lstStyle/>
                    <a:p>
                      <a:pPr algn="r" fontAlgn="b"/>
                      <a:r>
                        <a:rPr lang="de-CH" sz="1100" b="0" i="0" u="none" strike="noStrike">
                          <a:solidFill>
                            <a:srgbClr val="000000"/>
                          </a:solidFill>
                          <a:effectLst/>
                          <a:latin typeface="Nato sans"/>
                        </a:rPr>
                        <a:t>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8871"/>
                    </a:solidFill>
                  </a:tcPr>
                </a:tc>
                <a:tc>
                  <a:txBody>
                    <a:bodyPr/>
                    <a:lstStyle/>
                    <a:p>
                      <a:pPr algn="r" fontAlgn="b"/>
                      <a:r>
                        <a:rPr lang="de-CH" sz="1100" b="0" i="0" u="none" strike="noStrike">
                          <a:solidFill>
                            <a:srgbClr val="000000"/>
                          </a:solidFill>
                          <a:effectLst/>
                          <a:latin typeface="Nato sans"/>
                        </a:rPr>
                        <a:t>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806F"/>
                    </a:solidFill>
                  </a:tcPr>
                </a:tc>
                <a:tc>
                  <a:txBody>
                    <a:bodyPr/>
                    <a:lstStyle/>
                    <a:p>
                      <a:pPr algn="r" fontAlgn="b"/>
                      <a:r>
                        <a:rPr lang="de-CH" sz="1100" b="0" i="1" u="none" strike="noStrike">
                          <a:solidFill>
                            <a:srgbClr val="000000"/>
                          </a:solidFill>
                          <a:effectLst/>
                          <a:latin typeface="Nato sans"/>
                        </a:rPr>
                        <a:t>27%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6332104"/>
                  </a:ext>
                </a:extLst>
              </a:tr>
              <a:tr h="200025">
                <a:tc vMerge="1">
                  <a:txBody>
                    <a:bodyPr/>
                    <a:lstStyle/>
                    <a:p>
                      <a:endParaRPr lang="de-CH"/>
                    </a:p>
                  </a:txBody>
                  <a:tcPr/>
                </a:tc>
                <a:tc vMerge="1">
                  <a:txBody>
                    <a:bodyPr/>
                    <a:lstStyle/>
                    <a:p>
                      <a:endParaRPr lang="de-CH"/>
                    </a:p>
                  </a:txBody>
                  <a:tcPr/>
                </a:tc>
                <a:tc>
                  <a:txBody>
                    <a:bodyPr/>
                    <a:lstStyle/>
                    <a:p>
                      <a:pPr algn="l" fontAlgn="b"/>
                      <a:r>
                        <a:rPr lang="de-CH" sz="1100" b="1" i="0" u="none" strike="noStrike">
                          <a:solidFill>
                            <a:srgbClr val="000000"/>
                          </a:solidFill>
                          <a:effectLst/>
                          <a:latin typeface="Nato sans"/>
                        </a:rPr>
                        <a:t>male</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de-CH" sz="1100" b="0" i="0" u="none" strike="noStrike">
                          <a:solidFill>
                            <a:srgbClr val="000000"/>
                          </a:solidFill>
                          <a:effectLst/>
                          <a:latin typeface="Nato sans"/>
                        </a:rPr>
                        <a:t>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C87D"/>
                    </a:solidFill>
                  </a:tcPr>
                </a:tc>
                <a:tc>
                  <a:txBody>
                    <a:bodyPr/>
                    <a:lstStyle/>
                    <a:p>
                      <a:pPr algn="r" fontAlgn="b"/>
                      <a:r>
                        <a:rPr lang="de-CH" sz="1100" b="0" i="0" u="none" strike="noStrike">
                          <a:solidFill>
                            <a:srgbClr val="000000"/>
                          </a:solidFill>
                          <a:effectLst/>
                          <a:latin typeface="Nato sans"/>
                        </a:rPr>
                        <a:t>64%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r" fontAlgn="b"/>
                      <a:r>
                        <a:rPr lang="de-CH" sz="1100" b="0" i="0" u="none" strike="noStrike">
                          <a:solidFill>
                            <a:srgbClr val="000000"/>
                          </a:solidFill>
                          <a:effectLst/>
                          <a:latin typeface="Nato sans"/>
                        </a:rPr>
                        <a:t>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716C"/>
                    </a:solidFill>
                  </a:tcPr>
                </a:tc>
                <a:tc>
                  <a:txBody>
                    <a:bodyPr/>
                    <a:lstStyle/>
                    <a:p>
                      <a:pPr algn="r" fontAlgn="b"/>
                      <a:r>
                        <a:rPr lang="de-CH" sz="1100" b="0" i="0" u="none" strike="noStrike">
                          <a:solidFill>
                            <a:srgbClr val="000000"/>
                          </a:solidFill>
                          <a:effectLst/>
                          <a:latin typeface="Nato sans"/>
                        </a:rPr>
                        <a:t>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A84"/>
                    </a:solidFill>
                  </a:tcPr>
                </a:tc>
                <a:tc>
                  <a:txBody>
                    <a:bodyPr/>
                    <a:lstStyle/>
                    <a:p>
                      <a:pPr algn="r" fontAlgn="b"/>
                      <a:r>
                        <a:rPr lang="de-CH" sz="1100" b="0" i="1" u="none" strike="noStrike">
                          <a:solidFill>
                            <a:srgbClr val="000000"/>
                          </a:solidFill>
                          <a:effectLst/>
                          <a:latin typeface="Nato sans"/>
                        </a:rPr>
                        <a:t>73%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8306940"/>
                  </a:ext>
                </a:extLst>
              </a:tr>
              <a:tr h="200025">
                <a:tc vMerge="1">
                  <a:txBody>
                    <a:bodyPr/>
                    <a:lstStyle/>
                    <a:p>
                      <a:endParaRPr lang="de-CH"/>
                    </a:p>
                  </a:txBody>
                  <a:tcPr/>
                </a:tc>
                <a:tc vMerge="1">
                  <a:txBody>
                    <a:bodyPr/>
                    <a:lstStyle/>
                    <a:p>
                      <a:endParaRPr lang="de-CH"/>
                    </a:p>
                  </a:txBody>
                  <a:tcPr/>
                </a:tc>
                <a:tc>
                  <a:txBody>
                    <a:bodyPr/>
                    <a:lstStyle/>
                    <a:p>
                      <a:pPr algn="l" fontAlgn="b"/>
                      <a:r>
                        <a:rPr lang="de-CH" sz="1100" b="1" i="0" u="none" strike="noStrike">
                          <a:solidFill>
                            <a:srgbClr val="000000"/>
                          </a:solidFill>
                          <a:effectLst/>
                          <a:latin typeface="Nato sans"/>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b"/>
                      <a:r>
                        <a:rPr lang="de-CH" sz="1100" b="0" i="1" u="none" strike="noStrike">
                          <a:solidFill>
                            <a:srgbClr val="000000"/>
                          </a:solidFill>
                          <a:effectLst/>
                          <a:latin typeface="Nato sans"/>
                        </a:rPr>
                        <a:t>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de-CH" sz="1100" b="0" i="1" u="none" strike="noStrike">
                          <a:solidFill>
                            <a:srgbClr val="000000"/>
                          </a:solidFill>
                          <a:effectLst/>
                          <a:latin typeface="Nato sans"/>
                        </a:rPr>
                        <a:t>89%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de-CH" sz="1100" b="0" i="1" u="none" strike="noStrike">
                          <a:solidFill>
                            <a:srgbClr val="000000"/>
                          </a:solidFill>
                          <a:effectLst/>
                          <a:latin typeface="Nato sans"/>
                        </a:rPr>
                        <a:t>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de-CH" sz="1100" b="0" i="1" u="none" strike="noStrike">
                          <a:solidFill>
                            <a:srgbClr val="000000"/>
                          </a:solidFill>
                          <a:effectLst/>
                          <a:latin typeface="Nato sans"/>
                        </a:rPr>
                        <a:t>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de-CH" sz="1100" b="0" i="1" u="none" strike="noStrike" dirty="0">
                          <a:solidFill>
                            <a:srgbClr val="000000"/>
                          </a:solidFill>
                          <a:effectLst/>
                          <a:latin typeface="Nato sans"/>
                        </a:rPr>
                        <a:t>100%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0797678"/>
                  </a:ext>
                </a:extLst>
              </a:tr>
            </a:tbl>
          </a:graphicData>
        </a:graphic>
      </p:graphicFrame>
      <p:sp>
        <p:nvSpPr>
          <p:cNvPr id="3" name="Inhaltsplatzhalter 2">
            <a:extLst>
              <a:ext uri="{FF2B5EF4-FFF2-40B4-BE49-F238E27FC236}">
                <a16:creationId xmlns:a16="http://schemas.microsoft.com/office/drawing/2014/main" id="{515E4564-3F38-3B63-6A11-55A20B9B81EC}"/>
              </a:ext>
            </a:extLst>
          </p:cNvPr>
          <p:cNvSpPr txBox="1">
            <a:spLocks/>
          </p:cNvSpPr>
          <p:nvPr/>
        </p:nvSpPr>
        <p:spPr>
          <a:xfrm>
            <a:off x="581192" y="2180496"/>
            <a:ext cx="4763623" cy="414951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GB" b="1" dirty="0"/>
              <a:t>Only adult bird data:</a:t>
            </a:r>
          </a:p>
          <a:p>
            <a:pPr lvl="1"/>
            <a:r>
              <a:rPr lang="en-GB" dirty="0"/>
              <a:t>5 locations cover approx. 84% of all observations.</a:t>
            </a:r>
          </a:p>
          <a:p>
            <a:pPr lvl="1"/>
            <a:r>
              <a:rPr lang="en-GB" b="1" dirty="0"/>
              <a:t>Age category 4 </a:t>
            </a:r>
            <a:r>
              <a:rPr lang="en-GB" dirty="0"/>
              <a:t>is the most frequent.</a:t>
            </a:r>
          </a:p>
          <a:p>
            <a:pPr lvl="1"/>
            <a:r>
              <a:rPr lang="en-GB" b="1" dirty="0"/>
              <a:t>Age</a:t>
            </a:r>
            <a:r>
              <a:rPr lang="en-GB" dirty="0"/>
              <a:t> and </a:t>
            </a:r>
            <a:r>
              <a:rPr lang="en-GB" b="1" dirty="0"/>
              <a:t>sex</a:t>
            </a:r>
            <a:r>
              <a:rPr lang="en-GB" dirty="0"/>
              <a:t> frequency is largely identical across the observed locations.</a:t>
            </a:r>
          </a:p>
          <a:p>
            <a:pPr lvl="2"/>
            <a:r>
              <a:rPr lang="en-GB" dirty="0" err="1"/>
              <a:t>Corviglia</a:t>
            </a:r>
            <a:r>
              <a:rPr lang="en-GB" dirty="0"/>
              <a:t> deviates slightly from this.</a:t>
            </a:r>
          </a:p>
        </p:txBody>
      </p:sp>
      <p:sp>
        <p:nvSpPr>
          <p:cNvPr id="4" name="Slide Number Placeholder 3">
            <a:extLst>
              <a:ext uri="{FF2B5EF4-FFF2-40B4-BE49-F238E27FC236}">
                <a16:creationId xmlns:a16="http://schemas.microsoft.com/office/drawing/2014/main" id="{2953BAA6-2413-054F-A98B-27C83BA142BD}"/>
              </a:ext>
            </a:extLst>
          </p:cNvPr>
          <p:cNvSpPr>
            <a:spLocks noGrp="1"/>
          </p:cNvSpPr>
          <p:nvPr>
            <p:ph type="sldNum" sz="quarter" idx="12"/>
          </p:nvPr>
        </p:nvSpPr>
        <p:spPr/>
        <p:txBody>
          <a:bodyPr/>
          <a:lstStyle/>
          <a:p>
            <a:fld id="{2F31C5D6-DB43-461A-A030-EBF79EC91E30}" type="slidenum">
              <a:rPr lang="de-CH" smtClean="0"/>
              <a:t>8</a:t>
            </a:fld>
            <a:endParaRPr lang="de-CH"/>
          </a:p>
        </p:txBody>
      </p:sp>
    </p:spTree>
    <p:extLst>
      <p:ext uri="{BB962C8B-B14F-4D97-AF65-F5344CB8AC3E}">
        <p14:creationId xmlns:p14="http://schemas.microsoft.com/office/powerpoint/2010/main" val="984414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609E99-7236-5314-CBB2-34C0D46EED9D}"/>
              </a:ext>
            </a:extLst>
          </p:cNvPr>
          <p:cNvSpPr>
            <a:spLocks noGrp="1"/>
          </p:cNvSpPr>
          <p:nvPr>
            <p:ph type="title"/>
          </p:nvPr>
        </p:nvSpPr>
        <p:spPr>
          <a:xfrm>
            <a:off x="627961" y="586822"/>
            <a:ext cx="6147411" cy="1645920"/>
          </a:xfrm>
        </p:spPr>
        <p:txBody>
          <a:bodyPr>
            <a:normAutofit/>
          </a:bodyPr>
          <a:lstStyle/>
          <a:p>
            <a:r>
              <a:rPr lang="en-GB" sz="3200" dirty="0"/>
              <a:t>A first glance</a:t>
            </a:r>
            <a:br>
              <a:rPr lang="en-GB" sz="3200" dirty="0"/>
            </a:br>
            <a:r>
              <a:rPr lang="en-GB" sz="3200" dirty="0"/>
              <a:t>Promising Variables I</a:t>
            </a:r>
            <a:br>
              <a:rPr lang="en-GB" sz="3200" dirty="0"/>
            </a:br>
            <a:r>
              <a:rPr lang="en-GB" sz="3200" dirty="0"/>
              <a:t>covariates </a:t>
            </a:r>
          </a:p>
        </p:txBody>
      </p:sp>
      <p:graphicFrame>
        <p:nvGraphicFramePr>
          <p:cNvPr id="10" name="Tabelle 10">
            <a:extLst>
              <a:ext uri="{FF2B5EF4-FFF2-40B4-BE49-F238E27FC236}">
                <a16:creationId xmlns:a16="http://schemas.microsoft.com/office/drawing/2014/main" id="{0880AB14-BDD6-9C00-A515-CF8852A31A68}"/>
              </a:ext>
            </a:extLst>
          </p:cNvPr>
          <p:cNvGraphicFramePr>
            <a:graphicFrameLocks noGrp="1"/>
          </p:cNvGraphicFramePr>
          <p:nvPr>
            <p:ph idx="1"/>
            <p:extLst>
              <p:ext uri="{D42A27DB-BD31-4B8C-83A1-F6EECF244321}">
                <p14:modId xmlns:p14="http://schemas.microsoft.com/office/powerpoint/2010/main" val="294136552"/>
              </p:ext>
            </p:extLst>
          </p:nvPr>
        </p:nvGraphicFramePr>
        <p:xfrm>
          <a:off x="438565" y="1770841"/>
          <a:ext cx="11318006" cy="370840"/>
        </p:xfrm>
        <a:graphic>
          <a:graphicData uri="http://schemas.openxmlformats.org/drawingml/2006/table">
            <a:tbl>
              <a:tblPr firstRow="1" bandRow="1">
                <a:tableStyleId>{5C22544A-7EE6-4342-B048-85BDC9FD1C3A}</a:tableStyleId>
              </a:tblPr>
              <a:tblGrid>
                <a:gridCol w="11318006">
                  <a:extLst>
                    <a:ext uri="{9D8B030D-6E8A-4147-A177-3AD203B41FA5}">
                      <a16:colId xmlns:a16="http://schemas.microsoft.com/office/drawing/2014/main" val="2059860430"/>
                    </a:ext>
                  </a:extLst>
                </a:gridCol>
              </a:tblGrid>
              <a:tr h="370840">
                <a:tc>
                  <a:txBody>
                    <a:bodyPr/>
                    <a:lstStyle/>
                    <a:p>
                      <a:endParaRPr lang="de-CH" dirty="0"/>
                    </a:p>
                  </a:txBody>
                  <a:tcPr/>
                </a:tc>
                <a:extLst>
                  <a:ext uri="{0D108BD9-81ED-4DB2-BD59-A6C34878D82A}">
                    <a16:rowId xmlns:a16="http://schemas.microsoft.com/office/drawing/2014/main" val="3857784200"/>
                  </a:ext>
                </a:extLst>
              </a:tr>
            </a:tbl>
          </a:graphicData>
        </a:graphic>
      </p:graphicFrame>
      <p:pic>
        <p:nvPicPr>
          <p:cNvPr id="3" name="Inhaltsplatzhalter 5">
            <a:extLst>
              <a:ext uri="{FF2B5EF4-FFF2-40B4-BE49-F238E27FC236}">
                <a16:creationId xmlns:a16="http://schemas.microsoft.com/office/drawing/2014/main" id="{DE75D9EF-04E0-ED66-13A8-CF2842BCA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421" y="2771306"/>
            <a:ext cx="5167185" cy="3012381"/>
          </a:xfrm>
          <a:prstGeom prst="rect">
            <a:avLst/>
          </a:prstGeom>
        </p:spPr>
      </p:pic>
      <p:pic>
        <p:nvPicPr>
          <p:cNvPr id="4" name="Inhaltsplatzhalter 6">
            <a:extLst>
              <a:ext uri="{FF2B5EF4-FFF2-40B4-BE49-F238E27FC236}">
                <a16:creationId xmlns:a16="http://schemas.microsoft.com/office/drawing/2014/main" id="{025BDF02-86A9-16DE-28C7-5BB6D504BA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8394" y="2771306"/>
            <a:ext cx="5167185" cy="3012381"/>
          </a:xfrm>
          <a:prstGeom prst="rect">
            <a:avLst/>
          </a:prstGeom>
        </p:spPr>
      </p:pic>
      <p:graphicFrame>
        <p:nvGraphicFramePr>
          <p:cNvPr id="6" name="Tabelle 5">
            <a:extLst>
              <a:ext uri="{FF2B5EF4-FFF2-40B4-BE49-F238E27FC236}">
                <a16:creationId xmlns:a16="http://schemas.microsoft.com/office/drawing/2014/main" id="{B7697361-B4AC-4D67-A55F-170D589B4B01}"/>
              </a:ext>
            </a:extLst>
          </p:cNvPr>
          <p:cNvGraphicFramePr>
            <a:graphicFrameLocks noGrp="1"/>
          </p:cNvGraphicFramePr>
          <p:nvPr>
            <p:extLst>
              <p:ext uri="{D42A27DB-BD31-4B8C-83A1-F6EECF244321}">
                <p14:modId xmlns:p14="http://schemas.microsoft.com/office/powerpoint/2010/main" val="1400110843"/>
              </p:ext>
            </p:extLst>
          </p:nvPr>
        </p:nvGraphicFramePr>
        <p:xfrm>
          <a:off x="7054435" y="619712"/>
          <a:ext cx="4699000" cy="1493541"/>
        </p:xfrm>
        <a:graphic>
          <a:graphicData uri="http://schemas.openxmlformats.org/drawingml/2006/table">
            <a:tbl>
              <a:tblPr/>
              <a:tblGrid>
                <a:gridCol w="889000">
                  <a:extLst>
                    <a:ext uri="{9D8B030D-6E8A-4147-A177-3AD203B41FA5}">
                      <a16:colId xmlns:a16="http://schemas.microsoft.com/office/drawing/2014/main" val="342057441"/>
                    </a:ext>
                  </a:extLst>
                </a:gridCol>
                <a:gridCol w="762000">
                  <a:extLst>
                    <a:ext uri="{9D8B030D-6E8A-4147-A177-3AD203B41FA5}">
                      <a16:colId xmlns:a16="http://schemas.microsoft.com/office/drawing/2014/main" val="2516470941"/>
                    </a:ext>
                  </a:extLst>
                </a:gridCol>
                <a:gridCol w="762000">
                  <a:extLst>
                    <a:ext uri="{9D8B030D-6E8A-4147-A177-3AD203B41FA5}">
                      <a16:colId xmlns:a16="http://schemas.microsoft.com/office/drawing/2014/main" val="3528995907"/>
                    </a:ext>
                  </a:extLst>
                </a:gridCol>
                <a:gridCol w="762000">
                  <a:extLst>
                    <a:ext uri="{9D8B030D-6E8A-4147-A177-3AD203B41FA5}">
                      <a16:colId xmlns:a16="http://schemas.microsoft.com/office/drawing/2014/main" val="3153106205"/>
                    </a:ext>
                  </a:extLst>
                </a:gridCol>
                <a:gridCol w="762000">
                  <a:extLst>
                    <a:ext uri="{9D8B030D-6E8A-4147-A177-3AD203B41FA5}">
                      <a16:colId xmlns:a16="http://schemas.microsoft.com/office/drawing/2014/main" val="901406595"/>
                    </a:ext>
                  </a:extLst>
                </a:gridCol>
                <a:gridCol w="762000">
                  <a:extLst>
                    <a:ext uri="{9D8B030D-6E8A-4147-A177-3AD203B41FA5}">
                      <a16:colId xmlns:a16="http://schemas.microsoft.com/office/drawing/2014/main" val="1223398334"/>
                    </a:ext>
                  </a:extLst>
                </a:gridCol>
              </a:tblGrid>
              <a:tr h="216455">
                <a:tc>
                  <a:txBody>
                    <a:bodyPr/>
                    <a:lstStyle/>
                    <a:p>
                      <a:pPr algn="l" fontAlgn="b"/>
                      <a:r>
                        <a:rPr lang="de-CH" sz="8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de-CH" sz="800" b="0" i="0" u="none" strike="noStrike">
                          <a:solidFill>
                            <a:srgbClr val="000000"/>
                          </a:solidFill>
                          <a:effectLst/>
                          <a:latin typeface="Nato sans"/>
                        </a:rPr>
                        <a:t> </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4">
                  <a:txBody>
                    <a:bodyPr/>
                    <a:lstStyle/>
                    <a:p>
                      <a:pPr algn="ctr" fontAlgn="ctr"/>
                      <a:r>
                        <a:rPr lang="de-CH" sz="800" b="0" i="0" u="none" strike="noStrike" dirty="0">
                          <a:solidFill>
                            <a:srgbClr val="000000"/>
                          </a:solidFill>
                          <a:effectLst/>
                          <a:latin typeface="Nato sans"/>
                        </a:rPr>
                        <a:t>AGE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9D9D9"/>
                    </a:solidFill>
                  </a:tcPr>
                </a:tc>
                <a:tc hMerge="1">
                  <a:txBody>
                    <a:bodyPr/>
                    <a:lstStyle/>
                    <a:p>
                      <a:endParaRPr lang="de-CH"/>
                    </a:p>
                  </a:txBody>
                  <a:tcPr/>
                </a:tc>
                <a:tc hMerge="1">
                  <a:txBody>
                    <a:bodyPr/>
                    <a:lstStyle/>
                    <a:p>
                      <a:endParaRPr lang="de-CH"/>
                    </a:p>
                  </a:txBody>
                  <a:tcPr/>
                </a:tc>
                <a:tc hMerge="1">
                  <a:txBody>
                    <a:bodyPr/>
                    <a:lstStyle/>
                    <a:p>
                      <a:endParaRPr lang="de-CH"/>
                    </a:p>
                  </a:txBody>
                  <a:tcPr/>
                </a:tc>
                <a:extLst>
                  <a:ext uri="{0D108BD9-81ED-4DB2-BD59-A6C34878D82A}">
                    <a16:rowId xmlns:a16="http://schemas.microsoft.com/office/drawing/2014/main" val="1808174979"/>
                  </a:ext>
                </a:extLst>
              </a:tr>
              <a:tr h="183988">
                <a:tc>
                  <a:txBody>
                    <a:bodyPr/>
                    <a:lstStyle/>
                    <a:p>
                      <a:pPr algn="l" fontAlgn="b"/>
                      <a:r>
                        <a:rPr lang="de-CH" sz="10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de-CH" sz="1000" b="0" i="0" u="none" strike="noStrike" dirty="0">
                        <a:solidFill>
                          <a:srgbClr val="000000"/>
                        </a:solidFill>
                        <a:effectLst/>
                        <a:latin typeface="Nato sans"/>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b"/>
                      <a:r>
                        <a:rPr lang="de-CH" sz="900" b="0" i="0" u="none" strike="noStrike" dirty="0">
                          <a:solidFill>
                            <a:srgbClr val="000000"/>
                          </a:solidFill>
                          <a:effectLst/>
                          <a:latin typeface="Nato sans"/>
                        </a:rPr>
                        <a:t>2</a:t>
                      </a:r>
                    </a:p>
                  </a:txBody>
                  <a:tcPr marL="9525" marR="9525" marT="9525"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fontAlgn="b"/>
                      <a:r>
                        <a:rPr lang="de-CH" sz="900" b="0" i="0" u="none" strike="noStrike" dirty="0">
                          <a:solidFill>
                            <a:srgbClr val="000000"/>
                          </a:solidFill>
                          <a:effectLst/>
                          <a:latin typeface="Nato sans"/>
                        </a:rPr>
                        <a:t>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fontAlgn="b"/>
                      <a:r>
                        <a:rPr lang="de-CH" sz="900" b="0" i="0" u="none" strike="noStrike" dirty="0">
                          <a:solidFill>
                            <a:srgbClr val="000000"/>
                          </a:solidFill>
                          <a:effectLst/>
                          <a:latin typeface="Nato sans"/>
                        </a:rPr>
                        <a:t>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fontAlgn="b"/>
                      <a:r>
                        <a:rPr lang="de-CH" sz="900" b="0" i="0" u="none" strike="noStrike" dirty="0">
                          <a:solidFill>
                            <a:srgbClr val="000000"/>
                          </a:solidFill>
                          <a:effectLst/>
                          <a:latin typeface="Nato sans"/>
                        </a:rPr>
                        <a:t>6</a:t>
                      </a:r>
                    </a:p>
                  </a:txBody>
                  <a:tcPr marL="9525" marR="9525" marT="9525"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17074827"/>
                  </a:ext>
                </a:extLst>
              </a:tr>
              <a:tr h="216455">
                <a:tc rowSpan="5">
                  <a:txBody>
                    <a:bodyPr/>
                    <a:lstStyle/>
                    <a:p>
                      <a:pPr algn="ctr" fontAlgn="ctr"/>
                      <a:r>
                        <a:rPr lang="de-CH" sz="800" b="0" i="0" u="none" strike="noStrike" dirty="0">
                          <a:solidFill>
                            <a:srgbClr val="000000"/>
                          </a:solidFill>
                          <a:effectLst/>
                          <a:latin typeface="Nato sans"/>
                        </a:rPr>
                        <a:t>Location</a:t>
                      </a:r>
                    </a:p>
                  </a:txBody>
                  <a:tcPr marL="9525" marR="9525" marT="9525" marB="0" vert="vert27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de-CH" sz="800" b="0" i="0" u="none" strike="noStrike" dirty="0">
                          <a:solidFill>
                            <a:srgbClr val="000000"/>
                          </a:solidFill>
                          <a:effectLst/>
                          <a:latin typeface="Nato sans"/>
                        </a:rPr>
                        <a:t>Arosa</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lumMod val="85000"/>
                      </a:schemeClr>
                    </a:solidFill>
                  </a:tcPr>
                </a:tc>
                <a:tc>
                  <a:txBody>
                    <a:bodyPr/>
                    <a:lstStyle/>
                    <a:p>
                      <a:pPr algn="r" fontAlgn="b"/>
                      <a:r>
                        <a:rPr lang="de-CH" sz="800" b="0" i="0" u="none" strike="noStrike">
                          <a:solidFill>
                            <a:srgbClr val="000000"/>
                          </a:solidFill>
                          <a:effectLst/>
                          <a:latin typeface="Nato sans"/>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de-CH" sz="800" b="0" i="0" u="none" strike="noStrike" dirty="0">
                          <a:solidFill>
                            <a:srgbClr val="000000"/>
                          </a:solidFill>
                          <a:effectLst/>
                          <a:latin typeface="Nato sans"/>
                        </a:rPr>
                        <a:t>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67D"/>
                    </a:solidFill>
                  </a:tcPr>
                </a:tc>
                <a:tc>
                  <a:txBody>
                    <a:bodyPr/>
                    <a:lstStyle/>
                    <a:p>
                      <a:pPr algn="r" fontAlgn="b"/>
                      <a:r>
                        <a:rPr lang="de-CH" sz="800" b="0" i="0" u="none" strike="noStrike" dirty="0">
                          <a:solidFill>
                            <a:srgbClr val="000000"/>
                          </a:solidFill>
                          <a:effectLst/>
                          <a:latin typeface="Nato sans"/>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984"/>
                    </a:solidFill>
                  </a:tcPr>
                </a:tc>
                <a:tc>
                  <a:txBody>
                    <a:bodyPr/>
                    <a:lstStyle/>
                    <a:p>
                      <a:pPr algn="r" fontAlgn="b"/>
                      <a:r>
                        <a:rPr lang="de-CH" sz="800" b="0" i="0" u="none" strike="noStrike" dirty="0">
                          <a:solidFill>
                            <a:srgbClr val="000000"/>
                          </a:solidFill>
                          <a:effectLst/>
                          <a:latin typeface="Nato sans"/>
                        </a:rPr>
                        <a:t>8%</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extLst>
                  <a:ext uri="{0D108BD9-81ED-4DB2-BD59-A6C34878D82A}">
                    <a16:rowId xmlns:a16="http://schemas.microsoft.com/office/drawing/2014/main" val="3828873596"/>
                  </a:ext>
                </a:extLst>
              </a:tr>
              <a:tr h="216455">
                <a:tc vMerge="1">
                  <a:txBody>
                    <a:bodyPr/>
                    <a:lstStyle/>
                    <a:p>
                      <a:endParaRPr lang="de-CH"/>
                    </a:p>
                  </a:txBody>
                  <a:tcPr/>
                </a:tc>
                <a:tc>
                  <a:txBody>
                    <a:bodyPr/>
                    <a:lstStyle/>
                    <a:p>
                      <a:pPr algn="l" fontAlgn="b"/>
                      <a:r>
                        <a:rPr lang="de-CH" sz="800" b="0" i="0" u="none" strike="noStrike" dirty="0">
                          <a:solidFill>
                            <a:srgbClr val="000000"/>
                          </a:solidFill>
                          <a:effectLst/>
                          <a:latin typeface="Nato sans"/>
                        </a:rPr>
                        <a:t>Corviglia</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r" fontAlgn="b"/>
                      <a:r>
                        <a:rPr lang="de-CH" sz="800" b="0" i="0" u="none" strike="noStrike">
                          <a:solidFill>
                            <a:srgbClr val="000000"/>
                          </a:solidFill>
                          <a:effectLst/>
                          <a:latin typeface="Nato sans"/>
                        </a:rPr>
                        <a:t>22%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483"/>
                    </a:solidFill>
                  </a:tcPr>
                </a:tc>
                <a:tc>
                  <a:txBody>
                    <a:bodyPr/>
                    <a:lstStyle/>
                    <a:p>
                      <a:pPr algn="r" fontAlgn="b"/>
                      <a:r>
                        <a:rPr lang="de-CH" sz="800" b="0" i="0" u="none" strike="noStrike">
                          <a:solidFill>
                            <a:srgbClr val="000000"/>
                          </a:solidFill>
                          <a:effectLst/>
                          <a:latin typeface="Nato sans"/>
                        </a:rPr>
                        <a:t>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BCA7E"/>
                    </a:solidFill>
                  </a:tcPr>
                </a:tc>
                <a:tc>
                  <a:txBody>
                    <a:bodyPr/>
                    <a:lstStyle/>
                    <a:p>
                      <a:pPr algn="r" fontAlgn="b"/>
                      <a:r>
                        <a:rPr lang="de-CH" sz="800" b="0" i="0" u="none" strike="noStrike" dirty="0">
                          <a:solidFill>
                            <a:srgbClr val="000000"/>
                          </a:solidFill>
                          <a:effectLst/>
                          <a:latin typeface="Nato sans"/>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570"/>
                    </a:solidFill>
                  </a:tcPr>
                </a:tc>
                <a:tc>
                  <a:txBody>
                    <a:bodyPr/>
                    <a:lstStyle/>
                    <a:p>
                      <a:pPr algn="r" fontAlgn="b"/>
                      <a:r>
                        <a:rPr lang="de-CH" sz="800" b="0" i="0" u="none" strike="noStrike" dirty="0">
                          <a:solidFill>
                            <a:srgbClr val="000000"/>
                          </a:solidFill>
                          <a:effectLst/>
                          <a:latin typeface="Nato sans"/>
                        </a:rPr>
                        <a:t>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D7B"/>
                    </a:solidFill>
                  </a:tcPr>
                </a:tc>
                <a:extLst>
                  <a:ext uri="{0D108BD9-81ED-4DB2-BD59-A6C34878D82A}">
                    <a16:rowId xmlns:a16="http://schemas.microsoft.com/office/drawing/2014/main" val="1207392251"/>
                  </a:ext>
                </a:extLst>
              </a:tr>
              <a:tr h="216455">
                <a:tc vMerge="1">
                  <a:txBody>
                    <a:bodyPr/>
                    <a:lstStyle/>
                    <a:p>
                      <a:endParaRPr lang="de-CH"/>
                    </a:p>
                  </a:txBody>
                  <a:tcPr/>
                </a:tc>
                <a:tc>
                  <a:txBody>
                    <a:bodyPr/>
                    <a:lstStyle/>
                    <a:p>
                      <a:pPr algn="l" fontAlgn="b"/>
                      <a:r>
                        <a:rPr lang="de-CH" sz="800" b="0" i="0" u="none" strike="noStrike" dirty="0">
                          <a:solidFill>
                            <a:srgbClr val="000000"/>
                          </a:solidFill>
                          <a:effectLst/>
                          <a:latin typeface="Nato sans"/>
                        </a:rPr>
                        <a:t>Distelboden</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r" fontAlgn="b"/>
                      <a:r>
                        <a:rPr lang="de-CH" sz="800" b="0" i="0" u="none" strike="noStrike">
                          <a:solidFill>
                            <a:srgbClr val="000000"/>
                          </a:solidFill>
                          <a:effectLst/>
                          <a:latin typeface="Nato sans"/>
                        </a:rPr>
                        <a:t>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tc>
                  <a:txBody>
                    <a:bodyPr/>
                    <a:lstStyle/>
                    <a:p>
                      <a:pPr algn="r" fontAlgn="b"/>
                      <a:r>
                        <a:rPr lang="de-CH" sz="800" b="0" i="0" u="none" strike="noStrike">
                          <a:solidFill>
                            <a:srgbClr val="000000"/>
                          </a:solidFill>
                          <a:effectLst/>
                          <a:latin typeface="Nato sans"/>
                        </a:rPr>
                        <a:t>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C77D"/>
                    </a:solidFill>
                  </a:tcPr>
                </a:tc>
                <a:tc>
                  <a:txBody>
                    <a:bodyPr/>
                    <a:lstStyle/>
                    <a:p>
                      <a:pPr algn="r" fontAlgn="b"/>
                      <a:r>
                        <a:rPr lang="de-CH" sz="800" b="0" i="0" u="none" strike="noStrike">
                          <a:solidFill>
                            <a:srgbClr val="000000"/>
                          </a:solidFill>
                          <a:effectLst/>
                          <a:latin typeface="Nato sans"/>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tc>
                  <a:txBody>
                    <a:bodyPr/>
                    <a:lstStyle/>
                    <a:p>
                      <a:pPr algn="r" fontAlgn="b"/>
                      <a:r>
                        <a:rPr lang="de-CH" sz="800" b="0" i="0" u="none" strike="noStrike">
                          <a:solidFill>
                            <a:srgbClr val="000000"/>
                          </a:solidFill>
                          <a:effectLst/>
                          <a:latin typeface="Nato sans"/>
                        </a:rPr>
                        <a:t>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87D"/>
                    </a:solidFill>
                  </a:tcPr>
                </a:tc>
                <a:extLst>
                  <a:ext uri="{0D108BD9-81ED-4DB2-BD59-A6C34878D82A}">
                    <a16:rowId xmlns:a16="http://schemas.microsoft.com/office/drawing/2014/main" val="1774695951"/>
                  </a:ext>
                </a:extLst>
              </a:tr>
              <a:tr h="216455">
                <a:tc vMerge="1">
                  <a:txBody>
                    <a:bodyPr/>
                    <a:lstStyle/>
                    <a:p>
                      <a:endParaRPr lang="de-CH"/>
                    </a:p>
                  </a:txBody>
                  <a:tcPr/>
                </a:tc>
                <a:tc>
                  <a:txBody>
                    <a:bodyPr/>
                    <a:lstStyle/>
                    <a:p>
                      <a:pPr algn="l" fontAlgn="b"/>
                      <a:r>
                        <a:rPr lang="de-CH" sz="800" b="0" i="0" u="none" strike="noStrike" dirty="0">
                          <a:solidFill>
                            <a:srgbClr val="000000"/>
                          </a:solidFill>
                          <a:effectLst/>
                          <a:latin typeface="Nato sans"/>
                        </a:rPr>
                        <a:t>Nante</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chemeClr val="bg1">
                        <a:lumMod val="85000"/>
                      </a:schemeClr>
                    </a:solidFill>
                  </a:tcPr>
                </a:tc>
                <a:tc>
                  <a:txBody>
                    <a:bodyPr/>
                    <a:lstStyle/>
                    <a:p>
                      <a:pPr algn="r" fontAlgn="b"/>
                      <a:r>
                        <a:rPr lang="de-CH" sz="800" b="0" i="0" u="none" strike="noStrike">
                          <a:solidFill>
                            <a:srgbClr val="000000"/>
                          </a:solidFill>
                          <a:effectLst/>
                          <a:latin typeface="Nato sans"/>
                        </a:rPr>
                        <a:t>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80"/>
                    </a:solidFill>
                  </a:tcPr>
                </a:tc>
                <a:tc>
                  <a:txBody>
                    <a:bodyPr/>
                    <a:lstStyle/>
                    <a:p>
                      <a:pPr algn="r" fontAlgn="b"/>
                      <a:r>
                        <a:rPr lang="de-CH" sz="800" b="0" i="0" u="none" strike="noStrike">
                          <a:solidFill>
                            <a:srgbClr val="000000"/>
                          </a:solidFill>
                          <a:effectLst/>
                          <a:latin typeface="Nato sans"/>
                        </a:rPr>
                        <a:t>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de-CH" sz="800" b="0" i="0" u="none" strike="noStrike">
                          <a:solidFill>
                            <a:srgbClr val="000000"/>
                          </a:solidFill>
                          <a:effectLst/>
                          <a:latin typeface="Nato sans"/>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de-CH" sz="800" b="0" i="0" u="none" strike="noStrike">
                          <a:solidFill>
                            <a:srgbClr val="000000"/>
                          </a:solidFill>
                          <a:effectLst/>
                          <a:latin typeface="Nato sans"/>
                        </a:rPr>
                        <a:t>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976109354"/>
                  </a:ext>
                </a:extLst>
              </a:tr>
              <a:tr h="227278">
                <a:tc vMerge="1">
                  <a:txBody>
                    <a:bodyPr/>
                    <a:lstStyle/>
                    <a:p>
                      <a:endParaRPr lang="de-CH"/>
                    </a:p>
                  </a:txBody>
                  <a:tcPr/>
                </a:tc>
                <a:tc>
                  <a:txBody>
                    <a:bodyPr/>
                    <a:lstStyle/>
                    <a:p>
                      <a:pPr algn="l" fontAlgn="b"/>
                      <a:r>
                        <a:rPr lang="de-CH" sz="800" b="0" i="0" u="none" strike="noStrike" dirty="0">
                          <a:solidFill>
                            <a:srgbClr val="000000"/>
                          </a:solidFill>
                          <a:effectLst/>
                          <a:latin typeface="Nato sans"/>
                        </a:rPr>
                        <a:t>Tiefenbach</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fontAlgn="b"/>
                      <a:r>
                        <a:rPr lang="de-CH" sz="800" b="0" i="0" u="none" strike="noStrike">
                          <a:solidFill>
                            <a:srgbClr val="000000"/>
                          </a:solidFill>
                          <a:effectLst/>
                          <a:latin typeface="Nato sans"/>
                        </a:rPr>
                        <a:t>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A175"/>
                    </a:solidFill>
                  </a:tcPr>
                </a:tc>
                <a:tc>
                  <a:txBody>
                    <a:bodyPr/>
                    <a:lstStyle/>
                    <a:p>
                      <a:pPr algn="r" fontAlgn="b"/>
                      <a:r>
                        <a:rPr lang="de-CH" sz="800" b="0" i="0" u="none" strike="noStrike">
                          <a:solidFill>
                            <a:srgbClr val="000000"/>
                          </a:solidFill>
                          <a:effectLst/>
                          <a:latin typeface="Nato sans"/>
                        </a:rPr>
                        <a:t>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CC17C"/>
                    </a:solidFill>
                  </a:tcPr>
                </a:tc>
                <a:tc>
                  <a:txBody>
                    <a:bodyPr/>
                    <a:lstStyle/>
                    <a:p>
                      <a:pPr algn="r" fontAlgn="b"/>
                      <a:r>
                        <a:rPr lang="de-CH" sz="800" b="0" i="0" u="none" strike="noStrike">
                          <a:solidFill>
                            <a:srgbClr val="000000"/>
                          </a:solidFill>
                          <a:effectLst/>
                          <a:latin typeface="Nato sans"/>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7D6E"/>
                    </a:solidFill>
                  </a:tcPr>
                </a:tc>
                <a:tc>
                  <a:txBody>
                    <a:bodyPr/>
                    <a:lstStyle/>
                    <a:p>
                      <a:pPr algn="r" fontAlgn="b"/>
                      <a:r>
                        <a:rPr lang="de-CH" sz="800" b="0" i="0" u="none" strike="noStrike" dirty="0">
                          <a:solidFill>
                            <a:srgbClr val="000000"/>
                          </a:solidFill>
                          <a:effectLst/>
                          <a:latin typeface="Nato sans"/>
                        </a:rPr>
                        <a:t>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DE81"/>
                    </a:solidFill>
                  </a:tcPr>
                </a:tc>
                <a:extLst>
                  <a:ext uri="{0D108BD9-81ED-4DB2-BD59-A6C34878D82A}">
                    <a16:rowId xmlns:a16="http://schemas.microsoft.com/office/drawing/2014/main" val="3080128200"/>
                  </a:ext>
                </a:extLst>
              </a:tr>
            </a:tbl>
          </a:graphicData>
        </a:graphic>
      </p:graphicFrame>
      <p:sp>
        <p:nvSpPr>
          <p:cNvPr id="11" name="Rechteck 10">
            <a:extLst>
              <a:ext uri="{FF2B5EF4-FFF2-40B4-BE49-F238E27FC236}">
                <a16:creationId xmlns:a16="http://schemas.microsoft.com/office/drawing/2014/main" id="{2E5B04B5-BE76-1D8C-4AF5-48CD7D3D7241}"/>
              </a:ext>
            </a:extLst>
          </p:cNvPr>
          <p:cNvSpPr/>
          <p:nvPr/>
        </p:nvSpPr>
        <p:spPr>
          <a:xfrm>
            <a:off x="435429" y="1649116"/>
            <a:ext cx="6615870" cy="370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2" name="Rechteck 11">
            <a:extLst>
              <a:ext uri="{FF2B5EF4-FFF2-40B4-BE49-F238E27FC236}">
                <a16:creationId xmlns:a16="http://schemas.microsoft.com/office/drawing/2014/main" id="{2EDA0C0B-2C44-DBE5-068F-73F3D64ED06A}"/>
              </a:ext>
            </a:extLst>
          </p:cNvPr>
          <p:cNvSpPr/>
          <p:nvPr/>
        </p:nvSpPr>
        <p:spPr>
          <a:xfrm>
            <a:off x="1102985" y="2557381"/>
            <a:ext cx="4248188" cy="370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Feather length</a:t>
            </a:r>
          </a:p>
        </p:txBody>
      </p:sp>
      <p:sp>
        <p:nvSpPr>
          <p:cNvPr id="13" name="Rechteck 12">
            <a:extLst>
              <a:ext uri="{FF2B5EF4-FFF2-40B4-BE49-F238E27FC236}">
                <a16:creationId xmlns:a16="http://schemas.microsoft.com/office/drawing/2014/main" id="{E154C2F5-02F5-8383-62B4-9A7C6BB7EFCF}"/>
              </a:ext>
            </a:extLst>
          </p:cNvPr>
          <p:cNvSpPr/>
          <p:nvPr/>
        </p:nvSpPr>
        <p:spPr>
          <a:xfrm>
            <a:off x="6475832" y="2557381"/>
            <a:ext cx="4248188" cy="370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Wing length</a:t>
            </a:r>
          </a:p>
        </p:txBody>
      </p:sp>
      <p:sp>
        <p:nvSpPr>
          <p:cNvPr id="5" name="Slide Number Placeholder 4">
            <a:extLst>
              <a:ext uri="{FF2B5EF4-FFF2-40B4-BE49-F238E27FC236}">
                <a16:creationId xmlns:a16="http://schemas.microsoft.com/office/drawing/2014/main" id="{8A5B2D91-1A8B-F00B-9AD8-6AA1372A2EE8}"/>
              </a:ext>
            </a:extLst>
          </p:cNvPr>
          <p:cNvSpPr>
            <a:spLocks noGrp="1"/>
          </p:cNvSpPr>
          <p:nvPr>
            <p:ph type="sldNum" sz="quarter" idx="12"/>
          </p:nvPr>
        </p:nvSpPr>
        <p:spPr/>
        <p:txBody>
          <a:bodyPr/>
          <a:lstStyle/>
          <a:p>
            <a:fld id="{2F31C5D6-DB43-461A-A030-EBF79EC91E30}" type="slidenum">
              <a:rPr lang="de-CH" smtClean="0"/>
              <a:t>9</a:t>
            </a:fld>
            <a:endParaRPr lang="de-CH"/>
          </a:p>
        </p:txBody>
      </p:sp>
    </p:spTree>
    <p:extLst>
      <p:ext uri="{BB962C8B-B14F-4D97-AF65-F5344CB8AC3E}">
        <p14:creationId xmlns:p14="http://schemas.microsoft.com/office/powerpoint/2010/main" val="302002013"/>
      </p:ext>
    </p:extLst>
  </p:cSld>
  <p:clrMapOvr>
    <a:masterClrMapping/>
  </p:clrMapOvr>
</p:sld>
</file>

<file path=ppt/theme/theme1.xml><?xml version="1.0" encoding="utf-8"?>
<a:theme xmlns:a="http://schemas.openxmlformats.org/drawingml/2006/main" name="Dividende">
  <a:themeElements>
    <a:clrScheme name="Dividende">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e">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TM03457464[[fn=Dividende]]</Template>
  <TotalTime>195</TotalTime>
  <Words>1589</Words>
  <Application>Microsoft Office PowerPoint</Application>
  <PresentationFormat>Widescreen</PresentationFormat>
  <Paragraphs>394</Paragraphs>
  <Slides>22</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Gill Sans MT</vt:lpstr>
      <vt:lpstr>Nato sans</vt:lpstr>
      <vt:lpstr>Wingdings 2</vt:lpstr>
      <vt:lpstr>Dividende</vt:lpstr>
      <vt:lpstr>Bird</vt:lpstr>
      <vt:lpstr>Snow-finches</vt:lpstr>
      <vt:lpstr>Background</vt:lpstr>
      <vt:lpstr>Research Question</vt:lpstr>
      <vt:lpstr>Overview of Data </vt:lpstr>
      <vt:lpstr>Data</vt:lpstr>
      <vt:lpstr>Adult bird data</vt:lpstr>
      <vt:lpstr>Crosstable of adult brid data</vt:lpstr>
      <vt:lpstr>A first glance Promising Variables I covariates </vt:lpstr>
      <vt:lpstr>A first glance Promising Variables II covariates </vt:lpstr>
      <vt:lpstr>A first glance Promising Variables III covariates </vt:lpstr>
      <vt:lpstr>How good is an expert’s guess?</vt:lpstr>
      <vt:lpstr>How good is an expert’s guess?</vt:lpstr>
      <vt:lpstr>Nestling bird data</vt:lpstr>
      <vt:lpstr>A first glance AT Nestling data I </vt:lpstr>
      <vt:lpstr>A first glance AT Nestling data II</vt:lpstr>
      <vt:lpstr>THREE Main questionS</vt:lpstr>
      <vt:lpstr>IMPUTING the missing values</vt:lpstr>
      <vt:lpstr>MICE</vt:lpstr>
      <vt:lpstr>Plan of Action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Bird</dc:title>
  <dc:creator>Alder  Joel</dc:creator>
  <cp:lastModifiedBy>Connor Charlton</cp:lastModifiedBy>
  <cp:revision>4</cp:revision>
  <dcterms:created xsi:type="dcterms:W3CDTF">2023-03-08T14:04:36Z</dcterms:created>
  <dcterms:modified xsi:type="dcterms:W3CDTF">2023-03-15T15:18:16Z</dcterms:modified>
</cp:coreProperties>
</file>