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82" r:id="rId5"/>
    <p:sldId id="288" r:id="rId6"/>
    <p:sldId id="301" r:id="rId7"/>
    <p:sldId id="302" r:id="rId8"/>
    <p:sldId id="289" r:id="rId9"/>
    <p:sldId id="290" r:id="rId10"/>
    <p:sldId id="291" r:id="rId11"/>
    <p:sldId id="292" r:id="rId12"/>
    <p:sldId id="297" r:id="rId13"/>
    <p:sldId id="293" r:id="rId14"/>
    <p:sldId id="294" r:id="rId15"/>
    <p:sldId id="295" r:id="rId16"/>
    <p:sldId id="296" r:id="rId17"/>
    <p:sldId id="299" r:id="rId18"/>
    <p:sldId id="298" r:id="rId19"/>
    <p:sldId id="300" r:id="rId20"/>
  </p:sldIdLst>
  <p:sldSz cx="12192000" cy="6858000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434"/>
    <a:srgbClr val="604454"/>
    <a:srgbClr val="90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0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6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0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8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0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7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83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68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Joel Alder, Connor Charlton, Samir Hauser</a:t>
            </a:r>
          </a:p>
        </p:txBody>
      </p:sp>
      <p:pic>
        <p:nvPicPr>
          <p:cNvPr id="5" name="Grafik 4" descr="Spatz mit einfarbiger Füllung">
            <a:extLst>
              <a:ext uri="{FF2B5EF4-FFF2-40B4-BE49-F238E27FC236}">
                <a16:creationId xmlns:a16="http://schemas.microsoft.com/office/drawing/2014/main" id="{104E77ED-1440-0EBB-2798-0F93EC9B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12" y="3728427"/>
            <a:ext cx="1939164" cy="1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13E2D-F565-3ED2-6F08-3913E60A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ModeL</a:t>
            </a:r>
            <a:r>
              <a:rPr lang="de-CH" dirty="0"/>
              <a:t> II: Random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DC6BE7-A2C3-AD32-3338-AC4885FE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258721"/>
          </a:xfrm>
        </p:spPr>
        <p:txBody>
          <a:bodyPr/>
          <a:lstStyle/>
          <a:p>
            <a:r>
              <a:rPr lang="de-CH" dirty="0"/>
              <a:t>R </a:t>
            </a:r>
            <a:r>
              <a:rPr lang="de-CH" dirty="0" err="1"/>
              <a:t>package</a:t>
            </a:r>
            <a:r>
              <a:rPr lang="de-CH" dirty="0"/>
              <a:t>: </a:t>
            </a:r>
            <a:r>
              <a:rPr lang="de-CH" dirty="0" err="1"/>
              <a:t>randomForest</a:t>
            </a:r>
            <a:endParaRPr lang="de-CH" dirty="0"/>
          </a:p>
          <a:p>
            <a:r>
              <a:rPr lang="de-CH" dirty="0"/>
              <a:t>Can handle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84 %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56E214-A44C-C373-AE7D-AB62ABE93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16"/>
          <a:stretch/>
        </p:blipFill>
        <p:spPr>
          <a:xfrm>
            <a:off x="1004752" y="4401165"/>
            <a:ext cx="10182494" cy="54358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3444A66-155C-273A-8698-85D60308F7B0}"/>
              </a:ext>
            </a:extLst>
          </p:cNvPr>
          <p:cNvCxnSpPr>
            <a:cxnSpLocks/>
          </p:cNvCxnSpPr>
          <p:nvPr/>
        </p:nvCxnSpPr>
        <p:spPr>
          <a:xfrm flipV="1">
            <a:off x="7232073" y="4980467"/>
            <a:ext cx="370536" cy="365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43C7BF0-D830-BC8D-97F7-EF45A11909BA}"/>
              </a:ext>
            </a:extLst>
          </p:cNvPr>
          <p:cNvSpPr txBox="1"/>
          <p:nvPr/>
        </p:nvSpPr>
        <p:spPr>
          <a:xfrm>
            <a:off x="3497153" y="5346081"/>
            <a:ext cx="615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 variables </a:t>
            </a:r>
            <a:r>
              <a:rPr lang="de-CH" dirty="0" err="1"/>
              <a:t>replaced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medians</a:t>
            </a:r>
            <a:r>
              <a:rPr lang="de-CH" dirty="0"/>
              <a:t>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factors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frequent </a:t>
            </a:r>
            <a:r>
              <a:rPr lang="de-CH" dirty="0" err="1"/>
              <a:t>levels</a:t>
            </a:r>
            <a:endParaRPr lang="de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48B5F5F-1819-59EF-F787-0238B699EF7A}"/>
              </a:ext>
            </a:extLst>
          </p:cNvPr>
          <p:cNvCxnSpPr>
            <a:cxnSpLocks/>
          </p:cNvCxnSpPr>
          <p:nvPr/>
        </p:nvCxnSpPr>
        <p:spPr>
          <a:xfrm>
            <a:off x="9559636" y="4215741"/>
            <a:ext cx="273133" cy="149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6B45170-17BD-9EF8-4940-34304B9AD93B}"/>
              </a:ext>
            </a:extLst>
          </p:cNvPr>
          <p:cNvSpPr txBox="1"/>
          <p:nvPr/>
        </p:nvSpPr>
        <p:spPr>
          <a:xfrm>
            <a:off x="8230313" y="3829307"/>
            <a:ext cx="26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tress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grow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991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iagramm, Tisch enthält.&#10;&#10;Automatisch generierte Beschreibung">
            <a:extLst>
              <a:ext uri="{FF2B5EF4-FFF2-40B4-BE49-F238E27FC236}">
                <a16:creationId xmlns:a16="http://schemas.microsoft.com/office/drawing/2014/main" id="{59A52622-84CE-18F5-CE17-874FF14B2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1437325"/>
            <a:ext cx="6834511" cy="4251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4AAAB0-378A-F6BB-2C3D-C1D0BDFB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Importance of Variables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44799-5938-B48D-48F8-F07BD13745D1}"/>
              </a:ext>
            </a:extLst>
          </p:cNvPr>
          <p:cNvSpPr/>
          <p:nvPr/>
        </p:nvSpPr>
        <p:spPr>
          <a:xfrm>
            <a:off x="446533" y="2383590"/>
            <a:ext cx="7377714" cy="61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603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DC71-19AF-96D9-9992-99D2FE12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Stats</a:t>
            </a:r>
            <a:r>
              <a:rPr lang="de-CH" dirty="0"/>
              <a:t> Method: MICE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9F458-6857-0EE1-4EAF-56E6C03C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604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0CF76-FEAF-1809-6A73-F11BA828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III: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5404D-4632-CDA5-85C1-80F442AA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MICE</a:t>
            </a:r>
          </a:p>
          <a:p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glm</a:t>
            </a:r>
            <a:r>
              <a:rPr lang="de-CH" dirty="0"/>
              <a:t> on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 err="1"/>
              <a:t>Pooled</a:t>
            </a:r>
            <a:r>
              <a:rPr lang="de-CH" dirty="0"/>
              <a:t> </a:t>
            </a:r>
            <a:r>
              <a:rPr lang="de-CH" dirty="0" err="1"/>
              <a:t>estimates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87.2 %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3E9DE8-BF63-CEFF-0231-EE666C10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99" y="3283527"/>
            <a:ext cx="6066392" cy="137649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EA10307-A126-594C-A202-AB1E1A89BBAE}"/>
              </a:ext>
            </a:extLst>
          </p:cNvPr>
          <p:cNvCxnSpPr/>
          <p:nvPr/>
        </p:nvCxnSpPr>
        <p:spPr>
          <a:xfrm flipH="1">
            <a:off x="9399884" y="2850777"/>
            <a:ext cx="342289" cy="57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6D65E58-7DA9-350B-0CA2-4927503320DF}"/>
              </a:ext>
            </a:extLst>
          </p:cNvPr>
          <p:cNvSpPr txBox="1"/>
          <p:nvPr/>
        </p:nvSpPr>
        <p:spPr>
          <a:xfrm>
            <a:off x="9143998" y="2245001"/>
            <a:ext cx="220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multiple </a:t>
            </a:r>
            <a:r>
              <a:rPr lang="de-CH" dirty="0" err="1"/>
              <a:t>imputations</a:t>
            </a:r>
            <a:r>
              <a:rPr lang="de-CH" dirty="0"/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F02114-9A95-33CA-BC7D-DEFD69FDC20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4660017"/>
            <a:ext cx="322293" cy="426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3CF5776-2FAB-45C6-F548-E54C95D8C61C}"/>
              </a:ext>
            </a:extLst>
          </p:cNvPr>
          <p:cNvSpPr txBox="1"/>
          <p:nvPr/>
        </p:nvSpPr>
        <p:spPr>
          <a:xfrm>
            <a:off x="5964023" y="5058583"/>
            <a:ext cx="265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Pool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551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Im Haus, Screenshot enthält.&#10;&#10;Automatisch generierte Beschreibung">
            <a:extLst>
              <a:ext uri="{FF2B5EF4-FFF2-40B4-BE49-F238E27FC236}">
                <a16:creationId xmlns:a16="http://schemas.microsoft.com/office/drawing/2014/main" id="{1A876371-71F6-1871-72AA-10FCD1199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9" y="1047665"/>
            <a:ext cx="6647873" cy="503038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40E22-5439-1759-ABB1-F0322FAA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Stripplot</a:t>
            </a:r>
            <a:r>
              <a:rPr lang="en-US" sz="3600" dirty="0">
                <a:solidFill>
                  <a:srgbClr val="FFFFFF"/>
                </a:solidFill>
              </a:rPr>
              <a:t> of imputed data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(m = 5)</a:t>
            </a:r>
          </a:p>
        </p:txBody>
      </p:sp>
    </p:spTree>
    <p:extLst>
      <p:ext uri="{BB962C8B-B14F-4D97-AF65-F5344CB8AC3E}">
        <p14:creationId xmlns:p14="http://schemas.microsoft.com/office/powerpoint/2010/main" val="116583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DBF55-9C8F-889E-7616-5265760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de-CH" sz="2400">
                <a:solidFill>
                  <a:srgbClr val="FFFFFF"/>
                </a:solidFill>
              </a:rPr>
              <a:t>Estimates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0F9CB-1101-50F0-67FE-53381706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endParaRPr lang="de-CH" sz="1600">
              <a:solidFill>
                <a:srgbClr val="FFFFFF"/>
              </a:solidFill>
            </a:endParaRP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44564EB-9C9C-834F-CE25-6245821E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591572"/>
            <a:ext cx="6866506" cy="367358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662AA80-2010-1BD8-E88A-3B5072C0FE7A}"/>
              </a:ext>
            </a:extLst>
          </p:cNvPr>
          <p:cNvSpPr/>
          <p:nvPr/>
        </p:nvSpPr>
        <p:spPr>
          <a:xfrm>
            <a:off x="4539920" y="3420294"/>
            <a:ext cx="6895386" cy="1169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94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CD8250-24F2-CAD7-D147-B2D366825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0" y="2281388"/>
            <a:ext cx="6834511" cy="2562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38628-0582-A355-A814-372FDFA4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Estimates 2</a:t>
            </a:r>
          </a:p>
        </p:txBody>
      </p:sp>
    </p:spTree>
    <p:extLst>
      <p:ext uri="{BB962C8B-B14F-4D97-AF65-F5344CB8AC3E}">
        <p14:creationId xmlns:p14="http://schemas.microsoft.com/office/powerpoint/2010/main" val="115765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CEF71-6FA3-1AEE-55E6-9DF2DFAA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</a:t>
            </a:r>
            <a:r>
              <a:rPr lang="de-CH" dirty="0"/>
              <a:t> dos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41A8CB-BF38-057F-379B-0E02373B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client</a:t>
            </a:r>
            <a:endParaRPr lang="de-CH" dirty="0"/>
          </a:p>
          <a:p>
            <a:pPr lvl="1"/>
            <a:r>
              <a:rPr lang="en-GB" noProof="1"/>
              <a:t>Distinction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P1 and P8</a:t>
            </a:r>
          </a:p>
          <a:p>
            <a:pPr lvl="1"/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functions</a:t>
            </a:r>
            <a:endParaRPr lang="de-CH" dirty="0"/>
          </a:p>
          <a:p>
            <a:pPr lvl="1"/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duplicates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Delay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removal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instances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sex </a:t>
            </a:r>
            <a:r>
              <a:rPr lang="de-CH" dirty="0" err="1"/>
              <a:t>genetics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957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47802-898F-E277-CEDC-6DF3D931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425F9-51E9-725B-317C-82933A00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systematic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cleaning</a:t>
            </a:r>
            <a:r>
              <a:rPr lang="de-CH" dirty="0"/>
              <a:t> and </a:t>
            </a:r>
            <a:r>
              <a:rPr lang="de-CH" dirty="0" err="1"/>
              <a:t>preparing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processing</a:t>
            </a:r>
            <a:endParaRPr lang="de-CH" dirty="0"/>
          </a:p>
          <a:p>
            <a:pPr lvl="1"/>
            <a:r>
              <a:rPr lang="de-CH" dirty="0"/>
              <a:t>Take a </a:t>
            </a:r>
            <a:r>
              <a:rPr lang="de-CH" dirty="0" err="1"/>
              <a:t>closer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applying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modeling</a:t>
            </a:r>
            <a:r>
              <a:rPr lang="de-CH" dirty="0"/>
              <a:t> </a:t>
            </a:r>
            <a:r>
              <a:rPr lang="de-CH" dirty="0" err="1"/>
              <a:t>techniques</a:t>
            </a:r>
            <a:endParaRPr lang="de-CH" dirty="0"/>
          </a:p>
          <a:p>
            <a:r>
              <a:rPr lang="de-CH" dirty="0"/>
              <a:t>Conduct </a:t>
            </a:r>
            <a:r>
              <a:rPr lang="de-CH" dirty="0" err="1"/>
              <a:t>thorough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on Multiple </a:t>
            </a:r>
            <a:r>
              <a:rPr lang="de-CH" dirty="0" err="1"/>
              <a:t>Imputations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Chained</a:t>
            </a:r>
            <a:r>
              <a:rPr lang="de-CH" dirty="0"/>
              <a:t> </a:t>
            </a:r>
            <a:r>
              <a:rPr lang="de-CH" dirty="0" err="1"/>
              <a:t>Equations</a:t>
            </a:r>
            <a:r>
              <a:rPr lang="de-CH" dirty="0"/>
              <a:t> (MICE)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applying</a:t>
            </a:r>
            <a:r>
              <a:rPr lang="de-CH" dirty="0"/>
              <a:t> </a:t>
            </a:r>
            <a:r>
              <a:rPr lang="de-CH" dirty="0" err="1"/>
              <a:t>it</a:t>
            </a:r>
            <a:endParaRPr lang="de-CH" dirty="0"/>
          </a:p>
          <a:p>
            <a:pPr lvl="1"/>
            <a:r>
              <a:rPr lang="de-CH" dirty="0"/>
              <a:t>Do not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finding</a:t>
            </a:r>
            <a:r>
              <a:rPr lang="de-CH" dirty="0"/>
              <a:t>! </a:t>
            </a:r>
          </a:p>
          <a:p>
            <a:pPr lvl="1"/>
            <a:r>
              <a:rPr lang="de-CH" dirty="0" err="1"/>
              <a:t>Communicate</a:t>
            </a:r>
            <a:r>
              <a:rPr lang="de-CH" dirty="0"/>
              <a:t> </a:t>
            </a:r>
            <a:r>
              <a:rPr lang="de-CH" dirty="0" err="1"/>
              <a:t>early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supervisor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methodology</a:t>
            </a:r>
            <a:r>
              <a:rPr lang="de-CH" dirty="0"/>
              <a:t> and </a:t>
            </a:r>
            <a:r>
              <a:rPr lang="de-CH" dirty="0" err="1"/>
              <a:t>progress</a:t>
            </a:r>
            <a:endParaRPr lang="de-CH" dirty="0"/>
          </a:p>
          <a:p>
            <a:pPr lvl="1"/>
            <a:r>
              <a:rPr lang="de-CH" dirty="0" err="1"/>
              <a:t>Studying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missingness</a:t>
            </a:r>
            <a:r>
              <a:rPr lang="de-CH" dirty="0"/>
              <a:t> </a:t>
            </a:r>
            <a:r>
              <a:rPr lang="de-CH" dirty="0" err="1"/>
              <a:t>pattern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imputation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083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A9EE2-1E0B-0955-C7F9-AF8C662B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summary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7A460-130F-5EF6-827D-971D0C4D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Successfully</a:t>
            </a:r>
            <a:r>
              <a:rPr lang="de-CH" dirty="0"/>
              <a:t> </a:t>
            </a:r>
            <a:r>
              <a:rPr lang="de-CH" b="1" dirty="0" err="1"/>
              <a:t>cleaned</a:t>
            </a:r>
            <a:r>
              <a:rPr lang="de-CH" b="1" dirty="0"/>
              <a:t> and </a:t>
            </a:r>
            <a:r>
              <a:rPr lang="de-CH" b="1" dirty="0" err="1"/>
              <a:t>prepared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client</a:t>
            </a:r>
            <a:endParaRPr lang="de-CH" dirty="0"/>
          </a:p>
          <a:p>
            <a:r>
              <a:rPr lang="de-CH" b="1" dirty="0" err="1"/>
              <a:t>Identify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most</a:t>
            </a:r>
            <a:r>
              <a:rPr lang="de-CH" b="1" dirty="0"/>
              <a:t> relevant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r>
              <a:rPr lang="de-CH" dirty="0"/>
              <a:t> </a:t>
            </a:r>
          </a:p>
          <a:p>
            <a:r>
              <a:rPr lang="de-CH" dirty="0" err="1"/>
              <a:t>Suggest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pPr lvl="1"/>
            <a:r>
              <a:rPr lang="de-CH" dirty="0" err="1"/>
              <a:t>Accuracy</a:t>
            </a:r>
            <a:r>
              <a:rPr lang="de-CH" b="1" dirty="0"/>
              <a:t> </a:t>
            </a:r>
            <a:r>
              <a:rPr lang="de-CH" b="1" dirty="0" err="1"/>
              <a:t>Decision</a:t>
            </a:r>
            <a:r>
              <a:rPr lang="de-CH" dirty="0"/>
              <a:t> </a:t>
            </a:r>
            <a:r>
              <a:rPr lang="de-CH" b="1" dirty="0" err="1"/>
              <a:t>Tree</a:t>
            </a:r>
            <a:r>
              <a:rPr lang="de-CH" dirty="0"/>
              <a:t> and </a:t>
            </a:r>
            <a:r>
              <a:rPr lang="de-CH" b="1" dirty="0"/>
              <a:t>Random Forest: ~84%</a:t>
            </a:r>
          </a:p>
          <a:p>
            <a:pPr lvl="1"/>
            <a:r>
              <a:rPr lang="de-CH" dirty="0" err="1"/>
              <a:t>Accuracy</a:t>
            </a:r>
            <a:r>
              <a:rPr lang="de-CH" b="1" dirty="0"/>
              <a:t> Logit Model: 87.2 %</a:t>
            </a:r>
          </a:p>
          <a:p>
            <a:r>
              <a:rPr lang="de-CH" dirty="0"/>
              <a:t>Critical </a:t>
            </a:r>
            <a:r>
              <a:rPr lang="de-CH" dirty="0" err="1"/>
              <a:t>assessment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result</a:t>
            </a:r>
            <a:endParaRPr lang="de-CH" dirty="0"/>
          </a:p>
          <a:p>
            <a:pPr lvl="1"/>
            <a:r>
              <a:rPr lang="de-CH" dirty="0"/>
              <a:t>On a subsample </a:t>
            </a:r>
            <a:r>
              <a:rPr lang="de-CH" dirty="0" err="1"/>
              <a:t>of</a:t>
            </a:r>
            <a:r>
              <a:rPr lang="de-CH" dirty="0"/>
              <a:t> 415 </a:t>
            </a:r>
            <a:r>
              <a:rPr lang="de-CH" dirty="0" err="1"/>
              <a:t>observations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field</a:t>
            </a:r>
            <a:r>
              <a:rPr lang="de-CH" dirty="0"/>
              <a:t> expert </a:t>
            </a:r>
            <a:r>
              <a:rPr lang="de-CH" dirty="0" err="1"/>
              <a:t>got</a:t>
            </a:r>
            <a:r>
              <a:rPr lang="de-CH" dirty="0"/>
              <a:t> an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93.2%</a:t>
            </a:r>
          </a:p>
          <a:p>
            <a:pPr lvl="1"/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subsample: DT (91.1%) </a:t>
            </a:r>
            <a:r>
              <a:rPr lang="de-CH" dirty="0" err="1"/>
              <a:t>Logistic</a:t>
            </a:r>
            <a:r>
              <a:rPr lang="de-CH"/>
              <a:t> Regression </a:t>
            </a:r>
            <a:r>
              <a:rPr lang="de-CH" dirty="0"/>
              <a:t>(90.1 %)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76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remember</a:t>
            </a:r>
            <a:r>
              <a:rPr lang="de-CH" dirty="0"/>
              <a:t>?</a:t>
            </a:r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3" y="2398801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32" y="2421457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5" r="7537" b="5874"/>
          <a:stretch/>
        </p:blipFill>
        <p:spPr bwMode="auto">
          <a:xfrm>
            <a:off x="4243953" y="3574097"/>
            <a:ext cx="3202979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58" y="1825625"/>
            <a:ext cx="1213564" cy="17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r>
              <a:rPr lang="de-CH" dirty="0"/>
              <a:t> (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NAs)</a:t>
            </a:r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9430-0CDF-7B63-22AE-0015A9F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F92B059-3BCA-0D42-E37B-4ACBAC33B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138897"/>
              </p:ext>
            </p:extLst>
          </p:nvPr>
        </p:nvGraphicFramePr>
        <p:xfrm>
          <a:off x="1388276" y="2180496"/>
          <a:ext cx="8995954" cy="437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977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4497977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err="1"/>
                        <a:t>length</a:t>
                      </a:r>
                      <a:r>
                        <a:rPr lang="de-CH" sz="1400" b="0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Weight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Fat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/>
                        <a:t>Bill </a:t>
                      </a:r>
                      <a:r>
                        <a:rPr lang="de-CH" sz="1400" b="1" dirty="0" err="1"/>
                        <a:t>length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Person </a:t>
                      </a:r>
                      <a:r>
                        <a:rPr lang="de-CH" sz="1400" dirty="0" err="1"/>
                        <a:t>which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4628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Place </a:t>
                      </a:r>
                      <a:r>
                        <a:rPr lang="de-CH" sz="1400" dirty="0" err="1"/>
                        <a:t>where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birds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263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When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r>
                        <a:rPr lang="de-CH" sz="1400" dirty="0"/>
                        <a:t> was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52374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Sex_genetic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Sex </a:t>
                      </a:r>
                      <a:r>
                        <a:rPr lang="de-CH" sz="1400" b="0" dirty="0" err="1"/>
                        <a:t>determined</a:t>
                      </a:r>
                      <a:r>
                        <a:rPr lang="de-CH" sz="1400" b="0" dirty="0"/>
                        <a:t> via </a:t>
                      </a:r>
                      <a:r>
                        <a:rPr lang="de-CH" sz="1400" b="0" dirty="0" err="1"/>
                        <a:t>gene</a:t>
                      </a:r>
                      <a:r>
                        <a:rPr lang="de-CH" sz="1400" b="0" dirty="0"/>
                        <a:t> </a:t>
                      </a:r>
                      <a:r>
                        <a:rPr lang="de-CH" sz="1400" b="0" dirty="0" err="1"/>
                        <a:t>test</a:t>
                      </a:r>
                      <a:endParaRPr lang="de-C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6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98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60396-F262-4D9A-961E-2421591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pre-processing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B1A88-9B7F-3F36-6805-FA1D5DB5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094560"/>
          </a:xfrm>
        </p:spPr>
        <p:txBody>
          <a:bodyPr/>
          <a:lstStyle/>
          <a:p>
            <a:r>
              <a:rPr lang="de-CH" dirty="0"/>
              <a:t>Season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dataset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dataset</a:t>
            </a:r>
            <a:r>
              <a:rPr lang="de-CH" dirty="0"/>
              <a:t> </a:t>
            </a:r>
            <a:r>
              <a:rPr lang="de-CH" dirty="0" err="1"/>
              <a:t>contained</a:t>
            </a:r>
            <a:r>
              <a:rPr lang="de-CH" dirty="0"/>
              <a:t> 140 </a:t>
            </a:r>
            <a:r>
              <a:rPr lang="de-CH" dirty="0" err="1"/>
              <a:t>doublicated</a:t>
            </a:r>
            <a:r>
              <a:rPr lang="de-CH" dirty="0"/>
              <a:t> </a:t>
            </a:r>
            <a:r>
              <a:rPr lang="de-CH" dirty="0" err="1"/>
              <a:t>rows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subsequently</a:t>
            </a:r>
            <a:r>
              <a:rPr lang="de-CH" dirty="0"/>
              <a:t> </a:t>
            </a:r>
            <a:r>
              <a:rPr lang="de-CH" dirty="0" err="1"/>
              <a:t>removed</a:t>
            </a:r>
            <a:endParaRPr lang="en-GB" dirty="0"/>
          </a:p>
          <a:p>
            <a:r>
              <a:rPr lang="en-GB" dirty="0"/>
              <a:t>Roughly 13% of the studied birds have been captured multiples times</a:t>
            </a:r>
          </a:p>
          <a:p>
            <a:pPr lvl="1"/>
            <a:r>
              <a:rPr lang="en-GB" dirty="0"/>
              <a:t>Keep the latest observation</a:t>
            </a:r>
          </a:p>
          <a:p>
            <a:endParaRPr lang="de-CH" dirty="0"/>
          </a:p>
        </p:txBody>
      </p:sp>
      <p:pic>
        <p:nvPicPr>
          <p:cNvPr id="9" name="Grafik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53F0E20-D6FB-4D68-C2AD-BABF1719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72" y="3772803"/>
            <a:ext cx="5765037" cy="2882519"/>
          </a:xfrm>
          <a:prstGeom prst="rect">
            <a:avLst/>
          </a:prstGeom>
        </p:spPr>
      </p:pic>
      <p:pic>
        <p:nvPicPr>
          <p:cNvPr id="1026" name="Picture 2" descr="Artificial cleaning Icon">
            <a:extLst>
              <a:ext uri="{FF2B5EF4-FFF2-40B4-BE49-F238E27FC236}">
                <a16:creationId xmlns:a16="http://schemas.microsoft.com/office/drawing/2014/main" id="{F2FE4DD1-DD5E-A205-70E2-C7868A0B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421" y="3875352"/>
            <a:ext cx="1338710" cy="13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ficial cleaning Icon">
            <a:extLst>
              <a:ext uri="{FF2B5EF4-FFF2-40B4-BE49-F238E27FC236}">
                <a16:creationId xmlns:a16="http://schemas.microsoft.com/office/drawing/2014/main" id="{2F9059B0-C709-78E4-68D7-44CF03AA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155" y="4439881"/>
            <a:ext cx="1276764" cy="12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ificial cleaning Icon">
            <a:extLst>
              <a:ext uri="{FF2B5EF4-FFF2-40B4-BE49-F238E27FC236}">
                <a16:creationId xmlns:a16="http://schemas.microsoft.com/office/drawing/2014/main" id="{2B7CECB4-2C0F-0CEB-9E6D-4341A840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8" y="3565958"/>
            <a:ext cx="1418198" cy="141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3F05D-DE8B-F83C-4E97-3DFB3CD1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60" y="2295931"/>
            <a:ext cx="7622094" cy="2600209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17" name="Inhaltsplatzhalter 1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4F25D01-93B2-BFB7-2701-B787BEB8E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2" y="277550"/>
            <a:ext cx="8487471" cy="6444820"/>
          </a:xfr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A5875CDD-10C8-1141-7E7E-2579C5BC5F87}"/>
              </a:ext>
            </a:extLst>
          </p:cNvPr>
          <p:cNvSpPr/>
          <p:nvPr/>
        </p:nvSpPr>
        <p:spPr>
          <a:xfrm>
            <a:off x="8407217" y="-1"/>
            <a:ext cx="3784783" cy="624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D68FF0D-26D2-7498-9FA0-242B4195DF21}"/>
              </a:ext>
            </a:extLst>
          </p:cNvPr>
          <p:cNvSpPr txBox="1">
            <a:spLocks/>
          </p:cNvSpPr>
          <p:nvPr/>
        </p:nvSpPr>
        <p:spPr>
          <a:xfrm>
            <a:off x="8711230" y="151016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Overview:</a:t>
            </a:r>
          </a:p>
          <a:p>
            <a:endParaRPr lang="en-US" dirty="0"/>
          </a:p>
          <a:p>
            <a:r>
              <a:rPr lang="en-US" dirty="0"/>
              <a:t>Missing Values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0B81B1-F535-0AA1-D0CC-B95900BD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2" y="5428452"/>
            <a:ext cx="2000529" cy="65731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CC69E89-F09B-E8AA-4A7E-0417E0F59DEF}"/>
              </a:ext>
            </a:extLst>
          </p:cNvPr>
          <p:cNvSpPr txBox="1"/>
          <p:nvPr/>
        </p:nvSpPr>
        <p:spPr>
          <a:xfrm>
            <a:off x="1491623" y="2949704"/>
            <a:ext cx="120946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dirty="0"/>
              <a:t>Pattern </a:t>
            </a:r>
            <a:r>
              <a:rPr lang="de-CH" dirty="0" err="1"/>
              <a:t>Frequency</a:t>
            </a:r>
            <a:endParaRPr lang="de-CH" dirty="0"/>
          </a:p>
          <a:p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AD6962-CD4E-96BF-FBB6-7E8AD69EFC96}"/>
              </a:ext>
            </a:extLst>
          </p:cNvPr>
          <p:cNvSpPr txBox="1"/>
          <p:nvPr/>
        </p:nvSpPr>
        <p:spPr>
          <a:xfrm>
            <a:off x="6378060" y="2765219"/>
            <a:ext cx="16050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entreis</a:t>
            </a:r>
            <a:r>
              <a:rPr lang="de-CH" dirty="0"/>
              <a:t> per </a:t>
            </a:r>
            <a:r>
              <a:rPr lang="de-CH" dirty="0" err="1"/>
              <a:t>pattern</a:t>
            </a:r>
            <a:endParaRPr lang="de-CH" dirty="0"/>
          </a:p>
          <a:p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1B9B6E-29AD-E611-0056-E62095039602}"/>
              </a:ext>
            </a:extLst>
          </p:cNvPr>
          <p:cNvSpPr txBox="1"/>
          <p:nvPr/>
        </p:nvSpPr>
        <p:spPr>
          <a:xfrm>
            <a:off x="2701090" y="6211118"/>
            <a:ext cx="39042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entreis</a:t>
            </a:r>
            <a:r>
              <a:rPr lang="de-CH" dirty="0"/>
              <a:t> per </a:t>
            </a:r>
            <a:r>
              <a:rPr lang="de-CH" dirty="0" err="1"/>
              <a:t>column</a:t>
            </a:r>
            <a:endParaRPr lang="de-CH" dirty="0"/>
          </a:p>
          <a:p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0FBACC-52DF-D5DC-51A4-8D38B44B74F3}"/>
              </a:ext>
            </a:extLst>
          </p:cNvPr>
          <p:cNvSpPr txBox="1"/>
          <p:nvPr/>
        </p:nvSpPr>
        <p:spPr>
          <a:xfrm>
            <a:off x="4034527" y="114265"/>
            <a:ext cx="16209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60851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3F05D-DE8B-F83C-4E97-3DFB3CD1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60" y="2295931"/>
            <a:ext cx="7622094" cy="2600209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17" name="Inhaltsplatzhalter 1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4F25D01-93B2-BFB7-2701-B787BEB8E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2" y="277550"/>
            <a:ext cx="8487471" cy="6444820"/>
          </a:xfr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A5875CDD-10C8-1141-7E7E-2579C5BC5F87}"/>
              </a:ext>
            </a:extLst>
          </p:cNvPr>
          <p:cNvSpPr/>
          <p:nvPr/>
        </p:nvSpPr>
        <p:spPr>
          <a:xfrm>
            <a:off x="8407217" y="-1"/>
            <a:ext cx="3784783" cy="624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D68FF0D-26D2-7498-9FA0-242B4195DF21}"/>
              </a:ext>
            </a:extLst>
          </p:cNvPr>
          <p:cNvSpPr txBox="1">
            <a:spLocks/>
          </p:cNvSpPr>
          <p:nvPr/>
        </p:nvSpPr>
        <p:spPr>
          <a:xfrm>
            <a:off x="8711230" y="151016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Overview:</a:t>
            </a:r>
          </a:p>
          <a:p>
            <a:endParaRPr lang="en-US" dirty="0"/>
          </a:p>
          <a:p>
            <a:r>
              <a:rPr lang="en-US" dirty="0"/>
              <a:t>Missing Values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786251E-167F-CA86-6E78-A9616EBB2590}"/>
              </a:ext>
            </a:extLst>
          </p:cNvPr>
          <p:cNvSpPr/>
          <p:nvPr/>
        </p:nvSpPr>
        <p:spPr>
          <a:xfrm>
            <a:off x="2432384" y="5681905"/>
            <a:ext cx="4106779" cy="369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8967F46-0E52-D2A0-B074-F423679F3E50}"/>
              </a:ext>
            </a:extLst>
          </p:cNvPr>
          <p:cNvSpPr/>
          <p:nvPr/>
        </p:nvSpPr>
        <p:spPr>
          <a:xfrm>
            <a:off x="2432385" y="395730"/>
            <a:ext cx="575510" cy="55195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EDA1288-7903-02B6-60BF-CD5A9058AA01}"/>
              </a:ext>
            </a:extLst>
          </p:cNvPr>
          <p:cNvSpPr/>
          <p:nvPr/>
        </p:nvSpPr>
        <p:spPr>
          <a:xfrm>
            <a:off x="3661610" y="3841182"/>
            <a:ext cx="1126957" cy="26002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74764CA-A11A-E553-85C4-5844E1F362D6}"/>
              </a:ext>
            </a:extLst>
          </p:cNvPr>
          <p:cNvCxnSpPr>
            <a:cxnSpLocks/>
          </p:cNvCxnSpPr>
          <p:nvPr/>
        </p:nvCxnSpPr>
        <p:spPr>
          <a:xfrm flipV="1">
            <a:off x="1978640" y="827706"/>
            <a:ext cx="505881" cy="476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53549A-18F5-25DA-386A-03FA206EC1B0}"/>
              </a:ext>
            </a:extLst>
          </p:cNvPr>
          <p:cNvSpPr txBox="1"/>
          <p:nvPr/>
        </p:nvSpPr>
        <p:spPr>
          <a:xfrm>
            <a:off x="561845" y="1304020"/>
            <a:ext cx="1922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1. </a:t>
            </a:r>
            <a:r>
              <a:rPr lang="de-CH" dirty="0" err="1"/>
              <a:t>Complete</a:t>
            </a:r>
            <a:r>
              <a:rPr lang="de-CH" dirty="0"/>
              <a:t> </a:t>
            </a:r>
            <a:r>
              <a:rPr lang="de-CH" dirty="0" err="1"/>
              <a:t>cases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036E5E-2598-EB1E-B045-F1B8B1BDA850}"/>
              </a:ext>
            </a:extLst>
          </p:cNvPr>
          <p:cNvSpPr txBox="1"/>
          <p:nvPr/>
        </p:nvSpPr>
        <p:spPr>
          <a:xfrm>
            <a:off x="399194" y="3525336"/>
            <a:ext cx="1922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2. </a:t>
            </a:r>
            <a:r>
              <a:rPr lang="de-CH" dirty="0" err="1"/>
              <a:t>Tightly</a:t>
            </a:r>
            <a:r>
              <a:rPr lang="de-CH" dirty="0"/>
              <a:t> </a:t>
            </a:r>
            <a:r>
              <a:rPr lang="de-CH" dirty="0" err="1"/>
              <a:t>coupled</a:t>
            </a:r>
            <a:endParaRPr lang="de-CH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8476219-D824-F174-192A-17D7380ED09B}"/>
              </a:ext>
            </a:extLst>
          </p:cNvPr>
          <p:cNvCxnSpPr>
            <a:cxnSpLocks/>
          </p:cNvCxnSpPr>
          <p:nvPr/>
        </p:nvCxnSpPr>
        <p:spPr>
          <a:xfrm>
            <a:off x="2321870" y="3780144"/>
            <a:ext cx="1430478" cy="653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4AEEBEB-7085-696C-21BF-7675EDF03BEC}"/>
              </a:ext>
            </a:extLst>
          </p:cNvPr>
          <p:cNvSpPr txBox="1"/>
          <p:nvPr/>
        </p:nvSpPr>
        <p:spPr>
          <a:xfrm>
            <a:off x="397466" y="4745094"/>
            <a:ext cx="1922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3. </a:t>
            </a:r>
            <a:r>
              <a:rPr lang="de-CH" dirty="0" err="1"/>
              <a:t>Insufficient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EB77EDF-38A6-2D26-79DF-7D316C77C2E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91162" y="5118071"/>
            <a:ext cx="1942646" cy="617922"/>
          </a:xfrm>
          <a:prstGeom prst="straightConnector1">
            <a:avLst/>
          </a:prstGeom>
          <a:ln>
            <a:solidFill>
              <a:srgbClr val="4D14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9EBB66D-E87B-35C0-E715-9C8961E15D61}"/>
              </a:ext>
            </a:extLst>
          </p:cNvPr>
          <p:cNvSpPr txBox="1"/>
          <p:nvPr/>
        </p:nvSpPr>
        <p:spPr>
          <a:xfrm>
            <a:off x="6677756" y="4315805"/>
            <a:ext cx="15650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4. Many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5FFFFA3-9D07-A026-44AB-773EEDBE03D2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6454942" y="4962136"/>
            <a:ext cx="909074" cy="106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30AF2DE8-E871-A9EC-629F-FD4ADD1EEFA6}"/>
              </a:ext>
            </a:extLst>
          </p:cNvPr>
          <p:cNvSpPr/>
          <p:nvPr/>
        </p:nvSpPr>
        <p:spPr>
          <a:xfrm>
            <a:off x="5257800" y="5612074"/>
            <a:ext cx="1197142" cy="829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7A52441-9FFE-7D39-D29C-C8F39DD1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2" y="5584864"/>
            <a:ext cx="200052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3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352D-F8F1-A046-2A25-F31A3685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Model I: </a:t>
            </a:r>
            <a:r>
              <a:rPr lang="de-CH" dirty="0" err="1">
                <a:solidFill>
                  <a:srgbClr val="FFFFFF"/>
                </a:solidFill>
              </a:rPr>
              <a:t>Decision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Tree</a:t>
            </a:r>
            <a:endParaRPr lang="de-CH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D9015-ADC7-4B99-62DF-CA0F2B77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7750"/>
            <a:ext cx="11029614" cy="2121026"/>
          </a:xfrm>
        </p:spPr>
        <p:txBody>
          <a:bodyPr>
            <a:normAutofit/>
          </a:bodyPr>
          <a:lstStyle/>
          <a:p>
            <a:r>
              <a:rPr lang="de-CH" dirty="0"/>
              <a:t>Package: </a:t>
            </a:r>
            <a:r>
              <a:rPr lang="de-CH" dirty="0" err="1"/>
              <a:t>rpart</a:t>
            </a:r>
            <a:endParaRPr lang="de-CH" dirty="0"/>
          </a:p>
          <a:p>
            <a:r>
              <a:rPr lang="de-CH" dirty="0"/>
              <a:t>Can handle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</a:t>
            </a:r>
            <a:r>
              <a:rPr lang="en-GB" b="1" dirty="0"/>
              <a:t>84.7 %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FF07-8FAF-F584-D6B2-0BCE176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6" y="4239642"/>
            <a:ext cx="11316842" cy="8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A9B298-10FF-5375-3B3D-609815F9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307469"/>
            <a:ext cx="6834511" cy="45107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60B05-9229-0594-D342-638E3BF2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0546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524</Words>
  <Application>Microsoft Office PowerPoint</Application>
  <PresentationFormat>Breitbild</PresentationFormat>
  <Paragraphs>101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 2</vt:lpstr>
      <vt:lpstr>Dividende</vt:lpstr>
      <vt:lpstr>Bird</vt:lpstr>
      <vt:lpstr>Do you remember?</vt:lpstr>
      <vt:lpstr>Research Question</vt:lpstr>
      <vt:lpstr>Data </vt:lpstr>
      <vt:lpstr>Data pre-processing</vt:lpstr>
      <vt:lpstr>PowerPoint-Präsentation</vt:lpstr>
      <vt:lpstr>PowerPoint-Präsentation</vt:lpstr>
      <vt:lpstr>Model I: Decision Tree</vt:lpstr>
      <vt:lpstr>Tree</vt:lpstr>
      <vt:lpstr>ModeL II: Random Forest</vt:lpstr>
      <vt:lpstr>Importance of Variables</vt:lpstr>
      <vt:lpstr>Stats Method: MICE</vt:lpstr>
      <vt:lpstr>Model III: Logistic regression Model</vt:lpstr>
      <vt:lpstr>Stripplot of imputed data (m = 5)</vt:lpstr>
      <vt:lpstr>Estimates 1</vt:lpstr>
      <vt:lpstr>Estimates 2</vt:lpstr>
      <vt:lpstr>To dos</vt:lpstr>
      <vt:lpstr>Project review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Samir Hauser</cp:lastModifiedBy>
  <cp:revision>10</cp:revision>
  <cp:lastPrinted>2023-05-02T22:04:39Z</cp:lastPrinted>
  <dcterms:created xsi:type="dcterms:W3CDTF">2023-03-08T14:04:36Z</dcterms:created>
  <dcterms:modified xsi:type="dcterms:W3CDTF">2023-05-02T22:34:55Z</dcterms:modified>
</cp:coreProperties>
</file>