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Work Sans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EDA975-04FC-4A1D-809A-D11D23A73124}">
  <a:tblStyle styleId="{8CEDA975-04FC-4A1D-809A-D11D23A731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Italic.fntdata"/><Relationship Id="rId11" Type="http://schemas.openxmlformats.org/officeDocument/2006/relationships/slide" Target="slides/slide5.xml"/><Relationship Id="rId22" Type="http://schemas.openxmlformats.org/officeDocument/2006/relationships/font" Target="fonts/RobotoMono-bold.fntdata"/><Relationship Id="rId10" Type="http://schemas.openxmlformats.org/officeDocument/2006/relationships/slide" Target="slides/slide4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WorkSans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Work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Work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7d73c78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7d73c78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7d73c784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7d73c784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7d73c78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7d73c78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7d73c784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7d73c784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7d73c78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7d73c78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7d73c78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7d73c78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7d73c784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7d73c784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7d73c784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7d73c784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7d73c784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7d73c784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7d73c784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7d73c784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BIG_NUMB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76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14900" y="401700"/>
            <a:ext cx="82530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14900" y="1166800"/>
            <a:ext cx="82530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7735387" y="3959038"/>
            <a:ext cx="1814400" cy="1390613"/>
            <a:chOff x="2982412" y="1568263"/>
            <a:chExt cx="1814400" cy="1390613"/>
          </a:xfrm>
        </p:grpSpPr>
        <p:sp>
          <p:nvSpPr>
            <p:cNvPr id="56" name="Google Shape;56;p13"/>
            <p:cNvSpPr/>
            <p:nvPr/>
          </p:nvSpPr>
          <p:spPr>
            <a:xfrm>
              <a:off x="2982412" y="1568263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982412" y="1811150"/>
              <a:ext cx="1814400" cy="4143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982412" y="2058800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982412" y="2301688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982412" y="2544575"/>
              <a:ext cx="1814400" cy="4143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SECTION_TITLE_AND_DESCRIPTION_2_1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70825" y="472050"/>
            <a:ext cx="80112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570825" y="1470400"/>
            <a:ext cx="3296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570825" y="2053373"/>
            <a:ext cx="32964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3" type="subTitle"/>
          </p:nvPr>
        </p:nvSpPr>
        <p:spPr>
          <a:xfrm>
            <a:off x="5285700" y="1470400"/>
            <a:ext cx="3296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body"/>
          </p:nvPr>
        </p:nvSpPr>
        <p:spPr>
          <a:xfrm>
            <a:off x="5285700" y="2053373"/>
            <a:ext cx="32964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0" y="0"/>
            <a:ext cx="76200" cy="5143500"/>
          </a:xfrm>
          <a:prstGeom prst="rect">
            <a:avLst/>
          </a:prstGeom>
          <a:solidFill>
            <a:srgbClr val="0048D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8325937" y="3901888"/>
            <a:ext cx="1814400" cy="1390613"/>
            <a:chOff x="2982412" y="1568263"/>
            <a:chExt cx="1814400" cy="1390613"/>
          </a:xfrm>
        </p:grpSpPr>
        <p:sp>
          <p:nvSpPr>
            <p:cNvPr id="69" name="Google Shape;69;p14"/>
            <p:cNvSpPr/>
            <p:nvPr/>
          </p:nvSpPr>
          <p:spPr>
            <a:xfrm>
              <a:off x="2982412" y="1568263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982412" y="1811150"/>
              <a:ext cx="1814400" cy="4143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2982412" y="2058800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982412" y="2301688"/>
              <a:ext cx="1814400" cy="4095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2982412" y="2544575"/>
              <a:ext cx="1814400" cy="414300"/>
            </a:xfrm>
            <a:prstGeom prst="ellipse">
              <a:avLst/>
            </a:prstGeom>
            <a:noFill/>
            <a:ln cap="flat" cmpd="sng" w="25400">
              <a:solidFill>
                <a:srgbClr val="FF3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551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>
  <p:cSld name="SECTION_TITLE_AND_DESCRIPTION_2_1_1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70825" y="472050"/>
            <a:ext cx="77139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570825" y="1470400"/>
            <a:ext cx="3296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114125" y="1470400"/>
            <a:ext cx="45681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5"/>
          <p:cNvSpPr/>
          <p:nvPr/>
        </p:nvSpPr>
        <p:spPr>
          <a:xfrm>
            <a:off x="0" y="0"/>
            <a:ext cx="76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8767975" y="0"/>
            <a:ext cx="375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3" type="subTitle"/>
          </p:nvPr>
        </p:nvSpPr>
        <p:spPr>
          <a:xfrm>
            <a:off x="570825" y="2504100"/>
            <a:ext cx="3296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4" type="body"/>
          </p:nvPr>
        </p:nvSpPr>
        <p:spPr>
          <a:xfrm>
            <a:off x="4114125" y="2504100"/>
            <a:ext cx="45681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5" type="subTitle"/>
          </p:nvPr>
        </p:nvSpPr>
        <p:spPr>
          <a:xfrm>
            <a:off x="570825" y="3537800"/>
            <a:ext cx="3296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6" type="body"/>
          </p:nvPr>
        </p:nvSpPr>
        <p:spPr>
          <a:xfrm>
            <a:off x="4114125" y="3537800"/>
            <a:ext cx="45681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551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>
  <p:cSld name="BIG_NUMBER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76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414900" y="401700"/>
            <a:ext cx="82530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14900" y="1166788"/>
            <a:ext cx="24237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6291825" y="1166788"/>
            <a:ext cx="24237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3" type="body"/>
          </p:nvPr>
        </p:nvSpPr>
        <p:spPr>
          <a:xfrm>
            <a:off x="3539100" y="1166788"/>
            <a:ext cx="24237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1" name="Google Shape;91;p16"/>
          <p:cNvGrpSpPr/>
          <p:nvPr/>
        </p:nvGrpSpPr>
        <p:grpSpPr>
          <a:xfrm>
            <a:off x="8144685" y="-307495"/>
            <a:ext cx="1332313" cy="1332088"/>
            <a:chOff x="5814125" y="1393900"/>
            <a:chExt cx="2255100" cy="2255100"/>
          </a:xfrm>
        </p:grpSpPr>
        <p:sp>
          <p:nvSpPr>
            <p:cNvPr id="92" name="Google Shape;92;p16"/>
            <p:cNvSpPr/>
            <p:nvPr/>
          </p:nvSpPr>
          <p:spPr>
            <a:xfrm>
              <a:off x="6844025" y="1393900"/>
              <a:ext cx="195300" cy="225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-5400000">
              <a:off x="6844025" y="1402250"/>
              <a:ext cx="195300" cy="225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rot="-2700000">
              <a:off x="6843997" y="1402319"/>
              <a:ext cx="195161" cy="22549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 rot="-8100000">
              <a:off x="6849999" y="1408320"/>
              <a:ext cx="195161" cy="22549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14900" y="401700"/>
            <a:ext cx="82530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aos componentes do React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14900" y="1166800"/>
            <a:ext cx="82530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 React, um componente é um pedaço de código reutilizável que representa uma parte da interface do usuário, ajudando a dividir a interface do usuário em partes menores e mais gerenciáveis.</a:t>
            </a:r>
            <a:endParaRPr/>
          </a:p>
        </p:txBody>
      </p:sp>
      <p:pic>
        <p:nvPicPr>
          <p:cNvPr descr="Streak - Responsive WordPress Theme - Tablet 2 | Streak is a… | Flickr"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50" y="1926850"/>
            <a:ext cx="4723301" cy="301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14900" y="401700"/>
            <a:ext cx="82530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Hora de praticar - Pair programming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14900" y="1166788"/>
            <a:ext cx="24237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GRUPO 1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r>
              <a:rPr lang="pt-BR">
                <a:latin typeface="Arial"/>
                <a:ea typeface="Arial"/>
                <a:cs typeface="Arial"/>
                <a:sym typeface="Arial"/>
              </a:rPr>
              <a:t>Crie um arquivo chamado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ExibirNome.js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componente deve: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Usar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this.state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para manter o valor do nome.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Ter um botão que, ao ser clicado, define o nome como "João".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2" type="body"/>
          </p:nvPr>
        </p:nvSpPr>
        <p:spPr>
          <a:xfrm>
            <a:off x="6282850" y="1166788"/>
            <a:ext cx="24237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GRUPO 3</a:t>
            </a:r>
            <a:endParaRPr b="1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Crie um arquivo chamado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TrocaTexto.js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componente deve: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Usar o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useState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para manter o texto exibido.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Ter um botão que, ao ser clicado, troca o texto entre "Texto Original" e "Texto Alterado".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>
            <p:ph idx="3" type="body"/>
          </p:nvPr>
        </p:nvSpPr>
        <p:spPr>
          <a:xfrm>
            <a:off x="3539100" y="1166788"/>
            <a:ext cx="24237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GRUPO 2</a:t>
            </a:r>
            <a:endParaRPr b="1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Crie um arquivo chamado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MudancaCor.js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componente deve: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Usar o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useState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para manter a cor de fundo.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Ter um botão que, ao ser clicado, muda a cor de fundo para uma cor aleatória.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570825" y="472050"/>
            <a:ext cx="80112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componentes do React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570825" y="860800"/>
            <a:ext cx="81102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Componentes de classe: usa a sintaxe da classe JavaScript e tem acesso ao estado e ao ciclo de vida.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2487400" y="1500925"/>
            <a:ext cx="3797100" cy="3402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845525" y="1418275"/>
            <a:ext cx="3000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import React, { Component } from 'react';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class HelloWorld extends Component {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render() {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return (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    &lt;div&gt;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        &lt;h1&gt;Hello, World!&lt;/h1&gt;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    &lt;/div&gt;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);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}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}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export default HelloWorld;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570825" y="472050"/>
            <a:ext cx="77139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Criando um componente funcional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14900" y="906600"/>
            <a:ext cx="8194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pt-BR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Componentes funcionais: são funções JavaScript simples que retornam JSX. Com o React Hooks, eles podem gerenciar o estado e os efeitos colaterais.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2487400" y="1500925"/>
            <a:ext cx="3797100" cy="3402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885950" y="1759375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import React from 'react';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const HelloWorld = () =&gt; {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return (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&lt;div&gt;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    &lt;h1&gt;Hello, World!&lt;/h1&gt;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&lt;/div&gt;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);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};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export default HelloWorld;</a:t>
            </a:r>
            <a:endParaRPr b="1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14900" y="90225"/>
            <a:ext cx="82530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Comparativo entre Class Component e Functional Component</a:t>
            </a:r>
            <a:endParaRPr/>
          </a:p>
        </p:txBody>
      </p:sp>
      <p:graphicFrame>
        <p:nvGraphicFramePr>
          <p:cNvPr id="124" name="Google Shape;124;p20"/>
          <p:cNvGraphicFramePr/>
          <p:nvPr/>
        </p:nvGraphicFramePr>
        <p:xfrm>
          <a:off x="538163" y="85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{8CEDA975-04FC-4A1D-809A-D11D23A73124}</a:tableStyleId>
              </a:tblPr>
              <a:tblGrid>
                <a:gridCol w="942975"/>
                <a:gridCol w="3228975"/>
                <a:gridCol w="3895725"/>
              </a:tblGrid>
              <a:tr h="479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Característica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Componente Funcional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Componente de Classe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Definição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Função JavaScript que retorna JSX.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Classe que estende </a:t>
                      </a: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React.Component</a:t>
                      </a:r>
                      <a:r>
                        <a:rPr lang="pt-BR" sz="1100"/>
                        <a:t>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Sintaxe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Mais simples e concisa.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Mais verbosa, requer definição de métodos.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FF0000"/>
                          </a:solidFill>
                        </a:rPr>
                        <a:t>Estado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FF0000"/>
                          </a:solidFill>
                        </a:rPr>
                        <a:t>Usado com hooks (e.g., </a:t>
                      </a:r>
                      <a:r>
                        <a:rPr lang="pt-BR" sz="1100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useState</a:t>
                      </a:r>
                      <a:r>
                        <a:rPr lang="pt-BR" sz="1100">
                          <a:solidFill>
                            <a:srgbClr val="FF0000"/>
                          </a:solidFill>
                        </a:rPr>
                        <a:t>).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FF0000"/>
                          </a:solidFill>
                        </a:rPr>
                        <a:t>Gerenciado com </a:t>
                      </a:r>
                      <a:r>
                        <a:rPr lang="pt-BR" sz="1100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this.state</a:t>
                      </a:r>
                      <a:r>
                        <a:rPr lang="pt-BR" sz="1100">
                          <a:solidFill>
                            <a:srgbClr val="FF0000"/>
                          </a:solidFill>
                        </a:rPr>
                        <a:t> e </a:t>
                      </a:r>
                      <a:r>
                        <a:rPr lang="pt-BR" sz="1100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this.setState()</a:t>
                      </a:r>
                      <a:r>
                        <a:rPr lang="pt-BR" sz="1100">
                          <a:solidFill>
                            <a:srgbClr val="FF0000"/>
                          </a:solidFill>
                        </a:rPr>
                        <a:t>.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FF0000"/>
                          </a:solidFill>
                        </a:rPr>
                        <a:t>Ciclo de Vida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FF0000"/>
                          </a:solidFill>
                        </a:rPr>
                        <a:t>Usado com hooks (e.g., </a:t>
                      </a:r>
                      <a:r>
                        <a:rPr lang="pt-BR" sz="1100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useEffect</a:t>
                      </a:r>
                      <a:r>
                        <a:rPr lang="pt-BR" sz="1100">
                          <a:solidFill>
                            <a:srgbClr val="FF0000"/>
                          </a:solidFill>
                        </a:rPr>
                        <a:t>).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FF0000"/>
                          </a:solidFill>
                        </a:rPr>
                        <a:t>Métodos do ciclo de vida (e.g., </a:t>
                      </a:r>
                      <a:r>
                        <a:rPr lang="pt-BR" sz="1100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componentDidMount</a:t>
                      </a:r>
                      <a:r>
                        <a:rPr lang="pt-BR" sz="1100">
                          <a:solidFill>
                            <a:srgbClr val="FF0000"/>
                          </a:solidFill>
                        </a:rPr>
                        <a:t>).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Contexto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Não tem </a:t>
                      </a: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r>
                        <a:rPr lang="pt-BR" sz="1100"/>
                        <a:t>, usa diretamente props.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Usa </a:t>
                      </a: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this.props</a:t>
                      </a:r>
                      <a:r>
                        <a:rPr lang="pt-BR" sz="1100"/>
                        <a:t> e </a:t>
                      </a: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this.state</a:t>
                      </a:r>
                      <a:r>
                        <a:rPr lang="pt-BR" sz="1100"/>
                        <a:t>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4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Performance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Geralmente mais leve e rápida.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Pode ser mais pesada devido à complexidade.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Hooks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Suporte total a hooks para gerenciar estado e efeitos.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 pode usar hooks diretamente.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Uso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Preferido para componentes simples e reutilizáveis.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Útil para componentes que precisam de ciclo de vida ou estado.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14900" y="401700"/>
            <a:ext cx="82530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Hora da prática - Programando sozinho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14900" y="1166800"/>
            <a:ext cx="82530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dois componentes que exibem uma mensagem na tela. Um deve ser um componente de classe e o outro deve ser um componente funcional. Ambos devem ser renderizados no componente principal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14900" y="401700"/>
            <a:ext cx="82530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Props?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4372475" y="1240625"/>
            <a:ext cx="3797100" cy="3402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4771025" y="1499075"/>
            <a:ext cx="300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import React from 'react';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const Saudacao = (props) =&gt; {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return (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&lt;div&gt;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    &lt;h1&gt;Olá, {props.nome}!&lt;/h1&gt;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&lt;/div&gt;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);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};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export default Saudacao;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520625" y="852300"/>
            <a:ext cx="3690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Props</a:t>
            </a:r>
            <a:r>
              <a:rPr lang="pt-BR">
                <a:solidFill>
                  <a:schemeClr val="dk1"/>
                </a:solidFill>
              </a:rPr>
              <a:t> (abreviação de "properties") são uma forma de passar dados de um componente pai para um componente filho em React. Elas permitem que você personalize o comportamento e a aparência de um componente.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14900" y="401700"/>
            <a:ext cx="82530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usar Props?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4372475" y="1240625"/>
            <a:ext cx="3797100" cy="3402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4771025" y="1499075"/>
            <a:ext cx="300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import React from 'react';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const Saudacao = (props) =&gt; {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return (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&lt;div&gt;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    &lt;h1&gt;Olá, {props.nome}!&lt;/h1&gt;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&lt;/div&gt;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);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};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export default Saudacao;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520625" y="852300"/>
            <a:ext cx="3690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Reutilização</a:t>
            </a:r>
            <a:r>
              <a:rPr lang="pt-BR" sz="1500">
                <a:solidFill>
                  <a:schemeClr val="dk1"/>
                </a:solidFill>
              </a:rPr>
              <a:t>: Props permitem que você reutilize o mesmo componente com diferentes dados.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Personalização</a:t>
            </a:r>
            <a:r>
              <a:rPr lang="pt-BR" sz="1500">
                <a:solidFill>
                  <a:schemeClr val="dk1"/>
                </a:solidFill>
              </a:rPr>
              <a:t>: Você pode personalizar a saída de um componente dependendo dos dados que você passa.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Separação de Responsabilidades</a:t>
            </a:r>
            <a:r>
              <a:rPr lang="pt-BR" sz="1500">
                <a:solidFill>
                  <a:schemeClr val="dk1"/>
                </a:solidFill>
              </a:rPr>
              <a:t>: Mantém a lógica de um componente separada de seus dados, facilitando a manutenção e a compreensão do código.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14900" y="401700"/>
            <a:ext cx="82530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estados?</a:t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3699125" y="517325"/>
            <a:ext cx="5298000" cy="4453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820700" y="596575"/>
            <a:ext cx="5045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import React, { useState } from 'react';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const Contador = () =&gt; {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const [contador, setContador] = useState(0);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const incrementar = () =&gt; {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setContador(contador + 1);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};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return (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&lt;div&gt;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    &lt;h1&gt;Contador: {contador}&lt;/h1&gt;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    &lt;button onClick={incrementar}&gt;Incrementar&lt;/button&gt;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&lt;/div&gt;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);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};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export default Contador;</a:t>
            </a:r>
            <a:endParaRPr b="1">
              <a:solidFill>
                <a:srgbClr val="FFE599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520625" y="852300"/>
            <a:ext cx="31785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Estado</a:t>
            </a:r>
            <a:r>
              <a:rPr lang="pt-BR">
                <a:solidFill>
                  <a:schemeClr val="dk1"/>
                </a:solidFill>
              </a:rPr>
              <a:t> é uma maneira de armazenar dados que podem mudar ao longo do tempo em um componente React. Quando o estado de um componente é atualizado, o React re-renderiza automaticamente o componente para refletir as mudanças.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14900" y="401700"/>
            <a:ext cx="82530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usar estados?</a:t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3699125" y="517325"/>
            <a:ext cx="5298000" cy="4453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3820700" y="596575"/>
            <a:ext cx="5045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import React, { useState } from 'react';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const Contador = () =&gt; {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const [contador, setContador] = useState(0);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const incrementar = () =&gt; {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setContador(contador + 1);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};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return (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&lt;div&gt;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    &lt;h1&gt;Contador: {contador}&lt;/h1&gt;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    &lt;button onClick={incrementar}&gt;Incrementar&lt;/button&gt;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    &lt;/div&gt;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    );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};</a:t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E599"/>
                </a:solidFill>
              </a:rPr>
              <a:t>export default Contador;</a:t>
            </a:r>
            <a:endParaRPr b="1">
              <a:solidFill>
                <a:srgbClr val="FFE599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520625" y="852300"/>
            <a:ext cx="31785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Interatividade</a:t>
            </a:r>
            <a:r>
              <a:rPr lang="pt-BR">
                <a:solidFill>
                  <a:schemeClr val="dk1"/>
                </a:solidFill>
              </a:rPr>
              <a:t>: O estado permite que os componentes sejam dinâmicos e interativos, respondendo a ações do usuário.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Gerenciamento de Dados</a:t>
            </a:r>
            <a:r>
              <a:rPr lang="pt-BR">
                <a:solidFill>
                  <a:schemeClr val="dk1"/>
                </a:solidFill>
              </a:rPr>
              <a:t>: O estado é útil para armazenar dados que mudam, como entradas de formulários, resultados de cálculos,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Reatividade</a:t>
            </a:r>
            <a:r>
              <a:rPr lang="pt-BR">
                <a:solidFill>
                  <a:schemeClr val="dk1"/>
                </a:solidFill>
              </a:rPr>
              <a:t>: Quando o estado muda, o React atualiza automaticamente a interface do usuário, tornando a construção de UIs dinâmicas muito mais fácil.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