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7OB8iKjmHgnKUc1t71kAAXGTE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e5249af1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3e5249af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e5249af11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3e5249af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e5249af11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3e5249af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5249af11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e5249af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e5249af1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3e5249af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e5249af11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3e5249af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5249af11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e5249af1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5249af11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3e5249af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e5249af1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3e5249af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5249af11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e5249af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3b75777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e4d8f856b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e4d8f85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e5249af11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3e5249af1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e5249af11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3e5249af1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e4d8f856b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3e4d8f85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e629bde2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3e629bde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e629bde27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3e629bd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e629bde27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3e629bde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e4d8f856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e4d8f85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4d8f856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3e4d8f8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4d8f856b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3e4d8f85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4d8f856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3e4d8f85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4d8f856b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3e4d8f85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e4d8f856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3e4d8f856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5249af1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3e5249af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4d8f856b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3e4d8f85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ready 072022">
  <p:cSld name="CUSTOM_7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idx="1" type="subTitle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CUSTOM_7_1_1_1_1_1_1_1_1_1_1_1_1_1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6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175" y="460250"/>
            <a:ext cx="8229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1">
  <p:cSld name="CUSTOM_7_1_1_1_1_1_1_1_1_1_1_1_1_1_1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_1_1_1_1_1_1_1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wo columns">
  <p:cSld name="CUSTOM_2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Title &amp; Body_1 Col_Photo_Blue">
  <p:cSld name="CUSTOM_7_1_1_1_1_1_1_1_1_1_1_1_1_1_1_1_1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5367525" y="1292575"/>
            <a:ext cx="3319200" cy="264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Image Here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457200"/>
            <a:ext cx="54591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536192"/>
            <a:ext cx="40782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lain">
  <p:cSld name="CUSTOM_3_1_1_1_1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oogl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dpi.com/2072-4292/12/19/3174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penweathermap.org" TargetMode="External"/><Relationship Id="rId4" Type="http://schemas.openxmlformats.org/officeDocument/2006/relationships/hyperlink" Target="https://dataonline.bmkg.go.id/hom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://iklim.bali.bmkg.go.id/wp-content/uploads/2019/09/BULETIN-FEBRUARI-2019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822275" y="521550"/>
            <a:ext cx="2126400" cy="4100400"/>
          </a:xfrm>
          <a:prstGeom prst="rect">
            <a:avLst/>
          </a:prstGeom>
          <a:gradFill>
            <a:gsLst>
              <a:gs pos="0">
                <a:srgbClr val="E8F0FE"/>
              </a:gs>
              <a:gs pos="100000">
                <a:srgbClr val="4285F4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622275" y="1599600"/>
            <a:ext cx="69036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Machine Learning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with </a:t>
            </a:r>
            <a:r>
              <a:rPr lang="en" sz="3000">
                <a:solidFill>
                  <a:schemeClr val="accent1"/>
                </a:solidFill>
              </a:rPr>
              <a:t>Tensorflow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accent1"/>
                </a:solidFill>
              </a:rPr>
              <a:t>Prediksi Curah Hujan 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accent1"/>
                </a:solidFill>
              </a:rPr>
              <a:t>Untuk Prakiraan Musim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BMKG 1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5249af11_0_16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1 Cleansing</a:t>
            </a:r>
            <a:endParaRPr sz="2100"/>
          </a:p>
        </p:txBody>
      </p:sp>
      <p:sp>
        <p:nvSpPr>
          <p:cNvPr id="111" name="Google Shape;111;g13e5249af11_0_16"/>
          <p:cNvSpPr txBox="1"/>
          <p:nvPr>
            <p:ph type="title"/>
          </p:nvPr>
        </p:nvSpPr>
        <p:spPr>
          <a:xfrm>
            <a:off x="558900" y="1114200"/>
            <a:ext cx="80052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Dapat dilihat temp_min nilai minimumnya mencapai 2 °C, sedangkan Denpasar tak mungkin mencapai suhu tersebut 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Nilai temp_min &lt; 22.4 akan di replace menjadi 22.4. Nilai 22.4 digunakan dari suhu minimum temp_mean karena asumsinya adalah nilai minimum temperatur minimum akan sesuai dengan nilai minimum temperature rata-rata </a:t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  <p:pic>
        <p:nvPicPr>
          <p:cNvPr id="112" name="Google Shape;112;g13e5249af1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25" y="1243849"/>
            <a:ext cx="6100276" cy="13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3e5249af11_0_16"/>
          <p:cNvSpPr/>
          <p:nvPr/>
        </p:nvSpPr>
        <p:spPr>
          <a:xfrm>
            <a:off x="2161975" y="1841975"/>
            <a:ext cx="554100" cy="21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5249af11_0_25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1 EDA</a:t>
            </a:r>
            <a:endParaRPr sz="2100"/>
          </a:p>
        </p:txBody>
      </p:sp>
      <p:sp>
        <p:nvSpPr>
          <p:cNvPr id="119" name="Google Shape;119;g13e5249af11_0_25"/>
          <p:cNvSpPr txBox="1"/>
          <p:nvPr>
            <p:ph type="title"/>
          </p:nvPr>
        </p:nvSpPr>
        <p:spPr>
          <a:xfrm>
            <a:off x="330300" y="1114200"/>
            <a:ext cx="51261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Curah hujan memiliki variabilitas tinggi sehingga untuk melihat pola hujan perlu di Aggregate menjadi perbulan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Dapat dilihat curah hujan denpasar (</a:t>
            </a:r>
            <a:r>
              <a:rPr b="0" i="1" lang="en" sz="1200">
                <a:solidFill>
                  <a:srgbClr val="4E4E4E"/>
                </a:solidFill>
              </a:rPr>
              <a:t>warna kuning</a:t>
            </a:r>
            <a:r>
              <a:rPr b="0" lang="en" sz="1200">
                <a:solidFill>
                  <a:srgbClr val="4E4E4E"/>
                </a:solidFill>
              </a:rPr>
              <a:t>) memiliki pola Monsoon, hal ini sesuai dengan teori yang berlaku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Curah hujan tinggi saat Dec-Jan-Feb (DJF) dan rendah saat Jun-Jul-Aug (JJA)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juga terlihat memiliki seasonility dengan periode tahun, sehingga dataset dapat dipecah pertahun</a:t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  <p:pic>
        <p:nvPicPr>
          <p:cNvPr id="120" name="Google Shape;120;g13e5249af1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571" y="308450"/>
            <a:ext cx="2683300" cy="18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3e5249af11_0_25"/>
          <p:cNvPicPr preferRelativeResize="0"/>
          <p:nvPr/>
        </p:nvPicPr>
        <p:blipFill rotWithShape="1">
          <a:blip r:embed="rId4">
            <a:alphaModFix/>
          </a:blip>
          <a:srcRect b="0" l="0" r="0" t="2581"/>
          <a:stretch/>
        </p:blipFill>
        <p:spPr>
          <a:xfrm>
            <a:off x="5532525" y="2192775"/>
            <a:ext cx="2950199" cy="27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3e5249af11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5650" y="3358550"/>
            <a:ext cx="2483294" cy="18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e5249af11_0_35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1 EDA (2)</a:t>
            </a:r>
            <a:endParaRPr sz="2100"/>
          </a:p>
        </p:txBody>
      </p:sp>
      <p:sp>
        <p:nvSpPr>
          <p:cNvPr id="128" name="Google Shape;128;g13e5249af11_0_35"/>
          <p:cNvSpPr txBox="1"/>
          <p:nvPr>
            <p:ph type="title"/>
          </p:nvPr>
        </p:nvSpPr>
        <p:spPr>
          <a:xfrm>
            <a:off x="558900" y="1114200"/>
            <a:ext cx="4576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Dari boxplot dapat dilihat bahwa yang mendekati distribusi normal hanyalah </a:t>
            </a:r>
            <a:r>
              <a:rPr lang="en" sz="1200">
                <a:solidFill>
                  <a:srgbClr val="4E4E4E"/>
                </a:solidFill>
              </a:rPr>
              <a:t>temp_mean, pressure_mean, humidity_mean dan wind_deg_mean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Sehingga untuk keseragaman maka normalisasi tidak menggunakan z-score melainkan min-max </a:t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  <p:pic>
        <p:nvPicPr>
          <p:cNvPr id="129" name="Google Shape;129;g13e5249af1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75" y="1114200"/>
            <a:ext cx="3620700" cy="3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e5249af11_0_45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1 Windowing</a:t>
            </a:r>
            <a:endParaRPr sz="2100"/>
          </a:p>
        </p:txBody>
      </p:sp>
      <p:sp>
        <p:nvSpPr>
          <p:cNvPr id="135" name="Google Shape;135;g13e5249af11_0_45"/>
          <p:cNvSpPr txBox="1"/>
          <p:nvPr>
            <p:ph type="title"/>
          </p:nvPr>
        </p:nvSpPr>
        <p:spPr>
          <a:xfrm>
            <a:off x="558900" y="1311250"/>
            <a:ext cx="76521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dibagi menjadi </a:t>
            </a:r>
            <a:r>
              <a:rPr lang="en" sz="1200">
                <a:solidFill>
                  <a:srgbClr val="4E4E4E"/>
                </a:solidFill>
              </a:rPr>
              <a:t>Train 1990-2017, Validation 2017-2018 dan Test 2019</a:t>
            </a:r>
            <a:endParaRPr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Windowing menggunakan timestep </a:t>
            </a:r>
            <a:r>
              <a:rPr lang="en" sz="1200">
                <a:solidFill>
                  <a:srgbClr val="4E4E4E"/>
                </a:solidFill>
              </a:rPr>
              <a:t>history 365 </a:t>
            </a:r>
            <a:r>
              <a:rPr b="0" lang="en" sz="1200">
                <a:solidFill>
                  <a:srgbClr val="4E4E4E"/>
                </a:solidFill>
              </a:rPr>
              <a:t>titik, dan </a:t>
            </a:r>
            <a:r>
              <a:rPr lang="en" sz="1200">
                <a:solidFill>
                  <a:srgbClr val="4E4E4E"/>
                </a:solidFill>
              </a:rPr>
              <a:t>target 365 </a:t>
            </a:r>
            <a:r>
              <a:rPr b="0" lang="en" sz="1200">
                <a:solidFill>
                  <a:srgbClr val="4E4E4E"/>
                </a:solidFill>
              </a:rPr>
              <a:t>titik dimana titik merepresentasikan hari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Hal tersebut berarti input menggunakan data </a:t>
            </a:r>
            <a:r>
              <a:rPr lang="en" sz="1200">
                <a:solidFill>
                  <a:srgbClr val="4E4E4E"/>
                </a:solidFill>
              </a:rPr>
              <a:t>1 tahun lalu</a:t>
            </a:r>
            <a:r>
              <a:rPr b="0" lang="en" sz="1200">
                <a:solidFill>
                  <a:srgbClr val="4E4E4E"/>
                </a:solidFill>
              </a:rPr>
              <a:t> untuk prediksi curah hujan </a:t>
            </a:r>
            <a:r>
              <a:rPr lang="en" sz="1200">
                <a:solidFill>
                  <a:srgbClr val="4E4E4E"/>
                </a:solidFill>
              </a:rPr>
              <a:t>1 tahun kedepan. </a:t>
            </a:r>
            <a:r>
              <a:rPr b="0" lang="en" sz="1200">
                <a:solidFill>
                  <a:srgbClr val="4E4E4E"/>
                </a:solidFill>
              </a:rPr>
              <a:t>Dengan input feature berjumlah 9 (temp, temp_max, temp_min, humidity, wind_speed, wind_deg, clouds_all, rain_1d) dan output feature berjumlah 1 (curah hujan)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Setelah windowing maka shape yang didapat adalah</a:t>
            </a:r>
            <a:endParaRPr b="0" sz="1200">
              <a:solidFill>
                <a:srgbClr val="4E4E4E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X_train = (9496, 365, 9), X_val = (1, 365, 9), Y_train = (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9496,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365)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, Y_val = (1, 365)</a:t>
            </a:r>
            <a:endParaRPr b="0" sz="1200"/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e5249af11_0_53"/>
          <p:cNvSpPr txBox="1"/>
          <p:nvPr>
            <p:ph type="title"/>
          </p:nvPr>
        </p:nvSpPr>
        <p:spPr>
          <a:xfrm>
            <a:off x="558900" y="6271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2 Feature Selection</a:t>
            </a:r>
            <a:endParaRPr sz="2100"/>
          </a:p>
        </p:txBody>
      </p:sp>
      <p:sp>
        <p:nvSpPr>
          <p:cNvPr id="141" name="Google Shape;141;g13e5249af11_0_53"/>
          <p:cNvSpPr txBox="1"/>
          <p:nvPr>
            <p:ph type="title"/>
          </p:nvPr>
        </p:nvSpPr>
        <p:spPr>
          <a:xfrm>
            <a:off x="569400" y="2408900"/>
            <a:ext cx="8005200" cy="21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Fitur:</a:t>
            </a:r>
            <a:endParaRPr b="0"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lang="en" sz="1100">
                <a:solidFill>
                  <a:srgbClr val="4E4E4E"/>
                </a:solidFill>
              </a:rPr>
              <a:t>Tanggal </a:t>
            </a:r>
            <a:r>
              <a:rPr b="0" lang="en" sz="1100">
                <a:solidFill>
                  <a:srgbClr val="4E4E4E"/>
                </a:solidFill>
              </a:rPr>
              <a:t>sebagai penanda waktu</a:t>
            </a:r>
            <a:endParaRPr b="0"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lang="en" sz="1100">
                <a:solidFill>
                  <a:srgbClr val="4E4E4E"/>
                </a:solidFill>
              </a:rPr>
              <a:t>Tn</a:t>
            </a:r>
            <a:r>
              <a:rPr b="0" lang="en" sz="1100">
                <a:solidFill>
                  <a:srgbClr val="4E4E4E"/>
                </a:solidFill>
              </a:rPr>
              <a:t> parameter temperatur minimum, sebagai </a:t>
            </a:r>
            <a:r>
              <a:rPr lang="en" sz="1100">
                <a:solidFill>
                  <a:srgbClr val="4E4E4E"/>
                </a:solidFill>
              </a:rPr>
              <a:t>input</a:t>
            </a:r>
            <a:endParaRPr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lang="en" sz="1100">
                <a:solidFill>
                  <a:srgbClr val="4E4E4E"/>
                </a:solidFill>
              </a:rPr>
              <a:t>Tx</a:t>
            </a:r>
            <a:r>
              <a:rPr b="0" lang="en" sz="1100">
                <a:solidFill>
                  <a:srgbClr val="4E4E4E"/>
                </a:solidFill>
              </a:rPr>
              <a:t> parameter temperatur maksimum, sebagai </a:t>
            </a:r>
            <a:r>
              <a:rPr lang="en" sz="1100">
                <a:solidFill>
                  <a:srgbClr val="4E4E4E"/>
                </a:solidFill>
              </a:rPr>
              <a:t>input</a:t>
            </a:r>
            <a:endParaRPr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lang="en" sz="1100">
                <a:solidFill>
                  <a:srgbClr val="4E4E4E"/>
                </a:solidFill>
              </a:rPr>
              <a:t>Tavg</a:t>
            </a:r>
            <a:r>
              <a:rPr b="0" lang="en" sz="1100">
                <a:solidFill>
                  <a:srgbClr val="4E4E4E"/>
                </a:solidFill>
              </a:rPr>
              <a:t> parameter temperatur rata-rata, sebagai </a:t>
            </a:r>
            <a:r>
              <a:rPr lang="en" sz="1100">
                <a:solidFill>
                  <a:srgbClr val="4E4E4E"/>
                </a:solidFill>
              </a:rPr>
              <a:t>input</a:t>
            </a:r>
            <a:endParaRPr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lang="en" sz="1100">
                <a:solidFill>
                  <a:srgbClr val="4E4E4E"/>
                </a:solidFill>
              </a:rPr>
              <a:t>RH_avg</a:t>
            </a:r>
            <a:r>
              <a:rPr b="0" lang="en" sz="1100">
                <a:solidFill>
                  <a:srgbClr val="4E4E4E"/>
                </a:solidFill>
              </a:rPr>
              <a:t> parameter kelembapan rata-rata, sebagai</a:t>
            </a:r>
            <a:r>
              <a:rPr lang="en" sz="1100">
                <a:solidFill>
                  <a:srgbClr val="4E4E4E"/>
                </a:solidFill>
              </a:rPr>
              <a:t> input</a:t>
            </a:r>
            <a:endParaRPr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lang="en" sz="1100">
                <a:solidFill>
                  <a:srgbClr val="4E4E4E"/>
                </a:solidFill>
              </a:rPr>
              <a:t>ff_avg </a:t>
            </a:r>
            <a:r>
              <a:rPr b="0" lang="en" sz="1100">
                <a:solidFill>
                  <a:srgbClr val="4E4E4E"/>
                </a:solidFill>
              </a:rPr>
              <a:t>parameter kecepatan angin rata-rata, sebagai </a:t>
            </a:r>
            <a:r>
              <a:rPr lang="en" sz="1100">
                <a:solidFill>
                  <a:srgbClr val="4E4E4E"/>
                </a:solidFill>
              </a:rPr>
              <a:t>input</a:t>
            </a:r>
            <a:endParaRPr b="0"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lang="en" sz="1100">
                <a:solidFill>
                  <a:srgbClr val="4E4E4E"/>
                </a:solidFill>
              </a:rPr>
              <a:t>RR</a:t>
            </a:r>
            <a:r>
              <a:rPr b="0" lang="en" sz="1100">
                <a:solidFill>
                  <a:srgbClr val="4E4E4E"/>
                </a:solidFill>
              </a:rPr>
              <a:t> parameter curah hujan perhari, akan digunakan sebagai </a:t>
            </a:r>
            <a:r>
              <a:rPr lang="en" sz="1100">
                <a:solidFill>
                  <a:srgbClr val="4E4E4E"/>
                </a:solidFill>
              </a:rPr>
              <a:t>input</a:t>
            </a:r>
            <a:r>
              <a:rPr b="0" lang="en" sz="1100">
                <a:solidFill>
                  <a:srgbClr val="4E4E4E"/>
                </a:solidFill>
              </a:rPr>
              <a:t> dan </a:t>
            </a:r>
            <a:r>
              <a:rPr lang="en" sz="1100">
                <a:solidFill>
                  <a:srgbClr val="4E4E4E"/>
                </a:solidFill>
              </a:rPr>
              <a:t>target</a:t>
            </a:r>
            <a:endParaRPr b="0" sz="1100">
              <a:solidFill>
                <a:srgbClr val="4E4E4E"/>
              </a:solidFill>
            </a:endParaRPr>
          </a:p>
        </p:txBody>
      </p:sp>
      <p:pic>
        <p:nvPicPr>
          <p:cNvPr id="142" name="Google Shape;142;g13e5249af11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25" y="1114600"/>
            <a:ext cx="3263877" cy="12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5249af11_0_60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2 Preprocessing dan Cleansing</a:t>
            </a:r>
            <a:endParaRPr sz="2100"/>
          </a:p>
        </p:txBody>
      </p:sp>
      <p:sp>
        <p:nvSpPr>
          <p:cNvPr id="148" name="Google Shape;148;g13e5249af11_0_60"/>
          <p:cNvSpPr txBox="1"/>
          <p:nvPr>
            <p:ph type="title"/>
          </p:nvPr>
        </p:nvSpPr>
        <p:spPr>
          <a:xfrm>
            <a:off x="558900" y="1114200"/>
            <a:ext cx="55593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berisi data perhari dari </a:t>
            </a:r>
            <a:r>
              <a:rPr lang="en" sz="1200">
                <a:solidFill>
                  <a:srgbClr val="4E4E4E"/>
                </a:solidFill>
              </a:rPr>
              <a:t>1990-2019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tidak di aggregate lagi karena sudah perhari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dapat mengandung nilai khusus yaitu </a:t>
            </a:r>
            <a:endParaRPr b="0" sz="1200">
              <a:solidFill>
                <a:srgbClr val="4E4E4E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lang="en" sz="1200">
                <a:solidFill>
                  <a:srgbClr val="4E4E4E"/>
                </a:solidFill>
              </a:rPr>
              <a:t>8888 </a:t>
            </a:r>
            <a:r>
              <a:rPr b="0" lang="en" sz="1200">
                <a:solidFill>
                  <a:srgbClr val="4E4E4E"/>
                </a:solidFill>
              </a:rPr>
              <a:t>yang berarti data pada sensor tak terbaca karena terlalu kecil</a:t>
            </a:r>
            <a:endParaRPr b="0" sz="1200">
              <a:solidFill>
                <a:srgbClr val="4E4E4E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lang="en" sz="1200">
                <a:solidFill>
                  <a:srgbClr val="4E4E4E"/>
                </a:solidFill>
              </a:rPr>
              <a:t>9999 </a:t>
            </a:r>
            <a:r>
              <a:rPr b="0" lang="en" sz="1200">
                <a:solidFill>
                  <a:srgbClr val="4E4E4E"/>
                </a:solidFill>
              </a:rPr>
              <a:t>yang berarti alat rusak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Untuk nilai 8888 di replace dengan </a:t>
            </a:r>
            <a:r>
              <a:rPr lang="en" sz="1200">
                <a:solidFill>
                  <a:srgbClr val="4E4E4E"/>
                </a:solidFill>
              </a:rPr>
              <a:t>nilai 0</a:t>
            </a:r>
            <a:r>
              <a:rPr b="0" lang="en" sz="1200">
                <a:solidFill>
                  <a:srgbClr val="4E4E4E"/>
                </a:solidFill>
              </a:rPr>
              <a:t>, sedangkan 9999 tidak terjadi di dataset.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mengandung beberapa nilai </a:t>
            </a:r>
            <a:r>
              <a:rPr lang="en" sz="1200">
                <a:solidFill>
                  <a:srgbClr val="4E4E4E"/>
                </a:solidFill>
              </a:rPr>
              <a:t>NaN</a:t>
            </a:r>
            <a:r>
              <a:rPr b="0" lang="en" sz="1200">
                <a:solidFill>
                  <a:srgbClr val="4E4E4E"/>
                </a:solidFill>
              </a:rPr>
              <a:t>, untuk strategi imputation menggunakan </a:t>
            </a:r>
            <a:r>
              <a:rPr lang="en" sz="1200">
                <a:solidFill>
                  <a:srgbClr val="4E4E4E"/>
                </a:solidFill>
              </a:rPr>
              <a:t>rata-rata</a:t>
            </a:r>
            <a:r>
              <a:rPr b="0" lang="en" sz="1200">
                <a:solidFill>
                  <a:srgbClr val="4E4E4E"/>
                </a:solidFill>
              </a:rPr>
              <a:t> pada kolom terkait</a:t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  <p:pic>
        <p:nvPicPr>
          <p:cNvPr id="149" name="Google Shape;149;g13e5249af11_0_60"/>
          <p:cNvPicPr preferRelativeResize="0"/>
          <p:nvPr/>
        </p:nvPicPr>
        <p:blipFill rotWithShape="1">
          <a:blip r:embed="rId3">
            <a:alphaModFix/>
          </a:blip>
          <a:srcRect b="6994" l="3325" r="0" t="0"/>
          <a:stretch/>
        </p:blipFill>
        <p:spPr>
          <a:xfrm>
            <a:off x="6822425" y="1190400"/>
            <a:ext cx="1707375" cy="25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e5249af11_0_66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2 Cleansing</a:t>
            </a:r>
            <a:endParaRPr sz="2100"/>
          </a:p>
        </p:txBody>
      </p:sp>
      <p:sp>
        <p:nvSpPr>
          <p:cNvPr id="155" name="Google Shape;155;g13e5249af11_0_66"/>
          <p:cNvSpPr txBox="1"/>
          <p:nvPr>
            <p:ph type="title"/>
          </p:nvPr>
        </p:nvSpPr>
        <p:spPr>
          <a:xfrm>
            <a:off x="558900" y="1114200"/>
            <a:ext cx="80052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Setelah dilakukan cleansing, dataset tidak terlihat memiliki anomali nilai. Hal ini dapat dilihat dari range nilai yang masih sesuai</a:t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  <p:pic>
        <p:nvPicPr>
          <p:cNvPr id="156" name="Google Shape;156;g13e5249af11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800" y="1256475"/>
            <a:ext cx="4565650" cy="1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e5249af11_0_73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2 EDA</a:t>
            </a:r>
            <a:endParaRPr sz="2100"/>
          </a:p>
        </p:txBody>
      </p:sp>
      <p:sp>
        <p:nvSpPr>
          <p:cNvPr id="162" name="Google Shape;162;g13e5249af11_0_73"/>
          <p:cNvSpPr txBox="1"/>
          <p:nvPr>
            <p:ph type="title"/>
          </p:nvPr>
        </p:nvSpPr>
        <p:spPr>
          <a:xfrm>
            <a:off x="558900" y="1114200"/>
            <a:ext cx="48186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Karakteristik mirip dengan dataset 1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Curah hujan memiliki variabilitas tinggi sehingga untuk melihat pola hujan perlu di Aggregate menjadi perbulan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Dapat dilihat curah hujan denpasar (</a:t>
            </a:r>
            <a:r>
              <a:rPr b="0" i="1" lang="en" sz="1200">
                <a:solidFill>
                  <a:srgbClr val="4E4E4E"/>
                </a:solidFill>
              </a:rPr>
              <a:t>warna kuning</a:t>
            </a:r>
            <a:r>
              <a:rPr b="0" lang="en" sz="1200">
                <a:solidFill>
                  <a:srgbClr val="4E4E4E"/>
                </a:solidFill>
              </a:rPr>
              <a:t>) memiliki pola Monsoon, hal ini sesuai dengan teori yang berlaku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juga terlihat memiliki seasonility dengan periode tahun, sehingga dataset dapat dipecah pertahun</a:t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  <p:pic>
        <p:nvPicPr>
          <p:cNvPr id="163" name="Google Shape;163;g13e5249af11_0_73"/>
          <p:cNvPicPr preferRelativeResize="0"/>
          <p:nvPr/>
        </p:nvPicPr>
        <p:blipFill rotWithShape="1">
          <a:blip r:embed="rId3">
            <a:alphaModFix/>
          </a:blip>
          <a:srcRect b="0" l="0" r="0" t="2581"/>
          <a:stretch/>
        </p:blipFill>
        <p:spPr>
          <a:xfrm>
            <a:off x="5684925" y="2497575"/>
            <a:ext cx="2950199" cy="27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3e5249af11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750" y="610000"/>
            <a:ext cx="2490550" cy="17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3e5249af11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450" y="3133175"/>
            <a:ext cx="2470586" cy="18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5249af11_0_81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2 EDA (2)</a:t>
            </a:r>
            <a:endParaRPr sz="2100"/>
          </a:p>
        </p:txBody>
      </p:sp>
      <p:sp>
        <p:nvSpPr>
          <p:cNvPr id="171" name="Google Shape;171;g13e5249af11_0_81"/>
          <p:cNvSpPr txBox="1"/>
          <p:nvPr>
            <p:ph type="title"/>
          </p:nvPr>
        </p:nvSpPr>
        <p:spPr>
          <a:xfrm>
            <a:off x="558900" y="1114200"/>
            <a:ext cx="4576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Dari boxplot dapat dilihat bahwa yang mendekati distribusi normal hanyalah </a:t>
            </a:r>
            <a:r>
              <a:rPr lang="en" sz="1200">
                <a:solidFill>
                  <a:srgbClr val="4E4E4E"/>
                </a:solidFill>
              </a:rPr>
              <a:t>temp_max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Sehingga untuk keseragaman maka normalisasi tidak menggunakan z-score melainkan min-max </a:t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  <p:pic>
        <p:nvPicPr>
          <p:cNvPr id="172" name="Google Shape;172;g13e5249af11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100" y="1342800"/>
            <a:ext cx="3703501" cy="343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e5249af11_0_87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2 Windowing</a:t>
            </a:r>
            <a:endParaRPr sz="2100"/>
          </a:p>
        </p:txBody>
      </p:sp>
      <p:sp>
        <p:nvSpPr>
          <p:cNvPr id="178" name="Google Shape;178;g13e5249af11_0_87"/>
          <p:cNvSpPr txBox="1"/>
          <p:nvPr>
            <p:ph type="title"/>
          </p:nvPr>
        </p:nvSpPr>
        <p:spPr>
          <a:xfrm>
            <a:off x="558900" y="1311250"/>
            <a:ext cx="76521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dibagi menjadi </a:t>
            </a:r>
            <a:r>
              <a:rPr lang="en" sz="1200">
                <a:solidFill>
                  <a:srgbClr val="4E4E4E"/>
                </a:solidFill>
              </a:rPr>
              <a:t>Train 1990-2017, Validation 2017-2018 dan Test 2019</a:t>
            </a:r>
            <a:endParaRPr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Windowing menggunakan timestep </a:t>
            </a:r>
            <a:r>
              <a:rPr lang="en" sz="1200">
                <a:solidFill>
                  <a:srgbClr val="4E4E4E"/>
                </a:solidFill>
              </a:rPr>
              <a:t>history 365 </a:t>
            </a:r>
            <a:r>
              <a:rPr b="0" lang="en" sz="1200">
                <a:solidFill>
                  <a:srgbClr val="4E4E4E"/>
                </a:solidFill>
              </a:rPr>
              <a:t>titik, dan </a:t>
            </a:r>
            <a:r>
              <a:rPr lang="en" sz="1200">
                <a:solidFill>
                  <a:srgbClr val="4E4E4E"/>
                </a:solidFill>
              </a:rPr>
              <a:t>target 365 </a:t>
            </a:r>
            <a:r>
              <a:rPr b="0" lang="en" sz="1200">
                <a:solidFill>
                  <a:srgbClr val="4E4E4E"/>
                </a:solidFill>
              </a:rPr>
              <a:t>titik dimana titik merepresentasikan hari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Hal tersebut berarti input menggunakan data </a:t>
            </a:r>
            <a:r>
              <a:rPr lang="en" sz="1200">
                <a:solidFill>
                  <a:srgbClr val="4E4E4E"/>
                </a:solidFill>
              </a:rPr>
              <a:t>1 tahun lalu</a:t>
            </a:r>
            <a:r>
              <a:rPr b="0" lang="en" sz="1200">
                <a:solidFill>
                  <a:srgbClr val="4E4E4E"/>
                </a:solidFill>
              </a:rPr>
              <a:t> untuk prediksi curah hujan </a:t>
            </a:r>
            <a:r>
              <a:rPr lang="en" sz="1200">
                <a:solidFill>
                  <a:srgbClr val="4E4E4E"/>
                </a:solidFill>
              </a:rPr>
              <a:t>1 tahun kedepan. </a:t>
            </a:r>
            <a:r>
              <a:rPr b="0" lang="en" sz="1200">
                <a:solidFill>
                  <a:srgbClr val="4E4E4E"/>
                </a:solidFill>
              </a:rPr>
              <a:t>Dengan input feature berjumlah 6 (Tn, Tx, Tavg, RH_avg, ff_avg, RR) dan output feature berjumlah 1 (curah hujan)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Setelah windowing maka shape yang didapat adalah</a:t>
            </a:r>
            <a:endParaRPr b="0" sz="1200">
              <a:solidFill>
                <a:srgbClr val="4E4E4E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X_train = (9496, 365, 6), X_val = (1, 365, 6), Y_train = (9496, 365), Y_val = (1, 365)</a:t>
            </a:r>
            <a:endParaRPr b="0" sz="1200"/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Anggota Kelompok</a:t>
            </a:r>
            <a:endParaRPr sz="2100"/>
          </a:p>
        </p:txBody>
      </p:sp>
      <p:sp>
        <p:nvSpPr>
          <p:cNvPr id="54" name="Google Shape;54;g13b7577721b_0_0"/>
          <p:cNvSpPr txBox="1"/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Adam Aji Nugroho - 152236035100-71</a:t>
            </a:r>
            <a:r>
              <a:rPr lang="en" sz="1100"/>
              <a:t> : 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PIC EDA dataset 1, PIC Dataset preprocessing dataset 1, eksplorasi model dan evaluasi dataset 1, koordinasi tim, download dataset 2</a:t>
            </a:r>
            <a:endParaRPr b="0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Rindang Muharza Viawan - 152236035101-390</a:t>
            </a:r>
            <a:r>
              <a:rPr lang="en" sz="1100"/>
              <a:t> :</a:t>
            </a:r>
            <a:r>
              <a:rPr b="0" lang="en" sz="1100"/>
              <a:t> </a:t>
            </a:r>
            <a:endParaRPr b="0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PIC EDA dataset 2, PIC Dataset preprocessing dataset 2, eksplorasi model dan evaluasi dataset 2</a:t>
            </a:r>
            <a:endParaRPr b="0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Aldhi Prambudi - 152236035100-1103</a:t>
            </a:r>
            <a:r>
              <a:rPr lang="en" sz="1100"/>
              <a:t> : 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PIC Desain model dataset 1, PIC Testing dataset 1, menyiapkan dokumen proposal, final report &amp; Github </a:t>
            </a:r>
            <a:endParaRPr b="0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Gradytama Elkana - 152236035100-1037</a:t>
            </a:r>
            <a:r>
              <a:rPr lang="en" sz="1100"/>
              <a:t> : 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PIC Desain model dataset 2, eksplorasi model, PIC Testing dataset 2,  menyiapkan dokumen proposal dan Analisis akhir, </a:t>
            </a:r>
            <a:endParaRPr b="0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e4d8f856b_0_20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Model dataset 1</a:t>
            </a:r>
            <a:endParaRPr sz="2100"/>
          </a:p>
        </p:txBody>
      </p:sp>
      <p:sp>
        <p:nvSpPr>
          <p:cNvPr id="184" name="Google Shape;184;g13e4d8f856b_0_20"/>
          <p:cNvSpPr txBox="1"/>
          <p:nvPr>
            <p:ph type="title"/>
          </p:nvPr>
        </p:nvSpPr>
        <p:spPr>
          <a:xfrm>
            <a:off x="558900" y="1380125"/>
            <a:ext cx="80052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Desain model menggunakan Bidirectional GRU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Terdapat dua layer 512 unit dan 256 unit, digunakan banyak unit agar mengurangi bottleneck dengan output yang membutuhkan 356 unit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Dropout untuk mengurangi overfitting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End layer ditemukan menggunakan sigmoid menghasilkan hasil yg baik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Epoch 40 dan batch size 128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Digunakan RMSprop, optimizer juga digunakan Adam namun tidak berbeda jauh hasilnya</a:t>
            </a:r>
            <a:endParaRPr b="0" sz="1100">
              <a:solidFill>
                <a:srgbClr val="4E4E4E"/>
              </a:solidFill>
            </a:endParaRPr>
          </a:p>
        </p:txBody>
      </p:sp>
      <p:pic>
        <p:nvPicPr>
          <p:cNvPr id="185" name="Google Shape;185;g13e4d8f856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000" y="2985075"/>
            <a:ext cx="2323751" cy="215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3e4d8f856b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25" y="3004975"/>
            <a:ext cx="5927650" cy="87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3e4d8f856b_0_20"/>
          <p:cNvPicPr preferRelativeResize="0"/>
          <p:nvPr/>
        </p:nvPicPr>
        <p:blipFill rotWithShape="1">
          <a:blip r:embed="rId5">
            <a:alphaModFix/>
          </a:blip>
          <a:srcRect b="73215" l="0" r="0" t="0"/>
          <a:stretch/>
        </p:blipFill>
        <p:spPr>
          <a:xfrm>
            <a:off x="633925" y="4040577"/>
            <a:ext cx="5927650" cy="2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3e4d8f856b_0_20"/>
          <p:cNvPicPr preferRelativeResize="0"/>
          <p:nvPr/>
        </p:nvPicPr>
        <p:blipFill rotWithShape="1">
          <a:blip r:embed="rId5">
            <a:alphaModFix/>
          </a:blip>
          <a:srcRect b="0" l="0" r="0" t="50251"/>
          <a:stretch/>
        </p:blipFill>
        <p:spPr>
          <a:xfrm>
            <a:off x="633925" y="4379520"/>
            <a:ext cx="5927650" cy="4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e5249af11_0_104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Hasil</a:t>
            </a:r>
            <a:r>
              <a:rPr lang="en" sz="2100"/>
              <a:t> dataset 1</a:t>
            </a:r>
            <a:endParaRPr sz="2100"/>
          </a:p>
        </p:txBody>
      </p:sp>
      <p:sp>
        <p:nvSpPr>
          <p:cNvPr id="194" name="Google Shape;194;g13e5249af11_0_104"/>
          <p:cNvSpPr txBox="1"/>
          <p:nvPr>
            <p:ph type="title"/>
          </p:nvPr>
        </p:nvSpPr>
        <p:spPr>
          <a:xfrm>
            <a:off x="558900" y="1380125"/>
            <a:ext cx="56445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/>
              <a:t>Training dilakukan di colab dengan GPU, memakan waktu 55s * 40 epoch = 37 menit</a:t>
            </a:r>
            <a:endParaRPr b="0"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/>
              <a:t>Testing dilakukan dengan menggunakan input 2018 untuk prediksi 2019</a:t>
            </a:r>
            <a:endParaRPr b="0"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/>
              <a:t>Karena variabilitas curah hujan tinggi maka dianalisis menggunakan aggregasi perbulan</a:t>
            </a:r>
            <a:endParaRPr b="0"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/>
              <a:t>MSE yang diraih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0.09880</a:t>
            </a:r>
            <a:endParaRPr b="0" sz="1100"/>
          </a:p>
        </p:txBody>
      </p:sp>
      <p:pic>
        <p:nvPicPr>
          <p:cNvPr id="195" name="Google Shape;195;g13e5249af11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925" y="2902525"/>
            <a:ext cx="2741189" cy="19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e5249af11_0_115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Hasil dataset 1 (2)</a:t>
            </a:r>
            <a:endParaRPr sz="2100"/>
          </a:p>
        </p:txBody>
      </p:sp>
      <p:sp>
        <p:nvSpPr>
          <p:cNvPr id="201" name="Google Shape;201;g13e5249af11_0_115"/>
          <p:cNvSpPr txBox="1"/>
          <p:nvPr>
            <p:ph type="title"/>
          </p:nvPr>
        </p:nvSpPr>
        <p:spPr>
          <a:xfrm>
            <a:off x="558900" y="1380125"/>
            <a:ext cx="77505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Untuk menganalisis musim digunakan prediksi per dasarian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Threshold yang dipakai untuk menentukan musim adalah curah hujan, jika &gt; 50 mm/dasarian maka dianggap musim hujan, jika dibawah maka musim kemarau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Dalam 1 tahun terdapat 36 dasarian, 1 bulan terdapat 3 dasarian yaitu tanggal 1-10 dasarian I, 11-20 dasarian II dan 21 keatas dasarian III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Ketika dilakukan threholding maka</a:t>
            </a:r>
            <a:endParaRPr b="0"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Dataset ground truth 2019 &gt; 50 mm/dasarian :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(array([ 1,  2,  3,  7,  8, 35]),)</a:t>
            </a:r>
            <a:endParaRPr b="0"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Dataset predict 2019 &gt; 50 mm/dasarian :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(array([ 0,  1,  2,  3,  4,  8, 10, 35]),)</a:t>
            </a:r>
            <a:endParaRPr b="0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/>
              <a:t>Prediksi musim hujan tidak jauh berbeda dengan ground truth yaitu dimulai dasarian 1 sampai dasarian 11, dan kembali musim hujan pada akhir tahun yaitu dasarian 36</a:t>
            </a:r>
            <a:endParaRPr b="0" sz="1100"/>
          </a:p>
        </p:txBody>
      </p:sp>
      <p:pic>
        <p:nvPicPr>
          <p:cNvPr id="202" name="Google Shape;202;g13e5249af11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350" y="3243125"/>
            <a:ext cx="2651057" cy="19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e4d8f856b_0_25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Model dataset 2</a:t>
            </a:r>
            <a:endParaRPr sz="2100"/>
          </a:p>
        </p:txBody>
      </p:sp>
      <p:sp>
        <p:nvSpPr>
          <p:cNvPr id="208" name="Google Shape;208;g13e4d8f856b_0_25"/>
          <p:cNvSpPr txBox="1"/>
          <p:nvPr>
            <p:ph type="title"/>
          </p:nvPr>
        </p:nvSpPr>
        <p:spPr>
          <a:xfrm>
            <a:off x="558900" y="1545575"/>
            <a:ext cx="80052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Desain model ditemukan yang terbaik seperti model dataset 1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End layer ditemukan menggunakan RELU menghasilkan hasil yg baik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Digunakan Adam’s optimizer, optimizer juga digunakan RMSProp namun tidak berbeda jauh hasilnya</a:t>
            </a:r>
            <a:endParaRPr b="0" sz="1100">
              <a:solidFill>
                <a:srgbClr val="4E4E4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e629bde27_0_1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Hasil dataset 2</a:t>
            </a:r>
            <a:endParaRPr sz="2100"/>
          </a:p>
        </p:txBody>
      </p:sp>
      <p:sp>
        <p:nvSpPr>
          <p:cNvPr id="214" name="Google Shape;214;g13e629bde27_0_1"/>
          <p:cNvSpPr txBox="1"/>
          <p:nvPr>
            <p:ph type="title"/>
          </p:nvPr>
        </p:nvSpPr>
        <p:spPr>
          <a:xfrm>
            <a:off x="558900" y="1380125"/>
            <a:ext cx="77505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Metode testing sama dengan model dataset 1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MSE bernilai</a:t>
            </a:r>
            <a:r>
              <a:rPr b="0" lang="en" sz="1100"/>
              <a:t>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0.154225</a:t>
            </a:r>
            <a:endParaRPr b="0"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Ketika dilakukan thresholding maka:</a:t>
            </a:r>
            <a:endParaRPr b="0"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Dataset ground truth 2019 &gt; 50 mm/dasarian :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(array([1, 2, 3, 7, 8]),)</a:t>
            </a:r>
            <a:endParaRPr b="0" sz="1100"/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Dataset predict 2019 &gt; 50 mm/dasarian :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(array([ 0,  1,  2,  3,  4,  5,  6,  7,  8, 31, 32, 33, 34, 35]),)</a:t>
            </a:r>
            <a:endParaRPr b="0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/>
              <a:t>Prediksi musim hujan pada awal tahun tidak jauh berbeda dengan ground truth, yaitu dimulai dasarian 1 sampai dasarian 9, sedangkan musim hujan pada akhir tahun terdeteksi oleh model sedangkan ada ground truth ada hujan namun tidak kuat</a:t>
            </a:r>
            <a:endParaRPr b="0" sz="1100"/>
          </a:p>
        </p:txBody>
      </p:sp>
      <p:pic>
        <p:nvPicPr>
          <p:cNvPr id="215" name="Google Shape;215;g13e629bde2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025" y="3265375"/>
            <a:ext cx="2504900" cy="17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3e629bde27_0_1"/>
          <p:cNvPicPr preferRelativeResize="0"/>
          <p:nvPr/>
        </p:nvPicPr>
        <p:blipFill rotWithShape="1">
          <a:blip r:embed="rId4">
            <a:alphaModFix/>
          </a:blip>
          <a:srcRect b="0" l="0" r="0" t="2771"/>
          <a:stretch/>
        </p:blipFill>
        <p:spPr>
          <a:xfrm>
            <a:off x="5532375" y="3414775"/>
            <a:ext cx="2399875" cy="16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e629bde27_0_7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Hasil </a:t>
            </a:r>
            <a:r>
              <a:rPr lang="en" sz="2100"/>
              <a:t>agregasi</a:t>
            </a:r>
            <a:r>
              <a:rPr lang="en" sz="2100"/>
              <a:t> model 1 dan 2</a:t>
            </a:r>
            <a:endParaRPr sz="2100"/>
          </a:p>
        </p:txBody>
      </p:sp>
      <p:sp>
        <p:nvSpPr>
          <p:cNvPr id="222" name="Google Shape;222;g13e629bde27_0_7"/>
          <p:cNvSpPr txBox="1"/>
          <p:nvPr>
            <p:ph type="title"/>
          </p:nvPr>
        </p:nvSpPr>
        <p:spPr>
          <a:xfrm>
            <a:off x="558900" y="1380125"/>
            <a:ext cx="77505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Hasil prediksi dua dataset zona musim sama digabungkan agar lebih utuh 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MSE bernilai</a:t>
            </a:r>
            <a:r>
              <a:rPr b="0" lang="en" sz="1100"/>
              <a:t>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0.106122</a:t>
            </a:r>
            <a:endParaRPr b="0"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Ketika dilakukan thresholding maka</a:t>
            </a:r>
            <a:endParaRPr b="0" sz="1100">
              <a:solidFill>
                <a:srgbClr val="4E4E4E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Dataset ground truth 2019 &gt; 50 mm/dasarian :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(array([1, 2, 3, 7, 8], dtype=int64),)</a:t>
            </a:r>
            <a:endParaRPr b="0" sz="1100"/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/>
              <a:t>Dataset predict 2019 &gt; 50 mm/dasarian : </a:t>
            </a:r>
            <a:r>
              <a:rPr b="0" lang="en" sz="1050">
                <a:latin typeface="Courier New"/>
                <a:ea typeface="Courier New"/>
                <a:cs typeface="Courier New"/>
                <a:sym typeface="Courier New"/>
              </a:rPr>
              <a:t>(array([ 0,  1,  2,  3,  4,  5,  6,  7,  8, 10, 35], dtype=int64),)</a:t>
            </a:r>
            <a:endParaRPr b="0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/>
              <a:t>Prediksi musim hujan tidak jauh berbeda dengan ground truth yaitu dimulai dasarian 1 sampai dasarian 11, dan pada dasarian 36 data ground truth mendekati threshold sehingga dapat dikatakan musim hujan juga namun tak kuat</a:t>
            </a:r>
            <a:endParaRPr b="0" sz="1100"/>
          </a:p>
        </p:txBody>
      </p:sp>
      <p:pic>
        <p:nvPicPr>
          <p:cNvPr id="223" name="Google Shape;223;g13e629bde2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524" y="3486450"/>
            <a:ext cx="2165700" cy="15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3e629bde27_0_7"/>
          <p:cNvPicPr preferRelativeResize="0"/>
          <p:nvPr/>
        </p:nvPicPr>
        <p:blipFill rotWithShape="1">
          <a:blip r:embed="rId4">
            <a:alphaModFix/>
          </a:blip>
          <a:srcRect b="0" l="0" r="0" t="1931"/>
          <a:stretch/>
        </p:blipFill>
        <p:spPr>
          <a:xfrm>
            <a:off x="4334375" y="3486450"/>
            <a:ext cx="2132265" cy="1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e629bde27_0_28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Referensi Paper</a:t>
            </a:r>
            <a:endParaRPr sz="2100"/>
          </a:p>
        </p:txBody>
      </p:sp>
      <p:sp>
        <p:nvSpPr>
          <p:cNvPr id="230" name="Google Shape;230;g13e629bde27_0_28"/>
          <p:cNvSpPr txBox="1"/>
          <p:nvPr>
            <p:ph type="title"/>
          </p:nvPr>
        </p:nvSpPr>
        <p:spPr>
          <a:xfrm>
            <a:off x="558900" y="1380125"/>
            <a:ext cx="77505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Ref : </a:t>
            </a:r>
            <a:r>
              <a:rPr b="0" lang="en" sz="1100" u="sng">
                <a:solidFill>
                  <a:schemeClr val="hlink"/>
                </a:solidFill>
                <a:hlinkClick r:id="rId3"/>
              </a:rPr>
              <a:t>https://www.mdpi.com/2072-4292/12/19/3174</a:t>
            </a:r>
            <a:endParaRPr b="0" sz="1100">
              <a:solidFill>
                <a:srgbClr val="4E4E4E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0" lang="en" sz="1100">
                <a:solidFill>
                  <a:srgbClr val="4E4E4E"/>
                </a:solidFill>
              </a:rPr>
              <a:t>Pada paper ref menggunakan model bidirectional LSTM dan GRU, kami hanya menggunakan bidirectional GRU agar meminimalkan komputasi</a:t>
            </a:r>
            <a:endParaRPr b="0"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e4d8f856b_0_5"/>
          <p:cNvSpPr txBox="1"/>
          <p:nvPr>
            <p:ph idx="1" type="subTitle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3e4d8f856b_0_5"/>
          <p:cNvSpPr txBox="1"/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e4d8f856b_0_0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Latar Belakang</a:t>
            </a:r>
            <a:endParaRPr sz="2100"/>
          </a:p>
        </p:txBody>
      </p:sp>
      <p:sp>
        <p:nvSpPr>
          <p:cNvPr id="60" name="Google Shape;60;g13e4d8f856b_0_0"/>
          <p:cNvSpPr txBox="1"/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Char char="-"/>
            </a:pPr>
            <a:r>
              <a:rPr b="0" lang="en" sz="1300"/>
              <a:t>Informasi cuaca dan iklim bermanfaat bagi publik dan sektor-sektor lainnya seperti pertanian. Sektor tersebut membutuhkan informasi musim yakni kapan datangnya musim hujan dan kemarau sehingga membantu untuk menentukan jenis tanaman. </a:t>
            </a:r>
            <a:endParaRPr b="0"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0" lang="en" sz="1300"/>
              <a:t>Pada riset ini akan dilakukan prediksi curah hujan sebagai dasar prakiraan musim. Data 29 tahunan Denpasar dipakai untuk prediksi curah hujan serta dibantu data pendukung di daerah Zona Musimnya. </a:t>
            </a:r>
            <a:endParaRPr b="0"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0" lang="en" sz="1300"/>
              <a:t>Digunakan Sequence Model dengan multi input/multi output. </a:t>
            </a:r>
            <a:endParaRPr b="0"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0" lang="en" sz="1300"/>
              <a:t>Output berupa curah hujan satu tahun kedepan dalam dasarian dan bulanan guna mengetahui awal musim hujan dan kemarau. </a:t>
            </a:r>
            <a:endParaRPr b="0"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0" lang="en" sz="1300"/>
              <a:t>Tema ini dipilih karena kemanfaatan dan minimnya penggunaan ML dalam riset prakiraan cuaca dan iklim di Indonesia dan dunia.</a:t>
            </a:r>
            <a:endParaRPr b="0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4d8f856b_0_66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Goal</a:t>
            </a:r>
            <a:endParaRPr sz="2100"/>
          </a:p>
        </p:txBody>
      </p:sp>
      <p:sp>
        <p:nvSpPr>
          <p:cNvPr id="66" name="Google Shape;66;g13e4d8f856b_0_66"/>
          <p:cNvSpPr txBox="1"/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0" lang="en" sz="1800"/>
              <a:t>Melakukan prediksi curah hujan selama 1 tahun kedepan di sekitar Denpasar</a:t>
            </a:r>
            <a:endParaRPr b="0"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0" lang="en" sz="1800"/>
              <a:t>Melakukan prediksi musim kemarau dan hujan berdasarkan prediksi curah hujan </a:t>
            </a:r>
            <a:r>
              <a:rPr b="0" lang="en" sz="1800"/>
              <a:t>di sekitar Denpasar</a:t>
            </a:r>
            <a:endParaRPr b="0" sz="1800"/>
          </a:p>
          <a:p>
            <a:pPr indent="0" lvl="0" marL="91440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4d8f856b_0_15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</a:t>
            </a:r>
            <a:endParaRPr sz="2100"/>
          </a:p>
        </p:txBody>
      </p:sp>
      <p:sp>
        <p:nvSpPr>
          <p:cNvPr id="72" name="Google Shape;72;g13e4d8f856b_0_15"/>
          <p:cNvSpPr txBox="1"/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0" lang="en" sz="1400">
                <a:solidFill>
                  <a:srgbClr val="4E4E4E"/>
                </a:solidFill>
              </a:rPr>
              <a:t>Digunakan 2 dataset yakni dataset weather tim DTS dan BMKG</a:t>
            </a:r>
            <a:endParaRPr b="0" sz="1400">
              <a:solidFill>
                <a:srgbClr val="4E4E4E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300"/>
              <a:buChar char="-"/>
            </a:pPr>
            <a:r>
              <a:rPr b="0" lang="en" sz="1400">
                <a:solidFill>
                  <a:srgbClr val="4E4E4E"/>
                </a:solidFill>
              </a:rPr>
              <a:t>Dataset weather tim DTS / dataset 1:</a:t>
            </a:r>
            <a:endParaRPr b="0" sz="1400">
              <a:solidFill>
                <a:srgbClr val="4E4E4E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Char char="-"/>
            </a:pPr>
            <a:r>
              <a:rPr b="0" lang="en">
                <a:solidFill>
                  <a:srgbClr val="4E4E4E"/>
                </a:solidFill>
              </a:rPr>
              <a:t>Merupakan dataset yang diberikan oleh tim DTS. (</a:t>
            </a:r>
            <a:r>
              <a:rPr b="0" lang="en" u="sng">
                <a:solidFill>
                  <a:schemeClr val="hlink"/>
                </a:solidFill>
                <a:hlinkClick r:id="rId3"/>
              </a:rPr>
              <a:t>www.openweathermap.org</a:t>
            </a:r>
            <a:r>
              <a:rPr b="0" lang="en">
                <a:solidFill>
                  <a:srgbClr val="4E4E4E"/>
                </a:solidFill>
              </a:rPr>
              <a:t>)</a:t>
            </a:r>
            <a:endParaRPr b="0">
              <a:solidFill>
                <a:srgbClr val="4E4E4E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Char char="-"/>
            </a:pPr>
            <a:r>
              <a:rPr b="0" lang="en">
                <a:solidFill>
                  <a:srgbClr val="4E4E4E"/>
                </a:solidFill>
              </a:rPr>
              <a:t>Dataset ini berisi data cuaca di titik sekitar Denpasar dari 1990-2020</a:t>
            </a:r>
            <a:endParaRPr b="0">
              <a:solidFill>
                <a:srgbClr val="4E4E4E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300"/>
              <a:buChar char="-"/>
            </a:pPr>
            <a:r>
              <a:rPr b="0" lang="en" sz="1400">
                <a:solidFill>
                  <a:srgbClr val="4E4E4E"/>
                </a:solidFill>
              </a:rPr>
              <a:t>Dataset weather BMKG / dataset 2:</a:t>
            </a:r>
            <a:endParaRPr b="0" sz="1400">
              <a:solidFill>
                <a:srgbClr val="4E4E4E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Char char="-"/>
            </a:pPr>
            <a:r>
              <a:rPr b="0" lang="en">
                <a:solidFill>
                  <a:srgbClr val="4E4E4E"/>
                </a:solidFill>
              </a:rPr>
              <a:t>Merupakan dataset yang diunduh dari BMKG (</a:t>
            </a:r>
            <a:r>
              <a:rPr b="0" lang="en" u="sng">
                <a:solidFill>
                  <a:schemeClr val="hlink"/>
                </a:solidFill>
                <a:hlinkClick r:id="rId4"/>
              </a:rPr>
              <a:t>https://dataonline.bmkg.go.id/home</a:t>
            </a:r>
            <a:r>
              <a:rPr b="0" lang="en">
                <a:solidFill>
                  <a:srgbClr val="4E4E4E"/>
                </a:solidFill>
              </a:rPr>
              <a:t>) </a:t>
            </a:r>
            <a:endParaRPr b="0">
              <a:solidFill>
                <a:srgbClr val="4E4E4E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Char char="-"/>
            </a:pPr>
            <a:r>
              <a:rPr b="0" lang="en">
                <a:solidFill>
                  <a:srgbClr val="4E4E4E"/>
                </a:solidFill>
              </a:rPr>
              <a:t>Dataset ini berisi data cuaca di titik stasiun meteorologi Ngurah Rai dari 1990-2019</a:t>
            </a:r>
            <a:endParaRPr b="0">
              <a:solidFill>
                <a:srgbClr val="4E4E4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e4d8f856b_0_41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(2)</a:t>
            </a:r>
            <a:endParaRPr sz="2100"/>
          </a:p>
        </p:txBody>
      </p:sp>
      <p:pic>
        <p:nvPicPr>
          <p:cNvPr id="78" name="Google Shape;78;g13e4d8f856b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50" y="1345050"/>
            <a:ext cx="4092089" cy="34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3e4d8f856b_0_41"/>
          <p:cNvSpPr txBox="1"/>
          <p:nvPr/>
        </p:nvSpPr>
        <p:spPr>
          <a:xfrm>
            <a:off x="5026425" y="1724900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Titik dataset </a:t>
            </a:r>
            <a:r>
              <a:rPr lang="en">
                <a:solidFill>
                  <a:srgbClr val="FFFF00"/>
                </a:solidFill>
              </a:rPr>
              <a:t>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g13e4d8f856b_0_41"/>
          <p:cNvSpPr txBox="1"/>
          <p:nvPr/>
        </p:nvSpPr>
        <p:spPr>
          <a:xfrm>
            <a:off x="3473300" y="3504425"/>
            <a:ext cx="1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Titik dataset 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1" name="Google Shape;81;g13e4d8f856b_0_41"/>
          <p:cNvSpPr txBox="1"/>
          <p:nvPr/>
        </p:nvSpPr>
        <p:spPr>
          <a:xfrm>
            <a:off x="647800" y="1615625"/>
            <a:ext cx="449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Titik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  : </a:t>
            </a:r>
            <a:r>
              <a:rPr lang="en"/>
              <a:t>-8.652497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 : 115.219117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Titik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 : -8.742949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 : 115.164316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4d8f856b_0_53"/>
          <p:cNvSpPr txBox="1"/>
          <p:nvPr>
            <p:ph type="title"/>
          </p:nvPr>
        </p:nvSpPr>
        <p:spPr>
          <a:xfrm>
            <a:off x="569400" y="650525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(3)</a:t>
            </a:r>
            <a:endParaRPr sz="2100"/>
          </a:p>
        </p:txBody>
      </p:sp>
      <p:sp>
        <p:nvSpPr>
          <p:cNvPr id="87" name="Google Shape;87;g13e4d8f856b_0_53"/>
          <p:cNvSpPr txBox="1"/>
          <p:nvPr/>
        </p:nvSpPr>
        <p:spPr>
          <a:xfrm>
            <a:off x="569400" y="1138025"/>
            <a:ext cx="3153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Zona Musim (ZOM) adalah daerah yang pola hujan rata-ratanya memiliki perbedaan yang jelas antara periode musim kemarau dan periode musim hujan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Dataset berada pada Zona Musim yang sama sehingga dapat digunakan untuk prakiraan musim di daerah Denpasar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Dapat dilihat zona musim </a:t>
            </a:r>
            <a:r>
              <a:rPr b="1" lang="en" sz="1200"/>
              <a:t>218 / warna hijau tua </a:t>
            </a:r>
            <a:r>
              <a:rPr lang="en" sz="1200"/>
              <a:t>untuk daerah Tabanan bagian selatan, Badung bagian selatan dan Kodya Denpasar </a:t>
            </a:r>
            <a:endParaRPr sz="1200"/>
          </a:p>
        </p:txBody>
      </p:sp>
      <p:pic>
        <p:nvPicPr>
          <p:cNvPr id="88" name="Google Shape;88;g13e4d8f856b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25" y="811975"/>
            <a:ext cx="5272075" cy="40153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3e4d8f856b_0_53"/>
          <p:cNvSpPr/>
          <p:nvPr/>
        </p:nvSpPr>
        <p:spPr>
          <a:xfrm>
            <a:off x="5549350" y="2552225"/>
            <a:ext cx="1022400" cy="967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3e4d8f856b_0_53"/>
          <p:cNvSpPr txBox="1"/>
          <p:nvPr/>
        </p:nvSpPr>
        <p:spPr>
          <a:xfrm>
            <a:off x="3789525" y="4703325"/>
            <a:ext cx="54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 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http://iklim.bali.bmkg.go.id/wp-content/uploads/2019/09/BULETIN-FEBRUARI-2019.pdf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5249af11_0_7"/>
          <p:cNvSpPr txBox="1"/>
          <p:nvPr>
            <p:ph type="title"/>
          </p:nvPr>
        </p:nvSpPr>
        <p:spPr>
          <a:xfrm>
            <a:off x="558900" y="6271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1 Feature Selection</a:t>
            </a:r>
            <a:endParaRPr sz="2100"/>
          </a:p>
        </p:txBody>
      </p:sp>
      <p:sp>
        <p:nvSpPr>
          <p:cNvPr id="96" name="Google Shape;96;g13e5249af11_0_7"/>
          <p:cNvSpPr txBox="1"/>
          <p:nvPr>
            <p:ph type="title"/>
          </p:nvPr>
        </p:nvSpPr>
        <p:spPr>
          <a:xfrm>
            <a:off x="569400" y="2408900"/>
            <a:ext cx="80052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b="0" lang="en" sz="900">
                <a:solidFill>
                  <a:srgbClr val="4E4E4E"/>
                </a:solidFill>
              </a:rPr>
              <a:t>Fitur tak dipakai: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dt </a:t>
            </a:r>
            <a:r>
              <a:rPr b="0" lang="en" sz="900">
                <a:solidFill>
                  <a:srgbClr val="4E4E4E"/>
                </a:solidFill>
              </a:rPr>
              <a:t>karena redundan dengan dt_iso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Timezone, city_name, lat, lon</a:t>
            </a:r>
            <a:r>
              <a:rPr b="0" lang="en" sz="900">
                <a:solidFill>
                  <a:srgbClr val="4E4E4E"/>
                </a:solidFill>
              </a:rPr>
              <a:t> karena dataset berada di posisi yang sama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Sea_level, ground_level</a:t>
            </a:r>
            <a:r>
              <a:rPr b="0" lang="en" sz="900">
                <a:solidFill>
                  <a:srgbClr val="4E4E4E"/>
                </a:solidFill>
              </a:rPr>
              <a:t> karena data kosong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Rain_6h, rain_12h, rain_24h, rain_today</a:t>
            </a:r>
            <a:r>
              <a:rPr b="0" lang="en" sz="900">
                <a:solidFill>
                  <a:srgbClr val="4E4E4E"/>
                </a:solidFill>
              </a:rPr>
              <a:t> karena redundan dengan rain_1h dan rain_3h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Snow_1h, Snow_3h, Snow_6h, Snow_12h, Snow_24h, Snow_today</a:t>
            </a:r>
            <a:r>
              <a:rPr b="0" lang="en" sz="900">
                <a:solidFill>
                  <a:srgbClr val="4E4E4E"/>
                </a:solidFill>
              </a:rPr>
              <a:t> karena tak relevan dengan indonesia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Weather_id, weather_description, weather_icon</a:t>
            </a:r>
            <a:r>
              <a:rPr b="0" lang="en" sz="900">
                <a:solidFill>
                  <a:srgbClr val="4E4E4E"/>
                </a:solidFill>
              </a:rPr>
              <a:t> karena redundan dengan weather_main</a:t>
            </a:r>
            <a:endParaRPr b="0" sz="900">
              <a:solidFill>
                <a:srgbClr val="4E4E4E"/>
              </a:solidFill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b="0" lang="en" sz="900">
                <a:solidFill>
                  <a:srgbClr val="4E4E4E"/>
                </a:solidFill>
              </a:rPr>
              <a:t>Fitur dipakai: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Dt_iso </a:t>
            </a:r>
            <a:r>
              <a:rPr b="0" lang="en" sz="900">
                <a:solidFill>
                  <a:srgbClr val="4E4E4E"/>
                </a:solidFill>
              </a:rPr>
              <a:t>sebagai penanda waktu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Temp, temp_min, temp_max</a:t>
            </a:r>
            <a:r>
              <a:rPr b="0" lang="en" sz="900">
                <a:solidFill>
                  <a:srgbClr val="4E4E4E"/>
                </a:solidFill>
              </a:rPr>
              <a:t> parameter temperature, sebagai </a:t>
            </a:r>
            <a:r>
              <a:rPr lang="en" sz="900">
                <a:solidFill>
                  <a:srgbClr val="4E4E4E"/>
                </a:solidFill>
              </a:rPr>
              <a:t>input</a:t>
            </a:r>
            <a:endParaRPr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Pressure</a:t>
            </a:r>
            <a:r>
              <a:rPr b="0" lang="en" sz="900">
                <a:solidFill>
                  <a:srgbClr val="4E4E4E"/>
                </a:solidFill>
              </a:rPr>
              <a:t> parameter tekanan, sebagai</a:t>
            </a:r>
            <a:r>
              <a:rPr lang="en" sz="900">
                <a:solidFill>
                  <a:srgbClr val="4E4E4E"/>
                </a:solidFill>
              </a:rPr>
              <a:t> input</a:t>
            </a:r>
            <a:endParaRPr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humidity </a:t>
            </a:r>
            <a:r>
              <a:rPr b="0" lang="en" sz="900">
                <a:solidFill>
                  <a:srgbClr val="4E4E4E"/>
                </a:solidFill>
              </a:rPr>
              <a:t>parameter kelembapan, sebagai </a:t>
            </a:r>
            <a:r>
              <a:rPr lang="en" sz="900">
                <a:solidFill>
                  <a:srgbClr val="4E4E4E"/>
                </a:solidFill>
              </a:rPr>
              <a:t>input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wind_speed, wind_deg</a:t>
            </a:r>
            <a:r>
              <a:rPr b="0" lang="en" sz="900">
                <a:solidFill>
                  <a:srgbClr val="4E4E4E"/>
                </a:solidFill>
              </a:rPr>
              <a:t> parameter angin, sebagai </a:t>
            </a:r>
            <a:r>
              <a:rPr lang="en" sz="900">
                <a:solidFill>
                  <a:srgbClr val="4E4E4E"/>
                </a:solidFill>
              </a:rPr>
              <a:t>input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Clouds_all </a:t>
            </a:r>
            <a:r>
              <a:rPr b="0" lang="en" sz="900">
                <a:solidFill>
                  <a:srgbClr val="4E4E4E"/>
                </a:solidFill>
              </a:rPr>
              <a:t>parameter jumlah awan di langit, range 0-100, sebagai </a:t>
            </a:r>
            <a:r>
              <a:rPr lang="en" sz="900">
                <a:solidFill>
                  <a:srgbClr val="4E4E4E"/>
                </a:solidFill>
              </a:rPr>
              <a:t>input</a:t>
            </a:r>
            <a:endParaRPr b="0"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Rain_1h, rain_3h</a:t>
            </a:r>
            <a:r>
              <a:rPr b="0" lang="en" sz="900">
                <a:solidFill>
                  <a:srgbClr val="4E4E4E"/>
                </a:solidFill>
              </a:rPr>
              <a:t> parameter curah hujan, akan digunakan sebagai </a:t>
            </a:r>
            <a:r>
              <a:rPr lang="en" sz="900">
                <a:solidFill>
                  <a:srgbClr val="4E4E4E"/>
                </a:solidFill>
              </a:rPr>
              <a:t>input</a:t>
            </a:r>
            <a:r>
              <a:rPr b="0" lang="en" sz="900">
                <a:solidFill>
                  <a:srgbClr val="4E4E4E"/>
                </a:solidFill>
              </a:rPr>
              <a:t> dan </a:t>
            </a:r>
            <a:r>
              <a:rPr lang="en" sz="900">
                <a:solidFill>
                  <a:srgbClr val="4E4E4E"/>
                </a:solidFill>
              </a:rPr>
              <a:t>target</a:t>
            </a:r>
            <a:endParaRPr sz="900">
              <a:solidFill>
                <a:srgbClr val="4E4E4E"/>
              </a:solidFill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900"/>
              <a:buChar char="-"/>
            </a:pPr>
            <a:r>
              <a:rPr lang="en" sz="900">
                <a:solidFill>
                  <a:srgbClr val="4E4E4E"/>
                </a:solidFill>
              </a:rPr>
              <a:t>Weather_main</a:t>
            </a:r>
            <a:r>
              <a:rPr b="0" lang="en" sz="900">
                <a:solidFill>
                  <a:srgbClr val="4E4E4E"/>
                </a:solidFill>
              </a:rPr>
              <a:t> parameter hujan/tidak, akan digunakan utk preprocessing aggregate curah hujan 1 hari</a:t>
            </a:r>
            <a:endParaRPr b="0" sz="900">
              <a:solidFill>
                <a:srgbClr val="4E4E4E"/>
              </a:solidFill>
            </a:endParaRPr>
          </a:p>
        </p:txBody>
      </p:sp>
      <p:pic>
        <p:nvPicPr>
          <p:cNvPr id="97" name="Google Shape;97;g13e5249af11_0_7"/>
          <p:cNvPicPr preferRelativeResize="0"/>
          <p:nvPr/>
        </p:nvPicPr>
        <p:blipFill rotWithShape="1">
          <a:blip r:embed="rId3">
            <a:alphaModFix/>
          </a:blip>
          <a:srcRect b="47059" l="0" r="0" t="0"/>
          <a:stretch/>
        </p:blipFill>
        <p:spPr>
          <a:xfrm>
            <a:off x="625125" y="1114594"/>
            <a:ext cx="74484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3e5249af11_0_7"/>
          <p:cNvPicPr preferRelativeResize="0"/>
          <p:nvPr/>
        </p:nvPicPr>
        <p:blipFill rotWithShape="1">
          <a:blip r:embed="rId4">
            <a:alphaModFix/>
          </a:blip>
          <a:srcRect b="41186" l="368" r="0" t="0"/>
          <a:stretch/>
        </p:blipFill>
        <p:spPr>
          <a:xfrm>
            <a:off x="143800" y="1789350"/>
            <a:ext cx="8835401" cy="5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e4d8f856b_0_30"/>
          <p:cNvSpPr txBox="1"/>
          <p:nvPr>
            <p:ph type="title"/>
          </p:nvPr>
        </p:nvSpPr>
        <p:spPr>
          <a:xfrm>
            <a:off x="558900" y="7029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Dataset 1 Preprocessing</a:t>
            </a:r>
            <a:endParaRPr sz="2100"/>
          </a:p>
        </p:txBody>
      </p:sp>
      <p:sp>
        <p:nvSpPr>
          <p:cNvPr id="104" name="Google Shape;104;g13e4d8f856b_0_30"/>
          <p:cNvSpPr txBox="1"/>
          <p:nvPr>
            <p:ph type="title"/>
          </p:nvPr>
        </p:nvSpPr>
        <p:spPr>
          <a:xfrm>
            <a:off x="558900" y="1114200"/>
            <a:ext cx="80052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Dataset berisi data per-jam dari 1990-2020, untuk riset ini digunakan data </a:t>
            </a:r>
            <a:r>
              <a:rPr lang="en" sz="1200">
                <a:solidFill>
                  <a:srgbClr val="4E4E4E"/>
                </a:solidFill>
              </a:rPr>
              <a:t>1990-2019</a:t>
            </a:r>
            <a:r>
              <a:rPr b="0" lang="en" sz="1200">
                <a:solidFill>
                  <a:srgbClr val="4E4E4E"/>
                </a:solidFill>
              </a:rPr>
              <a:t> karena data 2020 tidak lengkap yaitu hanya 1 bulan januari saja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Data di Aggregate menjadi perhari, untuk parameter input dicari rata-rata, maksimum dan minimumnya sedangkan parameter curah hujan di akumulasikan.</a:t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Akumulasi menggunakan rain_1h, jika data kosong dan weather_main menandakan hujan maka gunakan rain_3h namun hanya gunakan baris pertama karena sisanya bersifat redundan</a:t>
            </a:r>
            <a:endParaRPr b="0" sz="1200">
              <a:solidFill>
                <a:srgbClr val="4E4E4E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E4E4E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E4E4E"/>
              </a:buClr>
              <a:buSzPts val="1200"/>
              <a:buChar char="-"/>
            </a:pPr>
            <a:r>
              <a:rPr b="0" lang="en" sz="1200">
                <a:solidFill>
                  <a:srgbClr val="4E4E4E"/>
                </a:solidFill>
              </a:rPr>
              <a:t>Berikut contoh akumulasi menjadi 6.4</a:t>
            </a:r>
            <a:endParaRPr b="0" sz="1200">
              <a:solidFill>
                <a:srgbClr val="4E4E4E"/>
              </a:solidFill>
            </a:endParaRPr>
          </a:p>
        </p:txBody>
      </p:sp>
      <p:pic>
        <p:nvPicPr>
          <p:cNvPr id="105" name="Google Shape;105;g13e4d8f856b_0_30"/>
          <p:cNvPicPr preferRelativeResize="0"/>
          <p:nvPr/>
        </p:nvPicPr>
        <p:blipFill rotWithShape="1">
          <a:blip r:embed="rId3">
            <a:alphaModFix/>
          </a:blip>
          <a:srcRect b="0" l="1496" r="3174" t="3725"/>
          <a:stretch/>
        </p:blipFill>
        <p:spPr>
          <a:xfrm>
            <a:off x="1131725" y="3137650"/>
            <a:ext cx="2809800" cy="1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