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8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70B9-E5EA-442A-8DDC-AEE86DE33C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1C2978-10FA-4DD9-BBF7-B83D0DF226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9EF790-70E1-4411-90C2-83DBAACCB264}"/>
              </a:ext>
            </a:extLst>
          </p:cNvPr>
          <p:cNvSpPr>
            <a:spLocks noGrp="1"/>
          </p:cNvSpPr>
          <p:nvPr>
            <p:ph type="dt" sz="half" idx="10"/>
          </p:nvPr>
        </p:nvSpPr>
        <p:spPr/>
        <p:txBody>
          <a:bodyPr/>
          <a:lstStyle/>
          <a:p>
            <a:fld id="{FD71C6BC-14CE-4A83-9907-9B6DF5588098}" type="datetimeFigureOut">
              <a:rPr lang="en-US" smtClean="0"/>
              <a:t>1/14/2023</a:t>
            </a:fld>
            <a:endParaRPr lang="en-US"/>
          </a:p>
        </p:txBody>
      </p:sp>
      <p:sp>
        <p:nvSpPr>
          <p:cNvPr id="5" name="Footer Placeholder 4">
            <a:extLst>
              <a:ext uri="{FF2B5EF4-FFF2-40B4-BE49-F238E27FC236}">
                <a16:creationId xmlns:a16="http://schemas.microsoft.com/office/drawing/2014/main" id="{FFF2994D-BE19-4D8C-BA78-579A3C6175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040B1D-8151-4B60-911E-2A65EACC035E}"/>
              </a:ext>
            </a:extLst>
          </p:cNvPr>
          <p:cNvSpPr>
            <a:spLocks noGrp="1"/>
          </p:cNvSpPr>
          <p:nvPr>
            <p:ph type="sldNum" sz="quarter" idx="12"/>
          </p:nvPr>
        </p:nvSpPr>
        <p:spPr/>
        <p:txBody>
          <a:bodyPr/>
          <a:lstStyle/>
          <a:p>
            <a:fld id="{39FEB469-4F9C-4C1C-B350-73A3CFB02BF7}" type="slidenum">
              <a:rPr lang="en-US" smtClean="0"/>
              <a:t>‹#›</a:t>
            </a:fld>
            <a:endParaRPr lang="en-US"/>
          </a:p>
        </p:txBody>
      </p:sp>
    </p:spTree>
    <p:extLst>
      <p:ext uri="{BB962C8B-B14F-4D97-AF65-F5344CB8AC3E}">
        <p14:creationId xmlns:p14="http://schemas.microsoft.com/office/powerpoint/2010/main" val="1855332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8E751-78C9-4305-9588-9492CF021D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85A62A-032A-4409-B085-8047466E58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875710-0115-4D94-A947-E0C40A3DCE05}"/>
              </a:ext>
            </a:extLst>
          </p:cNvPr>
          <p:cNvSpPr>
            <a:spLocks noGrp="1"/>
          </p:cNvSpPr>
          <p:nvPr>
            <p:ph type="dt" sz="half" idx="10"/>
          </p:nvPr>
        </p:nvSpPr>
        <p:spPr/>
        <p:txBody>
          <a:bodyPr/>
          <a:lstStyle/>
          <a:p>
            <a:fld id="{FD71C6BC-14CE-4A83-9907-9B6DF5588098}" type="datetimeFigureOut">
              <a:rPr lang="en-US" smtClean="0"/>
              <a:t>1/14/2023</a:t>
            </a:fld>
            <a:endParaRPr lang="en-US"/>
          </a:p>
        </p:txBody>
      </p:sp>
      <p:sp>
        <p:nvSpPr>
          <p:cNvPr id="5" name="Footer Placeholder 4">
            <a:extLst>
              <a:ext uri="{FF2B5EF4-FFF2-40B4-BE49-F238E27FC236}">
                <a16:creationId xmlns:a16="http://schemas.microsoft.com/office/drawing/2014/main" id="{D6AF0B37-6CF6-430D-9A6E-50D989CBB5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2AB04D-AEA3-4245-A034-552E39B5EC8E}"/>
              </a:ext>
            </a:extLst>
          </p:cNvPr>
          <p:cNvSpPr>
            <a:spLocks noGrp="1"/>
          </p:cNvSpPr>
          <p:nvPr>
            <p:ph type="sldNum" sz="quarter" idx="12"/>
          </p:nvPr>
        </p:nvSpPr>
        <p:spPr/>
        <p:txBody>
          <a:bodyPr/>
          <a:lstStyle/>
          <a:p>
            <a:fld id="{39FEB469-4F9C-4C1C-B350-73A3CFB02BF7}" type="slidenum">
              <a:rPr lang="en-US" smtClean="0"/>
              <a:t>‹#›</a:t>
            </a:fld>
            <a:endParaRPr lang="en-US"/>
          </a:p>
        </p:txBody>
      </p:sp>
    </p:spTree>
    <p:extLst>
      <p:ext uri="{BB962C8B-B14F-4D97-AF65-F5344CB8AC3E}">
        <p14:creationId xmlns:p14="http://schemas.microsoft.com/office/powerpoint/2010/main" val="1420412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4CFBE7-716F-445A-BFA6-92CEFD1453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C6C539-6948-4AD1-BDCF-D9C4876A74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3E25E9-5B33-4F4E-8884-55A6EDED69C8}"/>
              </a:ext>
            </a:extLst>
          </p:cNvPr>
          <p:cNvSpPr>
            <a:spLocks noGrp="1"/>
          </p:cNvSpPr>
          <p:nvPr>
            <p:ph type="dt" sz="half" idx="10"/>
          </p:nvPr>
        </p:nvSpPr>
        <p:spPr/>
        <p:txBody>
          <a:bodyPr/>
          <a:lstStyle/>
          <a:p>
            <a:fld id="{FD71C6BC-14CE-4A83-9907-9B6DF5588098}" type="datetimeFigureOut">
              <a:rPr lang="en-US" smtClean="0"/>
              <a:t>1/14/2023</a:t>
            </a:fld>
            <a:endParaRPr lang="en-US"/>
          </a:p>
        </p:txBody>
      </p:sp>
      <p:sp>
        <p:nvSpPr>
          <p:cNvPr id="5" name="Footer Placeholder 4">
            <a:extLst>
              <a:ext uri="{FF2B5EF4-FFF2-40B4-BE49-F238E27FC236}">
                <a16:creationId xmlns:a16="http://schemas.microsoft.com/office/drawing/2014/main" id="{BD10F0B1-B0A4-480E-8A98-9C16198B9C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855934-244C-4D1F-B2B7-AAE78BBBEEEA}"/>
              </a:ext>
            </a:extLst>
          </p:cNvPr>
          <p:cNvSpPr>
            <a:spLocks noGrp="1"/>
          </p:cNvSpPr>
          <p:nvPr>
            <p:ph type="sldNum" sz="quarter" idx="12"/>
          </p:nvPr>
        </p:nvSpPr>
        <p:spPr/>
        <p:txBody>
          <a:bodyPr/>
          <a:lstStyle/>
          <a:p>
            <a:fld id="{39FEB469-4F9C-4C1C-B350-73A3CFB02BF7}" type="slidenum">
              <a:rPr lang="en-US" smtClean="0"/>
              <a:t>‹#›</a:t>
            </a:fld>
            <a:endParaRPr lang="en-US"/>
          </a:p>
        </p:txBody>
      </p:sp>
    </p:spTree>
    <p:extLst>
      <p:ext uri="{BB962C8B-B14F-4D97-AF65-F5344CB8AC3E}">
        <p14:creationId xmlns:p14="http://schemas.microsoft.com/office/powerpoint/2010/main" val="2130546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FD3D2-EAFB-42C9-B266-BAD123CD61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EAEAC-53A7-4C7B-B7E2-09A050E185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27E63B-E44C-4144-8D0F-135F415058B2}"/>
              </a:ext>
            </a:extLst>
          </p:cNvPr>
          <p:cNvSpPr>
            <a:spLocks noGrp="1"/>
          </p:cNvSpPr>
          <p:nvPr>
            <p:ph type="dt" sz="half" idx="10"/>
          </p:nvPr>
        </p:nvSpPr>
        <p:spPr/>
        <p:txBody>
          <a:bodyPr/>
          <a:lstStyle/>
          <a:p>
            <a:fld id="{FD71C6BC-14CE-4A83-9907-9B6DF5588098}" type="datetimeFigureOut">
              <a:rPr lang="en-US" smtClean="0"/>
              <a:t>1/14/2023</a:t>
            </a:fld>
            <a:endParaRPr lang="en-US"/>
          </a:p>
        </p:txBody>
      </p:sp>
      <p:sp>
        <p:nvSpPr>
          <p:cNvPr id="5" name="Footer Placeholder 4">
            <a:extLst>
              <a:ext uri="{FF2B5EF4-FFF2-40B4-BE49-F238E27FC236}">
                <a16:creationId xmlns:a16="http://schemas.microsoft.com/office/drawing/2014/main" id="{32BC50C4-6430-4E53-9960-D0CF02AE77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7AA27A-03C8-4458-8A12-6B70314304CB}"/>
              </a:ext>
            </a:extLst>
          </p:cNvPr>
          <p:cNvSpPr>
            <a:spLocks noGrp="1"/>
          </p:cNvSpPr>
          <p:nvPr>
            <p:ph type="sldNum" sz="quarter" idx="12"/>
          </p:nvPr>
        </p:nvSpPr>
        <p:spPr/>
        <p:txBody>
          <a:bodyPr/>
          <a:lstStyle/>
          <a:p>
            <a:fld id="{39FEB469-4F9C-4C1C-B350-73A3CFB02BF7}" type="slidenum">
              <a:rPr lang="en-US" smtClean="0"/>
              <a:t>‹#›</a:t>
            </a:fld>
            <a:endParaRPr lang="en-US"/>
          </a:p>
        </p:txBody>
      </p:sp>
    </p:spTree>
    <p:extLst>
      <p:ext uri="{BB962C8B-B14F-4D97-AF65-F5344CB8AC3E}">
        <p14:creationId xmlns:p14="http://schemas.microsoft.com/office/powerpoint/2010/main" val="1857001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293E1-2E09-404D-9198-0E00FFA2B2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633061-74D3-401A-BDBB-8E9A243A7B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3A7D92-4167-4014-A5A3-ED5B60E49991}"/>
              </a:ext>
            </a:extLst>
          </p:cNvPr>
          <p:cNvSpPr>
            <a:spLocks noGrp="1"/>
          </p:cNvSpPr>
          <p:nvPr>
            <p:ph type="dt" sz="half" idx="10"/>
          </p:nvPr>
        </p:nvSpPr>
        <p:spPr/>
        <p:txBody>
          <a:bodyPr/>
          <a:lstStyle/>
          <a:p>
            <a:fld id="{FD71C6BC-14CE-4A83-9907-9B6DF5588098}" type="datetimeFigureOut">
              <a:rPr lang="en-US" smtClean="0"/>
              <a:t>1/14/2023</a:t>
            </a:fld>
            <a:endParaRPr lang="en-US"/>
          </a:p>
        </p:txBody>
      </p:sp>
      <p:sp>
        <p:nvSpPr>
          <p:cNvPr id="5" name="Footer Placeholder 4">
            <a:extLst>
              <a:ext uri="{FF2B5EF4-FFF2-40B4-BE49-F238E27FC236}">
                <a16:creationId xmlns:a16="http://schemas.microsoft.com/office/drawing/2014/main" id="{0089862A-BBD1-4DAD-9C96-8D9C1FB15E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57EE4-317B-4EFC-B391-2E0F0414ED6E}"/>
              </a:ext>
            </a:extLst>
          </p:cNvPr>
          <p:cNvSpPr>
            <a:spLocks noGrp="1"/>
          </p:cNvSpPr>
          <p:nvPr>
            <p:ph type="sldNum" sz="quarter" idx="12"/>
          </p:nvPr>
        </p:nvSpPr>
        <p:spPr/>
        <p:txBody>
          <a:bodyPr/>
          <a:lstStyle/>
          <a:p>
            <a:fld id="{39FEB469-4F9C-4C1C-B350-73A3CFB02BF7}" type="slidenum">
              <a:rPr lang="en-US" smtClean="0"/>
              <a:t>‹#›</a:t>
            </a:fld>
            <a:endParaRPr lang="en-US"/>
          </a:p>
        </p:txBody>
      </p:sp>
    </p:spTree>
    <p:extLst>
      <p:ext uri="{BB962C8B-B14F-4D97-AF65-F5344CB8AC3E}">
        <p14:creationId xmlns:p14="http://schemas.microsoft.com/office/powerpoint/2010/main" val="1428421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0A1C6-E33D-4372-B1C2-EBC16FBEED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5E095F-9A36-4475-AB01-E64484B1AD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3AA742-6887-4993-BAB5-D994CD40A1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DDB53E-F962-4565-B883-9FBFDF653BA3}"/>
              </a:ext>
            </a:extLst>
          </p:cNvPr>
          <p:cNvSpPr>
            <a:spLocks noGrp="1"/>
          </p:cNvSpPr>
          <p:nvPr>
            <p:ph type="dt" sz="half" idx="10"/>
          </p:nvPr>
        </p:nvSpPr>
        <p:spPr/>
        <p:txBody>
          <a:bodyPr/>
          <a:lstStyle/>
          <a:p>
            <a:fld id="{FD71C6BC-14CE-4A83-9907-9B6DF5588098}" type="datetimeFigureOut">
              <a:rPr lang="en-US" smtClean="0"/>
              <a:t>1/14/2023</a:t>
            </a:fld>
            <a:endParaRPr lang="en-US"/>
          </a:p>
        </p:txBody>
      </p:sp>
      <p:sp>
        <p:nvSpPr>
          <p:cNvPr id="6" name="Footer Placeholder 5">
            <a:extLst>
              <a:ext uri="{FF2B5EF4-FFF2-40B4-BE49-F238E27FC236}">
                <a16:creationId xmlns:a16="http://schemas.microsoft.com/office/drawing/2014/main" id="{EEDC96FF-CB33-412A-8F35-E497487485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657E19-45FA-4510-A19E-4684002AA77C}"/>
              </a:ext>
            </a:extLst>
          </p:cNvPr>
          <p:cNvSpPr>
            <a:spLocks noGrp="1"/>
          </p:cNvSpPr>
          <p:nvPr>
            <p:ph type="sldNum" sz="quarter" idx="12"/>
          </p:nvPr>
        </p:nvSpPr>
        <p:spPr/>
        <p:txBody>
          <a:bodyPr/>
          <a:lstStyle/>
          <a:p>
            <a:fld id="{39FEB469-4F9C-4C1C-B350-73A3CFB02BF7}" type="slidenum">
              <a:rPr lang="en-US" smtClean="0"/>
              <a:t>‹#›</a:t>
            </a:fld>
            <a:endParaRPr lang="en-US"/>
          </a:p>
        </p:txBody>
      </p:sp>
    </p:spTree>
    <p:extLst>
      <p:ext uri="{BB962C8B-B14F-4D97-AF65-F5344CB8AC3E}">
        <p14:creationId xmlns:p14="http://schemas.microsoft.com/office/powerpoint/2010/main" val="4211210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333DD-DEDF-40AF-905D-E49A8DF81D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1FFDB6-8C88-4AF6-A4C5-9F095A7CB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1AAFE8-AC70-4E51-ACA5-B3209FA9FF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62ACE8-970A-46EF-9AAD-F4B16C7D31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2CFA65-E2E4-4AF8-A6FA-D93439337F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B71F0B-B0EF-4943-B669-3E09BEC84372}"/>
              </a:ext>
            </a:extLst>
          </p:cNvPr>
          <p:cNvSpPr>
            <a:spLocks noGrp="1"/>
          </p:cNvSpPr>
          <p:nvPr>
            <p:ph type="dt" sz="half" idx="10"/>
          </p:nvPr>
        </p:nvSpPr>
        <p:spPr/>
        <p:txBody>
          <a:bodyPr/>
          <a:lstStyle/>
          <a:p>
            <a:fld id="{FD71C6BC-14CE-4A83-9907-9B6DF5588098}" type="datetimeFigureOut">
              <a:rPr lang="en-US" smtClean="0"/>
              <a:t>1/14/2023</a:t>
            </a:fld>
            <a:endParaRPr lang="en-US"/>
          </a:p>
        </p:txBody>
      </p:sp>
      <p:sp>
        <p:nvSpPr>
          <p:cNvPr id="8" name="Footer Placeholder 7">
            <a:extLst>
              <a:ext uri="{FF2B5EF4-FFF2-40B4-BE49-F238E27FC236}">
                <a16:creationId xmlns:a16="http://schemas.microsoft.com/office/drawing/2014/main" id="{072F757F-4BB7-429C-81B0-9F46B972E9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574FC9-7F59-405B-B18C-0D9C848B13D6}"/>
              </a:ext>
            </a:extLst>
          </p:cNvPr>
          <p:cNvSpPr>
            <a:spLocks noGrp="1"/>
          </p:cNvSpPr>
          <p:nvPr>
            <p:ph type="sldNum" sz="quarter" idx="12"/>
          </p:nvPr>
        </p:nvSpPr>
        <p:spPr/>
        <p:txBody>
          <a:bodyPr/>
          <a:lstStyle/>
          <a:p>
            <a:fld id="{39FEB469-4F9C-4C1C-B350-73A3CFB02BF7}" type="slidenum">
              <a:rPr lang="en-US" smtClean="0"/>
              <a:t>‹#›</a:t>
            </a:fld>
            <a:endParaRPr lang="en-US"/>
          </a:p>
        </p:txBody>
      </p:sp>
    </p:spTree>
    <p:extLst>
      <p:ext uri="{BB962C8B-B14F-4D97-AF65-F5344CB8AC3E}">
        <p14:creationId xmlns:p14="http://schemas.microsoft.com/office/powerpoint/2010/main" val="1659921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3CA5-D365-41E6-83CE-558F878FF2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E103D1-B196-4927-9C12-326C6FE5D8FB}"/>
              </a:ext>
            </a:extLst>
          </p:cNvPr>
          <p:cNvSpPr>
            <a:spLocks noGrp="1"/>
          </p:cNvSpPr>
          <p:nvPr>
            <p:ph type="dt" sz="half" idx="10"/>
          </p:nvPr>
        </p:nvSpPr>
        <p:spPr/>
        <p:txBody>
          <a:bodyPr/>
          <a:lstStyle/>
          <a:p>
            <a:fld id="{FD71C6BC-14CE-4A83-9907-9B6DF5588098}" type="datetimeFigureOut">
              <a:rPr lang="en-US" smtClean="0"/>
              <a:t>1/14/2023</a:t>
            </a:fld>
            <a:endParaRPr lang="en-US"/>
          </a:p>
        </p:txBody>
      </p:sp>
      <p:sp>
        <p:nvSpPr>
          <p:cNvPr id="4" name="Footer Placeholder 3">
            <a:extLst>
              <a:ext uri="{FF2B5EF4-FFF2-40B4-BE49-F238E27FC236}">
                <a16:creationId xmlns:a16="http://schemas.microsoft.com/office/drawing/2014/main" id="{283A9A0F-880E-49FC-8D51-E35E23FE66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A865EB-9671-4D5A-B29F-428F63888AEE}"/>
              </a:ext>
            </a:extLst>
          </p:cNvPr>
          <p:cNvSpPr>
            <a:spLocks noGrp="1"/>
          </p:cNvSpPr>
          <p:nvPr>
            <p:ph type="sldNum" sz="quarter" idx="12"/>
          </p:nvPr>
        </p:nvSpPr>
        <p:spPr/>
        <p:txBody>
          <a:bodyPr/>
          <a:lstStyle/>
          <a:p>
            <a:fld id="{39FEB469-4F9C-4C1C-B350-73A3CFB02BF7}" type="slidenum">
              <a:rPr lang="en-US" smtClean="0"/>
              <a:t>‹#›</a:t>
            </a:fld>
            <a:endParaRPr lang="en-US"/>
          </a:p>
        </p:txBody>
      </p:sp>
    </p:spTree>
    <p:extLst>
      <p:ext uri="{BB962C8B-B14F-4D97-AF65-F5344CB8AC3E}">
        <p14:creationId xmlns:p14="http://schemas.microsoft.com/office/powerpoint/2010/main" val="588528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3F163A-1DD8-4048-ACCA-AFA8557762DE}"/>
              </a:ext>
            </a:extLst>
          </p:cNvPr>
          <p:cNvSpPr>
            <a:spLocks noGrp="1"/>
          </p:cNvSpPr>
          <p:nvPr>
            <p:ph type="dt" sz="half" idx="10"/>
          </p:nvPr>
        </p:nvSpPr>
        <p:spPr/>
        <p:txBody>
          <a:bodyPr/>
          <a:lstStyle/>
          <a:p>
            <a:fld id="{FD71C6BC-14CE-4A83-9907-9B6DF5588098}" type="datetimeFigureOut">
              <a:rPr lang="en-US" smtClean="0"/>
              <a:t>1/14/2023</a:t>
            </a:fld>
            <a:endParaRPr lang="en-US"/>
          </a:p>
        </p:txBody>
      </p:sp>
      <p:sp>
        <p:nvSpPr>
          <p:cNvPr id="3" name="Footer Placeholder 2">
            <a:extLst>
              <a:ext uri="{FF2B5EF4-FFF2-40B4-BE49-F238E27FC236}">
                <a16:creationId xmlns:a16="http://schemas.microsoft.com/office/drawing/2014/main" id="{4BECC9AC-682B-43E7-A9C6-9DBC41A454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97E142-751C-41C8-AB0C-AD520A0B7BEB}"/>
              </a:ext>
            </a:extLst>
          </p:cNvPr>
          <p:cNvSpPr>
            <a:spLocks noGrp="1"/>
          </p:cNvSpPr>
          <p:nvPr>
            <p:ph type="sldNum" sz="quarter" idx="12"/>
          </p:nvPr>
        </p:nvSpPr>
        <p:spPr/>
        <p:txBody>
          <a:bodyPr/>
          <a:lstStyle/>
          <a:p>
            <a:fld id="{39FEB469-4F9C-4C1C-B350-73A3CFB02BF7}" type="slidenum">
              <a:rPr lang="en-US" smtClean="0"/>
              <a:t>‹#›</a:t>
            </a:fld>
            <a:endParaRPr lang="en-US"/>
          </a:p>
        </p:txBody>
      </p:sp>
    </p:spTree>
    <p:extLst>
      <p:ext uri="{BB962C8B-B14F-4D97-AF65-F5344CB8AC3E}">
        <p14:creationId xmlns:p14="http://schemas.microsoft.com/office/powerpoint/2010/main" val="4229578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DCA16-D0F0-430A-99D1-130E7D62E9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945401-BB50-436D-A436-8269F60CCC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67018C-B7B1-4A6E-8571-373793CB9E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2F4095-0809-4B1C-BCAC-95400C23D619}"/>
              </a:ext>
            </a:extLst>
          </p:cNvPr>
          <p:cNvSpPr>
            <a:spLocks noGrp="1"/>
          </p:cNvSpPr>
          <p:nvPr>
            <p:ph type="dt" sz="half" idx="10"/>
          </p:nvPr>
        </p:nvSpPr>
        <p:spPr/>
        <p:txBody>
          <a:bodyPr/>
          <a:lstStyle/>
          <a:p>
            <a:fld id="{FD71C6BC-14CE-4A83-9907-9B6DF5588098}" type="datetimeFigureOut">
              <a:rPr lang="en-US" smtClean="0"/>
              <a:t>1/14/2023</a:t>
            </a:fld>
            <a:endParaRPr lang="en-US"/>
          </a:p>
        </p:txBody>
      </p:sp>
      <p:sp>
        <p:nvSpPr>
          <p:cNvPr id="6" name="Footer Placeholder 5">
            <a:extLst>
              <a:ext uri="{FF2B5EF4-FFF2-40B4-BE49-F238E27FC236}">
                <a16:creationId xmlns:a16="http://schemas.microsoft.com/office/drawing/2014/main" id="{5AFF452D-CB32-4672-858E-DC7EC5B596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EB4B3B-E146-44D3-9DAC-3732899E2DCC}"/>
              </a:ext>
            </a:extLst>
          </p:cNvPr>
          <p:cNvSpPr>
            <a:spLocks noGrp="1"/>
          </p:cNvSpPr>
          <p:nvPr>
            <p:ph type="sldNum" sz="quarter" idx="12"/>
          </p:nvPr>
        </p:nvSpPr>
        <p:spPr/>
        <p:txBody>
          <a:bodyPr/>
          <a:lstStyle/>
          <a:p>
            <a:fld id="{39FEB469-4F9C-4C1C-B350-73A3CFB02BF7}" type="slidenum">
              <a:rPr lang="en-US" smtClean="0"/>
              <a:t>‹#›</a:t>
            </a:fld>
            <a:endParaRPr lang="en-US"/>
          </a:p>
        </p:txBody>
      </p:sp>
    </p:spTree>
    <p:extLst>
      <p:ext uri="{BB962C8B-B14F-4D97-AF65-F5344CB8AC3E}">
        <p14:creationId xmlns:p14="http://schemas.microsoft.com/office/powerpoint/2010/main" val="3243728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091CD-D1B3-4269-8F0D-32E989E0A1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F2CED5-AC66-408B-BA6C-793B1B0582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567DBE-9606-4412-ACA9-20E8511F96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B0A128-D952-4658-A54D-BD6D02078E0A}"/>
              </a:ext>
            </a:extLst>
          </p:cNvPr>
          <p:cNvSpPr>
            <a:spLocks noGrp="1"/>
          </p:cNvSpPr>
          <p:nvPr>
            <p:ph type="dt" sz="half" idx="10"/>
          </p:nvPr>
        </p:nvSpPr>
        <p:spPr/>
        <p:txBody>
          <a:bodyPr/>
          <a:lstStyle/>
          <a:p>
            <a:fld id="{FD71C6BC-14CE-4A83-9907-9B6DF5588098}" type="datetimeFigureOut">
              <a:rPr lang="en-US" smtClean="0"/>
              <a:t>1/14/2023</a:t>
            </a:fld>
            <a:endParaRPr lang="en-US"/>
          </a:p>
        </p:txBody>
      </p:sp>
      <p:sp>
        <p:nvSpPr>
          <p:cNvPr id="6" name="Footer Placeholder 5">
            <a:extLst>
              <a:ext uri="{FF2B5EF4-FFF2-40B4-BE49-F238E27FC236}">
                <a16:creationId xmlns:a16="http://schemas.microsoft.com/office/drawing/2014/main" id="{9E8E4578-B007-404E-BA50-DB29E6E648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D48A1F-5BAA-43EA-BB92-EFE107BF3719}"/>
              </a:ext>
            </a:extLst>
          </p:cNvPr>
          <p:cNvSpPr>
            <a:spLocks noGrp="1"/>
          </p:cNvSpPr>
          <p:nvPr>
            <p:ph type="sldNum" sz="quarter" idx="12"/>
          </p:nvPr>
        </p:nvSpPr>
        <p:spPr/>
        <p:txBody>
          <a:bodyPr/>
          <a:lstStyle/>
          <a:p>
            <a:fld id="{39FEB469-4F9C-4C1C-B350-73A3CFB02BF7}" type="slidenum">
              <a:rPr lang="en-US" smtClean="0"/>
              <a:t>‹#›</a:t>
            </a:fld>
            <a:endParaRPr lang="en-US"/>
          </a:p>
        </p:txBody>
      </p:sp>
    </p:spTree>
    <p:extLst>
      <p:ext uri="{BB962C8B-B14F-4D97-AF65-F5344CB8AC3E}">
        <p14:creationId xmlns:p14="http://schemas.microsoft.com/office/powerpoint/2010/main" val="3714668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B9A0D8-6C85-412E-819D-B55111EB91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F36814-24A4-4B1A-98FE-857937E4DB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4D209-C765-4C41-9392-CA69542E38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71C6BC-14CE-4A83-9907-9B6DF5588098}" type="datetimeFigureOut">
              <a:rPr lang="en-US" smtClean="0"/>
              <a:t>1/14/2023</a:t>
            </a:fld>
            <a:endParaRPr lang="en-US"/>
          </a:p>
        </p:txBody>
      </p:sp>
      <p:sp>
        <p:nvSpPr>
          <p:cNvPr id="5" name="Footer Placeholder 4">
            <a:extLst>
              <a:ext uri="{FF2B5EF4-FFF2-40B4-BE49-F238E27FC236}">
                <a16:creationId xmlns:a16="http://schemas.microsoft.com/office/drawing/2014/main" id="{CBD89B88-FAC2-4189-BC16-5F678AC6A1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C9CF66-780E-4B37-9CD9-84D99128AA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FEB469-4F9C-4C1C-B350-73A3CFB02BF7}" type="slidenum">
              <a:rPr lang="en-US" smtClean="0"/>
              <a:t>‹#›</a:t>
            </a:fld>
            <a:endParaRPr lang="en-US"/>
          </a:p>
        </p:txBody>
      </p:sp>
    </p:spTree>
    <p:extLst>
      <p:ext uri="{BB962C8B-B14F-4D97-AF65-F5344CB8AC3E}">
        <p14:creationId xmlns:p14="http://schemas.microsoft.com/office/powerpoint/2010/main" val="3044199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61A54-ED4E-4250-9940-0AF25FBF5A01}"/>
              </a:ext>
            </a:extLst>
          </p:cNvPr>
          <p:cNvSpPr>
            <a:spLocks noGrp="1"/>
          </p:cNvSpPr>
          <p:nvPr>
            <p:ph type="ctrTitle"/>
          </p:nvPr>
        </p:nvSpPr>
        <p:spPr/>
        <p:txBody>
          <a:bodyPr>
            <a:normAutofit/>
          </a:bodyPr>
          <a:lstStyle/>
          <a:p>
            <a:endParaRPr lang="en-US" sz="1400" dirty="0"/>
          </a:p>
        </p:txBody>
      </p:sp>
    </p:spTree>
    <p:extLst>
      <p:ext uri="{BB962C8B-B14F-4D97-AF65-F5344CB8AC3E}">
        <p14:creationId xmlns:p14="http://schemas.microsoft.com/office/powerpoint/2010/main" val="3785280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ED9744EB-EEF9-46A8-94BD-CF6891BB73DF}"/>
              </a:ext>
            </a:extLst>
          </p:cNvPr>
          <p:cNvSpPr>
            <a:spLocks noGrp="1"/>
          </p:cNvSpPr>
          <p:nvPr>
            <p:ph type="title"/>
          </p:nvPr>
        </p:nvSpPr>
        <p:spPr>
          <a:xfrm>
            <a:off x="838200" y="365126"/>
            <a:ext cx="10515600" cy="815088"/>
          </a:xfrm>
        </p:spPr>
        <p:txBody>
          <a:bodyPr>
            <a:normAutofit/>
          </a:bodyPr>
          <a:lstStyle/>
          <a:p>
            <a:r>
              <a:rPr lang="en-US" dirty="0"/>
              <a:t>.Start a new project</a:t>
            </a:r>
          </a:p>
        </p:txBody>
      </p:sp>
      <p:sp>
        <p:nvSpPr>
          <p:cNvPr id="27" name="Content Placeholder 26">
            <a:extLst>
              <a:ext uri="{FF2B5EF4-FFF2-40B4-BE49-F238E27FC236}">
                <a16:creationId xmlns:a16="http://schemas.microsoft.com/office/drawing/2014/main" id="{B3B111DB-7E4F-4D65-9670-AE5BDD79243C}"/>
              </a:ext>
            </a:extLst>
          </p:cNvPr>
          <p:cNvSpPr>
            <a:spLocks noGrp="1"/>
          </p:cNvSpPr>
          <p:nvPr>
            <p:ph idx="1"/>
          </p:nvPr>
        </p:nvSpPr>
        <p:spPr>
          <a:xfrm>
            <a:off x="510363" y="1379056"/>
            <a:ext cx="11334306" cy="4862255"/>
          </a:xfrm>
        </p:spPr>
        <p:txBody>
          <a:bodyPr>
            <a:normAutofit fontScale="92500" lnSpcReduction="10000"/>
          </a:bodyPr>
          <a:lstStyle/>
          <a:p>
            <a:r>
              <a:rPr lang="en-US" dirty="0"/>
              <a:t>To start a new Django project, run the command below:</a:t>
            </a:r>
            <a:br>
              <a:rPr lang="en-US" dirty="0"/>
            </a:br>
            <a:r>
              <a:rPr lang="en-US" sz="3800" dirty="0" err="1">
                <a:solidFill>
                  <a:schemeClr val="accent2">
                    <a:lumMod val="75000"/>
                  </a:schemeClr>
                </a:solidFill>
              </a:rPr>
              <a:t>django</a:t>
            </a:r>
            <a:r>
              <a:rPr lang="en-US" sz="3800" dirty="0">
                <a:solidFill>
                  <a:schemeClr val="accent2">
                    <a:lumMod val="75000"/>
                  </a:schemeClr>
                </a:solidFill>
              </a:rPr>
              <a:t>-admin </a:t>
            </a:r>
            <a:r>
              <a:rPr lang="en-US" sz="3800" dirty="0" err="1">
                <a:solidFill>
                  <a:schemeClr val="accent2">
                    <a:lumMod val="75000"/>
                  </a:schemeClr>
                </a:solidFill>
              </a:rPr>
              <a:t>startproject</a:t>
            </a:r>
            <a:r>
              <a:rPr lang="en-US" sz="3800" dirty="0">
                <a:solidFill>
                  <a:schemeClr val="accent2">
                    <a:lumMod val="75000"/>
                  </a:schemeClr>
                </a:solidFill>
              </a:rPr>
              <a:t> </a:t>
            </a:r>
            <a:r>
              <a:rPr lang="en-US" sz="3800" dirty="0" err="1">
                <a:solidFill>
                  <a:schemeClr val="accent2">
                    <a:lumMod val="75000"/>
                  </a:schemeClr>
                </a:solidFill>
              </a:rPr>
              <a:t>myproject</a:t>
            </a:r>
            <a:endParaRPr lang="en-US" sz="3800" dirty="0">
              <a:solidFill>
                <a:schemeClr val="accent2">
                  <a:lumMod val="75000"/>
                </a:schemeClr>
              </a:solidFill>
            </a:endParaRPr>
          </a:p>
          <a:p>
            <a:r>
              <a:rPr lang="en-US" dirty="0"/>
              <a:t> The command-line utility </a:t>
            </a:r>
            <a:r>
              <a:rPr lang="en-US" b="1" dirty="0" err="1"/>
              <a:t>django</a:t>
            </a:r>
            <a:r>
              <a:rPr lang="en-US" b="1" dirty="0"/>
              <a:t>-admin</a:t>
            </a:r>
            <a:r>
              <a:rPr lang="en-US" dirty="0"/>
              <a:t> is automatically installed with Django.</a:t>
            </a:r>
          </a:p>
          <a:p>
            <a:r>
              <a:rPr lang="en-US" dirty="0"/>
              <a:t>After we run the command above, it will generate the base folder structure for a Django project.</a:t>
            </a:r>
            <a:br>
              <a:rPr lang="en-US" dirty="0"/>
            </a:br>
            <a:r>
              <a:rPr lang="en-US" dirty="0"/>
              <a:t>Right now, our </a:t>
            </a:r>
            <a:r>
              <a:rPr lang="en-US" b="1" dirty="0" err="1"/>
              <a:t>myproject</a:t>
            </a:r>
            <a:r>
              <a:rPr lang="en-US" dirty="0"/>
              <a:t> directory looks like this:</a:t>
            </a:r>
          </a:p>
          <a:p>
            <a:pPr marL="0" indent="0">
              <a:buNone/>
            </a:pPr>
            <a:br>
              <a:rPr lang="en-US" dirty="0"/>
            </a:br>
            <a:br>
              <a:rPr lang="en-US" dirty="0"/>
            </a:br>
            <a:br>
              <a:rPr lang="en-US" dirty="0"/>
            </a:br>
            <a:br>
              <a:rPr lang="en-US" dirty="0"/>
            </a:br>
            <a:br>
              <a:rPr lang="en-US" dirty="0"/>
            </a:br>
            <a:br>
              <a:rPr lang="en-US" dirty="0"/>
            </a:br>
            <a:endParaRPr lang="en-US" dirty="0"/>
          </a:p>
        </p:txBody>
      </p:sp>
      <p:pic>
        <p:nvPicPr>
          <p:cNvPr id="28" name="Picture 27">
            <a:extLst>
              <a:ext uri="{FF2B5EF4-FFF2-40B4-BE49-F238E27FC236}">
                <a16:creationId xmlns:a16="http://schemas.microsoft.com/office/drawing/2014/main" id="{DD08F92A-C7D7-4AE2-A371-640C578F714D}"/>
              </a:ext>
            </a:extLst>
          </p:cNvPr>
          <p:cNvPicPr>
            <a:picLocks noChangeAspect="1"/>
          </p:cNvPicPr>
          <p:nvPr/>
        </p:nvPicPr>
        <p:blipFill>
          <a:blip r:embed="rId2"/>
          <a:stretch>
            <a:fillRect/>
          </a:stretch>
        </p:blipFill>
        <p:spPr>
          <a:xfrm>
            <a:off x="720355" y="3810183"/>
            <a:ext cx="10914321" cy="2550836"/>
          </a:xfrm>
          <a:prstGeom prst="rect">
            <a:avLst/>
          </a:prstGeom>
        </p:spPr>
      </p:pic>
    </p:spTree>
    <p:extLst>
      <p:ext uri="{BB962C8B-B14F-4D97-AF65-F5344CB8AC3E}">
        <p14:creationId xmlns:p14="http://schemas.microsoft.com/office/powerpoint/2010/main" val="793428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15BE-2DF1-401A-B9B7-0FFAF26CD9D2}"/>
              </a:ext>
            </a:extLst>
          </p:cNvPr>
          <p:cNvSpPr>
            <a:spLocks noGrp="1"/>
          </p:cNvSpPr>
          <p:nvPr>
            <p:ph type="title"/>
          </p:nvPr>
        </p:nvSpPr>
        <p:spPr/>
        <p:txBody>
          <a:bodyPr>
            <a:normAutofit/>
          </a:bodyPr>
          <a:lstStyle/>
          <a:p>
            <a:r>
              <a:rPr lang="en-US" sz="3200" dirty="0"/>
              <a:t>Our initial project structure is composed of five files:</a:t>
            </a:r>
          </a:p>
        </p:txBody>
      </p:sp>
      <p:sp>
        <p:nvSpPr>
          <p:cNvPr id="3" name="Content Placeholder 2">
            <a:extLst>
              <a:ext uri="{FF2B5EF4-FFF2-40B4-BE49-F238E27FC236}">
                <a16:creationId xmlns:a16="http://schemas.microsoft.com/office/drawing/2014/main" id="{4A78EA9E-2BEE-4C9B-A996-CA2C905FFB5E}"/>
              </a:ext>
            </a:extLst>
          </p:cNvPr>
          <p:cNvSpPr>
            <a:spLocks noGrp="1"/>
          </p:cNvSpPr>
          <p:nvPr>
            <p:ph idx="1"/>
          </p:nvPr>
        </p:nvSpPr>
        <p:spPr>
          <a:xfrm>
            <a:off x="838200" y="1825625"/>
            <a:ext cx="10515600" cy="4351338"/>
          </a:xfrm>
        </p:spPr>
        <p:txBody>
          <a:bodyPr>
            <a:normAutofit/>
          </a:bodyPr>
          <a:lstStyle/>
          <a:p>
            <a:r>
              <a:rPr lang="en-US" sz="1800" b="1" dirty="0"/>
              <a:t>manage.py</a:t>
            </a:r>
            <a:r>
              <a:rPr lang="en-US" sz="1800" dirty="0"/>
              <a:t>: a shortcut to use the </a:t>
            </a:r>
            <a:r>
              <a:rPr lang="en-US" sz="1800" b="1" dirty="0" err="1"/>
              <a:t>django</a:t>
            </a:r>
            <a:r>
              <a:rPr lang="en-US" sz="1800" b="1" dirty="0"/>
              <a:t>-admin</a:t>
            </a:r>
            <a:r>
              <a:rPr lang="en-US" sz="1800" dirty="0"/>
              <a:t> command-line utility. It’s used to run management commands related to our project. We will use it to run the development server, run tests, create migrations and much more.</a:t>
            </a:r>
          </a:p>
          <a:p>
            <a:r>
              <a:rPr lang="en-US" sz="1800" b="1" dirty="0"/>
              <a:t>__init__.py</a:t>
            </a:r>
            <a:r>
              <a:rPr lang="en-US" sz="1800" dirty="0"/>
              <a:t>: this empty file tells Python that this folder is a Python package</a:t>
            </a:r>
          </a:p>
          <a:p>
            <a:r>
              <a:rPr lang="en-US" sz="1800" b="1" dirty="0"/>
              <a:t>settings.py</a:t>
            </a:r>
            <a:r>
              <a:rPr lang="en-US" sz="1800" dirty="0"/>
              <a:t>: this file contains all the project’s configuration. We will refer to this file all the time!</a:t>
            </a:r>
          </a:p>
          <a:p>
            <a:r>
              <a:rPr lang="en-US" sz="1800" b="1" dirty="0"/>
              <a:t>urls.py</a:t>
            </a:r>
            <a:r>
              <a:rPr lang="en-US" sz="1800" dirty="0"/>
              <a:t>: this file is responsible for mapping the routes and paths in our project. For example, if you want to show something in the URL /’about’/ you have to map it here first.</a:t>
            </a:r>
          </a:p>
          <a:p>
            <a:r>
              <a:rPr lang="en-US" sz="1800" b="1" dirty="0"/>
              <a:t>wsgi.py</a:t>
            </a:r>
            <a:r>
              <a:rPr lang="en-US" sz="1800" dirty="0"/>
              <a:t>: this file is a simple gateway interface used for deployment. You don’t have to bother about it. Just let it be for now.</a:t>
            </a:r>
          </a:p>
          <a:p>
            <a:r>
              <a:rPr lang="en-US" sz="1600" dirty="0"/>
              <a:t>Django comes with a simple web server installed. It’s very convenient during the development, so we don’t have to install anything else to run the project locally. We can test it by executing the command:</a:t>
            </a:r>
          </a:p>
          <a:p>
            <a:r>
              <a:rPr lang="en-US" dirty="0">
                <a:solidFill>
                  <a:schemeClr val="accent2">
                    <a:lumMod val="75000"/>
                  </a:schemeClr>
                </a:solidFill>
              </a:rPr>
              <a:t>python manage.py </a:t>
            </a:r>
            <a:r>
              <a:rPr lang="en-US" dirty="0" err="1">
                <a:solidFill>
                  <a:schemeClr val="accent2">
                    <a:lumMod val="75000"/>
                  </a:schemeClr>
                </a:solidFill>
              </a:rPr>
              <a:t>runserver</a:t>
            </a:r>
            <a:endParaRPr lang="en-US" sz="1800" dirty="0">
              <a:solidFill>
                <a:schemeClr val="accent2">
                  <a:lumMod val="75000"/>
                </a:schemeClr>
              </a:solidFill>
            </a:endParaRPr>
          </a:p>
        </p:txBody>
      </p:sp>
    </p:spTree>
    <p:extLst>
      <p:ext uri="{BB962C8B-B14F-4D97-AF65-F5344CB8AC3E}">
        <p14:creationId xmlns:p14="http://schemas.microsoft.com/office/powerpoint/2010/main" val="3066057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6F94E-02BA-4B5C-ADC3-801FC787FA8A}"/>
              </a:ext>
            </a:extLst>
          </p:cNvPr>
          <p:cNvSpPr>
            <a:spLocks noGrp="1"/>
          </p:cNvSpPr>
          <p:nvPr>
            <p:ph type="title"/>
          </p:nvPr>
        </p:nvSpPr>
        <p:spPr>
          <a:xfrm>
            <a:off x="838200" y="365126"/>
            <a:ext cx="10515600" cy="836354"/>
          </a:xfrm>
        </p:spPr>
        <p:txBody>
          <a:bodyPr/>
          <a:lstStyle/>
          <a:p>
            <a:pPr algn="ctr"/>
            <a:r>
              <a:rPr lang="en-US" dirty="0"/>
              <a:t>Django Apps</a:t>
            </a:r>
          </a:p>
        </p:txBody>
      </p:sp>
      <p:sp>
        <p:nvSpPr>
          <p:cNvPr id="3" name="Content Placeholder 2">
            <a:extLst>
              <a:ext uri="{FF2B5EF4-FFF2-40B4-BE49-F238E27FC236}">
                <a16:creationId xmlns:a16="http://schemas.microsoft.com/office/drawing/2014/main" id="{A808B506-4DB3-4211-A85D-60C4DEA0142B}"/>
              </a:ext>
            </a:extLst>
          </p:cNvPr>
          <p:cNvSpPr>
            <a:spLocks noGrp="1"/>
          </p:cNvSpPr>
          <p:nvPr>
            <p:ph idx="1"/>
          </p:nvPr>
        </p:nvSpPr>
        <p:spPr>
          <a:xfrm>
            <a:off x="699976" y="1144697"/>
            <a:ext cx="10515600" cy="5348177"/>
          </a:xfrm>
        </p:spPr>
        <p:txBody>
          <a:bodyPr>
            <a:normAutofit fontScale="92500" lnSpcReduction="20000"/>
          </a:bodyPr>
          <a:lstStyle/>
          <a:p>
            <a:r>
              <a:rPr lang="en-US" b="1" dirty="0"/>
              <a:t>app</a:t>
            </a:r>
            <a:r>
              <a:rPr lang="en-US" dirty="0"/>
              <a:t>: is a Web application that does something. An app usually is composed of a set of models (database tables), views, templates, tests.</a:t>
            </a:r>
          </a:p>
          <a:p>
            <a:r>
              <a:rPr lang="en-US" b="1" dirty="0"/>
              <a:t>project</a:t>
            </a:r>
            <a:r>
              <a:rPr lang="en-US" dirty="0"/>
              <a:t>: is a collection of configurations and apps. One project can be composed of multiple apps, or a single app.</a:t>
            </a:r>
          </a:p>
          <a:p>
            <a:r>
              <a:rPr lang="en-US" dirty="0"/>
              <a:t>It’s important to note that you can’t run a Django </a:t>
            </a:r>
            <a:r>
              <a:rPr lang="en-US" b="1" dirty="0"/>
              <a:t>app</a:t>
            </a:r>
            <a:r>
              <a:rPr lang="en-US" dirty="0"/>
              <a:t> without a </a:t>
            </a:r>
            <a:r>
              <a:rPr lang="en-US" b="1" dirty="0"/>
              <a:t>project</a:t>
            </a:r>
            <a:r>
              <a:rPr lang="en-US" dirty="0"/>
              <a:t>. Simple websites like a blog can be written entirely inside a single app, which could be named </a:t>
            </a:r>
            <a:r>
              <a:rPr lang="en-US" b="1" dirty="0"/>
              <a:t>blog</a:t>
            </a:r>
            <a:r>
              <a:rPr lang="en-US" dirty="0"/>
              <a:t> or </a:t>
            </a:r>
            <a:r>
              <a:rPr lang="en-US" b="1" dirty="0"/>
              <a:t>weblog</a:t>
            </a:r>
            <a:r>
              <a:rPr lang="en-US" dirty="0"/>
              <a:t> for example.</a:t>
            </a:r>
          </a:p>
          <a:p>
            <a:r>
              <a:rPr lang="en-US" dirty="0"/>
              <a:t>It’s a way to organize the source code. In the beginning, it’s not very trivial to determine what is an app or what is not. How to organize the code and so on. But don’t worry much about that right now! Let’s first get comfortable with Django’s API and the fundamentals.</a:t>
            </a:r>
          </a:p>
          <a:p>
            <a:r>
              <a:rPr lang="en-US" dirty="0"/>
              <a:t>Alright! So, to illustrate let’s create a simple Web Forum or Discussion Board. To create our first app, go to the directory where the </a:t>
            </a:r>
            <a:r>
              <a:rPr lang="en-US" b="1" dirty="0"/>
              <a:t>manage.py</a:t>
            </a:r>
            <a:r>
              <a:rPr lang="en-US" dirty="0"/>
              <a:t> file is and executes the following command:</a:t>
            </a:r>
          </a:p>
          <a:p>
            <a:r>
              <a:rPr lang="en-US" sz="3900" dirty="0" err="1">
                <a:solidFill>
                  <a:schemeClr val="accent2">
                    <a:lumMod val="75000"/>
                  </a:schemeClr>
                </a:solidFill>
              </a:rPr>
              <a:t>django</a:t>
            </a:r>
            <a:r>
              <a:rPr lang="en-US" sz="3900" dirty="0">
                <a:solidFill>
                  <a:schemeClr val="accent2">
                    <a:lumMod val="75000"/>
                  </a:schemeClr>
                </a:solidFill>
              </a:rPr>
              <a:t>-admin </a:t>
            </a:r>
            <a:r>
              <a:rPr lang="en-US" sz="3900" dirty="0" err="1">
                <a:solidFill>
                  <a:schemeClr val="accent2">
                    <a:lumMod val="75000"/>
                  </a:schemeClr>
                </a:solidFill>
              </a:rPr>
              <a:t>startapp</a:t>
            </a:r>
            <a:r>
              <a:rPr lang="en-US" sz="3900" dirty="0">
                <a:solidFill>
                  <a:schemeClr val="accent2">
                    <a:lumMod val="75000"/>
                  </a:schemeClr>
                </a:solidFill>
              </a:rPr>
              <a:t> boards</a:t>
            </a:r>
          </a:p>
          <a:p>
            <a:endParaRPr lang="en-US" dirty="0"/>
          </a:p>
        </p:txBody>
      </p:sp>
    </p:spTree>
    <p:extLst>
      <p:ext uri="{BB962C8B-B14F-4D97-AF65-F5344CB8AC3E}">
        <p14:creationId xmlns:p14="http://schemas.microsoft.com/office/powerpoint/2010/main" val="3677907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2DAC7-A31A-4327-82B8-8408FEBE2BA2}"/>
              </a:ext>
            </a:extLst>
          </p:cNvPr>
          <p:cNvSpPr>
            <a:spLocks noGrp="1"/>
          </p:cNvSpPr>
          <p:nvPr>
            <p:ph type="title"/>
          </p:nvPr>
        </p:nvSpPr>
        <p:spPr>
          <a:xfrm>
            <a:off x="733647" y="365125"/>
            <a:ext cx="10620153" cy="1006475"/>
          </a:xfrm>
        </p:spPr>
        <p:txBody>
          <a:bodyPr>
            <a:normAutofit/>
          </a:bodyPr>
          <a:lstStyle/>
          <a:p>
            <a:pPr marL="342900" indent="-342900">
              <a:buFont typeface="Arial" panose="020B0604020202020204" pitchFamily="34" charset="0"/>
              <a:buChar char="•"/>
            </a:pPr>
            <a:r>
              <a:rPr lang="en-US" sz="3200" dirty="0"/>
              <a:t>Notice that we used the command </a:t>
            </a:r>
            <a:r>
              <a:rPr lang="en-US" sz="3200" b="1" dirty="0" err="1"/>
              <a:t>startapp</a:t>
            </a:r>
            <a:r>
              <a:rPr lang="en-US" sz="3200" dirty="0"/>
              <a:t> this time.</a:t>
            </a:r>
            <a:br>
              <a:rPr lang="en-US" sz="3200" dirty="0"/>
            </a:br>
            <a:r>
              <a:rPr lang="en-US" sz="3200" dirty="0"/>
              <a:t>This will give us the following directory structure:</a:t>
            </a:r>
          </a:p>
        </p:txBody>
      </p:sp>
      <p:sp>
        <p:nvSpPr>
          <p:cNvPr id="3" name="Content Placeholder 2">
            <a:extLst>
              <a:ext uri="{FF2B5EF4-FFF2-40B4-BE49-F238E27FC236}">
                <a16:creationId xmlns:a16="http://schemas.microsoft.com/office/drawing/2014/main" id="{2C76753B-6BDC-4A76-BEC9-D8ABC1F85331}"/>
              </a:ext>
            </a:extLst>
          </p:cNvPr>
          <p:cNvSpPr>
            <a:spLocks noGrp="1"/>
          </p:cNvSpPr>
          <p:nvPr>
            <p:ph idx="1"/>
          </p:nvPr>
        </p:nvSpPr>
        <p:spPr/>
        <p:txBody>
          <a:bodyPr>
            <a:normAutofit/>
          </a:bodyPr>
          <a:lstStyle/>
          <a:p>
            <a:r>
              <a:rPr lang="en-US" sz="1900" b="1" dirty="0"/>
              <a:t>migrations/</a:t>
            </a:r>
            <a:r>
              <a:rPr lang="en-US" sz="1900" dirty="0"/>
              <a:t>: here Django store some files to keep track of the changes you create in the </a:t>
            </a:r>
            <a:r>
              <a:rPr lang="en-US" sz="1900" b="1" dirty="0"/>
              <a:t>models.py</a:t>
            </a:r>
            <a:r>
              <a:rPr lang="en-US" sz="1900" dirty="0"/>
              <a:t> file, so to keep the database and the </a:t>
            </a:r>
            <a:r>
              <a:rPr lang="en-US" sz="1900" b="1" dirty="0"/>
              <a:t>models.py</a:t>
            </a:r>
            <a:r>
              <a:rPr lang="en-US" sz="1900" dirty="0"/>
              <a:t> synchronized.</a:t>
            </a:r>
          </a:p>
          <a:p>
            <a:r>
              <a:rPr lang="en-US" sz="1900" b="1" dirty="0"/>
              <a:t>admin.py</a:t>
            </a:r>
            <a:r>
              <a:rPr lang="en-US" sz="1900" dirty="0"/>
              <a:t>: this is a configuration file for a built-in Django app called </a:t>
            </a:r>
            <a:r>
              <a:rPr lang="en-US" sz="1900" b="1" dirty="0"/>
              <a:t>Django Admin</a:t>
            </a:r>
            <a:r>
              <a:rPr lang="en-US" sz="1900" dirty="0"/>
              <a:t>.</a:t>
            </a:r>
          </a:p>
          <a:p>
            <a:r>
              <a:rPr lang="en-US" sz="1900" b="1" dirty="0"/>
              <a:t>apps.py</a:t>
            </a:r>
            <a:r>
              <a:rPr lang="en-US" sz="1900" dirty="0"/>
              <a:t>: this is a configuration file of the app itself.</a:t>
            </a:r>
          </a:p>
          <a:p>
            <a:r>
              <a:rPr lang="en-US" sz="1900" b="1" dirty="0"/>
              <a:t>models.py</a:t>
            </a:r>
            <a:r>
              <a:rPr lang="en-US" sz="1900" dirty="0"/>
              <a:t>: here is where we define the entities of our Web application. The models are translated automatically by Django into database tables.</a:t>
            </a:r>
          </a:p>
          <a:p>
            <a:r>
              <a:rPr lang="en-US" sz="1900" b="1" dirty="0"/>
              <a:t>tests.py</a:t>
            </a:r>
            <a:r>
              <a:rPr lang="en-US" sz="1900" dirty="0"/>
              <a:t>: this file is used to write unit tests for the app.</a:t>
            </a:r>
          </a:p>
          <a:p>
            <a:r>
              <a:rPr lang="en-US" sz="1900" b="1" dirty="0"/>
              <a:t>views.py</a:t>
            </a:r>
            <a:r>
              <a:rPr lang="en-US" sz="1900" dirty="0"/>
              <a:t>: this is the file where we handle the request/response cycle of our Web application.</a:t>
            </a:r>
          </a:p>
          <a:p>
            <a:r>
              <a:rPr lang="en-US" sz="2000" dirty="0"/>
              <a:t>Now that we created our first app, let’s configure our project to </a:t>
            </a:r>
            <a:r>
              <a:rPr lang="en-US" sz="2000" i="1" dirty="0"/>
              <a:t>use</a:t>
            </a:r>
            <a:r>
              <a:rPr lang="en-US" sz="2000" dirty="0"/>
              <a:t> it</a:t>
            </a:r>
            <a:r>
              <a:rPr lang="en-US" dirty="0"/>
              <a:t>.</a:t>
            </a:r>
          </a:p>
          <a:p>
            <a:r>
              <a:rPr lang="en-US" dirty="0"/>
              <a:t>To do that, open the </a:t>
            </a:r>
            <a:r>
              <a:rPr lang="en-US" b="1" dirty="0"/>
              <a:t>settings.py</a:t>
            </a:r>
            <a:r>
              <a:rPr lang="en-US" dirty="0"/>
              <a:t> and try to find the </a:t>
            </a:r>
            <a:r>
              <a:rPr lang="en-US" dirty="0">
                <a:solidFill>
                  <a:schemeClr val="accent4">
                    <a:lumMod val="75000"/>
                  </a:schemeClr>
                </a:solidFill>
              </a:rPr>
              <a:t>INSTALLED_APPS </a:t>
            </a:r>
            <a:r>
              <a:rPr lang="en-US" dirty="0"/>
              <a:t>variable:</a:t>
            </a:r>
          </a:p>
          <a:p>
            <a:pPr marL="0" indent="0">
              <a:buNone/>
            </a:pPr>
            <a:endParaRPr lang="en-US" dirty="0">
              <a:solidFill>
                <a:schemeClr val="accent4">
                  <a:lumMod val="75000"/>
                </a:schemeClr>
              </a:solidFill>
            </a:endParaRPr>
          </a:p>
        </p:txBody>
      </p:sp>
    </p:spTree>
    <p:extLst>
      <p:ext uri="{BB962C8B-B14F-4D97-AF65-F5344CB8AC3E}">
        <p14:creationId xmlns:p14="http://schemas.microsoft.com/office/powerpoint/2010/main" val="1346147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50237-5D6A-44B9-BF21-EA55AFC2A52D}"/>
              </a:ext>
            </a:extLst>
          </p:cNvPr>
          <p:cNvSpPr>
            <a:spLocks noGrp="1"/>
          </p:cNvSpPr>
          <p:nvPr>
            <p:ph type="title"/>
          </p:nvPr>
        </p:nvSpPr>
        <p:spPr>
          <a:xfrm>
            <a:off x="1180214" y="535246"/>
            <a:ext cx="10515600" cy="1325563"/>
          </a:xfrm>
        </p:spPr>
        <p:txBody>
          <a:bodyPr/>
          <a:lstStyle/>
          <a:p>
            <a:pPr algn="ctr"/>
            <a:r>
              <a:rPr lang="en-US" b="1" dirty="0"/>
              <a:t>settings.py</a:t>
            </a:r>
            <a:endParaRPr lang="en-US" dirty="0"/>
          </a:p>
        </p:txBody>
      </p:sp>
      <p:pic>
        <p:nvPicPr>
          <p:cNvPr id="5" name="Content Placeholder 4">
            <a:extLst>
              <a:ext uri="{FF2B5EF4-FFF2-40B4-BE49-F238E27FC236}">
                <a16:creationId xmlns:a16="http://schemas.microsoft.com/office/drawing/2014/main" id="{8325CEE0-33D4-4E8D-BE05-E8B3690E28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0214" y="2073349"/>
            <a:ext cx="8259233" cy="3774557"/>
          </a:xfrm>
        </p:spPr>
      </p:pic>
    </p:spTree>
    <p:extLst>
      <p:ext uri="{BB962C8B-B14F-4D97-AF65-F5344CB8AC3E}">
        <p14:creationId xmlns:p14="http://schemas.microsoft.com/office/powerpoint/2010/main" val="2017783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DB228-0361-483C-A2A0-386D06FFEE39}"/>
              </a:ext>
            </a:extLst>
          </p:cNvPr>
          <p:cNvSpPr>
            <a:spLocks noGrp="1"/>
          </p:cNvSpPr>
          <p:nvPr>
            <p:ph type="title"/>
          </p:nvPr>
        </p:nvSpPr>
        <p:spPr/>
        <p:txBody>
          <a:bodyPr/>
          <a:lstStyle/>
          <a:p>
            <a:pPr algn="ctr"/>
            <a:r>
              <a:rPr lang="en-US" dirty="0"/>
              <a:t>Hello, World!</a:t>
            </a:r>
            <a:br>
              <a:rPr lang="en-US" dirty="0"/>
            </a:br>
            <a:endParaRPr lang="en-US" dirty="0"/>
          </a:p>
        </p:txBody>
      </p:sp>
      <p:sp>
        <p:nvSpPr>
          <p:cNvPr id="3" name="Content Placeholder 2">
            <a:extLst>
              <a:ext uri="{FF2B5EF4-FFF2-40B4-BE49-F238E27FC236}">
                <a16:creationId xmlns:a16="http://schemas.microsoft.com/office/drawing/2014/main" id="{7FA24A02-175B-4439-AAFC-0DF58627B122}"/>
              </a:ext>
            </a:extLst>
          </p:cNvPr>
          <p:cNvSpPr>
            <a:spLocks noGrp="1"/>
          </p:cNvSpPr>
          <p:nvPr>
            <p:ph idx="1"/>
          </p:nvPr>
        </p:nvSpPr>
        <p:spPr/>
        <p:txBody>
          <a:bodyPr/>
          <a:lstStyle/>
          <a:p>
            <a:r>
              <a:rPr lang="en-US" dirty="0"/>
              <a:t>Let’s write our first </a:t>
            </a:r>
            <a:r>
              <a:rPr lang="en-US" b="1" dirty="0"/>
              <a:t>view</a:t>
            </a:r>
            <a:r>
              <a:rPr lang="en-US" dirty="0"/>
              <a:t>. We will explore it in great detail in the next tutorial. But for now, let’s just experiment how it looks like to create a new page with Django.</a:t>
            </a:r>
          </a:p>
          <a:p>
            <a:r>
              <a:rPr lang="en-US" dirty="0"/>
              <a:t>Open the </a:t>
            </a:r>
            <a:r>
              <a:rPr lang="en-US" b="1" dirty="0"/>
              <a:t>views.py</a:t>
            </a:r>
            <a:r>
              <a:rPr lang="en-US" dirty="0"/>
              <a:t> file inside the </a:t>
            </a:r>
            <a:r>
              <a:rPr lang="en-US" b="1" dirty="0"/>
              <a:t>boards</a:t>
            </a:r>
            <a:r>
              <a:rPr lang="en-US" dirty="0"/>
              <a:t> app, and add the following code: </a:t>
            </a:r>
            <a:r>
              <a:rPr lang="en-US" b="1" dirty="0"/>
              <a:t>views.py</a:t>
            </a:r>
          </a:p>
          <a:p>
            <a:endParaRPr lang="en-US" dirty="0"/>
          </a:p>
          <a:p>
            <a:endParaRPr lang="en-US" dirty="0"/>
          </a:p>
        </p:txBody>
      </p:sp>
      <p:pic>
        <p:nvPicPr>
          <p:cNvPr id="5" name="Picture 4">
            <a:extLst>
              <a:ext uri="{FF2B5EF4-FFF2-40B4-BE49-F238E27FC236}">
                <a16:creationId xmlns:a16="http://schemas.microsoft.com/office/drawing/2014/main" id="{BD3CFE71-9B46-43FB-96B8-AC7336A39D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670" y="4044773"/>
            <a:ext cx="10515600" cy="2558045"/>
          </a:xfrm>
          <a:prstGeom prst="rect">
            <a:avLst/>
          </a:prstGeom>
        </p:spPr>
      </p:pic>
    </p:spTree>
    <p:extLst>
      <p:ext uri="{BB962C8B-B14F-4D97-AF65-F5344CB8AC3E}">
        <p14:creationId xmlns:p14="http://schemas.microsoft.com/office/powerpoint/2010/main" val="2913885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B2B1-1114-499D-9198-DFC3BEB6D781}"/>
              </a:ext>
            </a:extLst>
          </p:cNvPr>
          <p:cNvSpPr>
            <a:spLocks noGrp="1"/>
          </p:cNvSpPr>
          <p:nvPr>
            <p:ph type="title"/>
          </p:nvPr>
        </p:nvSpPr>
        <p:spPr>
          <a:xfrm>
            <a:off x="838200" y="309417"/>
            <a:ext cx="10515600" cy="743239"/>
          </a:xfrm>
        </p:spPr>
        <p:txBody>
          <a:bodyPr>
            <a:normAutofit/>
          </a:bodyPr>
          <a:lstStyle/>
          <a:p>
            <a:pPr algn="ctr"/>
            <a:r>
              <a:rPr lang="en-US" sz="2000" b="1" dirty="0"/>
              <a:t>urls.py</a:t>
            </a:r>
            <a:endParaRPr lang="en-US" sz="2000" dirty="0"/>
          </a:p>
        </p:txBody>
      </p:sp>
      <p:sp>
        <p:nvSpPr>
          <p:cNvPr id="3" name="Content Placeholder 2">
            <a:extLst>
              <a:ext uri="{FF2B5EF4-FFF2-40B4-BE49-F238E27FC236}">
                <a16:creationId xmlns:a16="http://schemas.microsoft.com/office/drawing/2014/main" id="{5EB62A5E-EC62-45AC-AF0A-D6063C0E8939}"/>
              </a:ext>
            </a:extLst>
          </p:cNvPr>
          <p:cNvSpPr>
            <a:spLocks noGrp="1"/>
          </p:cNvSpPr>
          <p:nvPr>
            <p:ph idx="1"/>
          </p:nvPr>
        </p:nvSpPr>
        <p:spPr>
          <a:xfrm>
            <a:off x="838200" y="1330036"/>
            <a:ext cx="10515600" cy="5389419"/>
          </a:xfrm>
        </p:spPr>
        <p:txBody>
          <a:bodyPr>
            <a:normAutofit/>
          </a:bodyPr>
          <a:lstStyle/>
          <a:p>
            <a:r>
              <a:rPr lang="en-US" sz="1800" dirty="0"/>
              <a:t>Views are Python functions that receive an </a:t>
            </a:r>
            <a:r>
              <a:rPr lang="en-US" sz="1800" dirty="0" err="1"/>
              <a:t>HttpRequest</a:t>
            </a:r>
            <a:r>
              <a:rPr lang="en-US" sz="1800" dirty="0"/>
              <a:t> object and returns an </a:t>
            </a:r>
            <a:r>
              <a:rPr lang="en-US" sz="1800" dirty="0" err="1"/>
              <a:t>HttpResponse</a:t>
            </a:r>
            <a:r>
              <a:rPr lang="en-US" sz="1800" dirty="0"/>
              <a:t> Receive a </a:t>
            </a:r>
            <a:r>
              <a:rPr lang="en-US" sz="1800" i="1" dirty="0"/>
              <a:t>request</a:t>
            </a:r>
            <a:r>
              <a:rPr lang="en-US" sz="1800" dirty="0"/>
              <a:t> as a parameter and returns a </a:t>
            </a:r>
            <a:r>
              <a:rPr lang="en-US" sz="1800" i="1" dirty="0"/>
              <a:t>response</a:t>
            </a:r>
            <a:r>
              <a:rPr lang="en-US" sz="1800" dirty="0"/>
              <a:t> as a result. That’s the flow you have to keep in mind!</a:t>
            </a:r>
          </a:p>
          <a:p>
            <a:r>
              <a:rPr lang="en-US" sz="1800" dirty="0"/>
              <a:t>Now we have to tell Django </a:t>
            </a:r>
            <a:r>
              <a:rPr lang="en-US" sz="1800" i="1" dirty="0"/>
              <a:t>when</a:t>
            </a:r>
            <a:r>
              <a:rPr lang="en-US" sz="1800" dirty="0"/>
              <a:t> to serve this view. It’s done inside the </a:t>
            </a:r>
            <a:r>
              <a:rPr lang="en-US" sz="1800" b="1" dirty="0"/>
              <a:t>urls.py</a:t>
            </a:r>
            <a:r>
              <a:rPr lang="en-US" sz="1800" dirty="0"/>
              <a:t> file:</a:t>
            </a:r>
          </a:p>
          <a:p>
            <a:r>
              <a:rPr lang="en-US" sz="1800" b="1" dirty="0"/>
              <a:t>urls.py</a:t>
            </a:r>
          </a:p>
          <a:p>
            <a:endParaRPr lang="en-US" sz="1800" b="1" dirty="0"/>
          </a:p>
          <a:p>
            <a:endParaRPr lang="en-US" sz="1800" b="1" dirty="0"/>
          </a:p>
          <a:p>
            <a:endParaRPr lang="en-US" sz="1800" b="1" dirty="0"/>
          </a:p>
          <a:p>
            <a:endParaRPr lang="en-US" sz="1800" b="1" dirty="0"/>
          </a:p>
          <a:p>
            <a:endParaRPr lang="en-US" sz="1800" b="1" dirty="0"/>
          </a:p>
          <a:p>
            <a:endParaRPr lang="en-US" sz="1800" b="1" dirty="0"/>
          </a:p>
          <a:p>
            <a:endParaRPr lang="en-US" sz="1800" b="1" dirty="0"/>
          </a:p>
          <a:p>
            <a:r>
              <a:rPr lang="en-US" dirty="0"/>
              <a:t>Let’s see what happen: </a:t>
            </a:r>
            <a:r>
              <a:rPr lang="en-US" dirty="0">
                <a:solidFill>
                  <a:schemeClr val="accent2">
                    <a:lumMod val="75000"/>
                  </a:schemeClr>
                </a:solidFill>
              </a:rPr>
              <a:t>python manage.py </a:t>
            </a:r>
            <a:r>
              <a:rPr lang="en-US" dirty="0" err="1">
                <a:solidFill>
                  <a:schemeClr val="accent2">
                    <a:lumMod val="75000"/>
                  </a:schemeClr>
                </a:solidFill>
              </a:rPr>
              <a:t>runserver</a:t>
            </a:r>
            <a:endParaRPr lang="en-US" sz="1800" b="1" dirty="0">
              <a:solidFill>
                <a:schemeClr val="accent2">
                  <a:lumMod val="75000"/>
                </a:schemeClr>
              </a:solidFill>
            </a:endParaRPr>
          </a:p>
          <a:p>
            <a:endParaRPr lang="en-US" sz="1800" dirty="0"/>
          </a:p>
        </p:txBody>
      </p:sp>
      <p:pic>
        <p:nvPicPr>
          <p:cNvPr id="5" name="صورة 4">
            <a:extLst>
              <a:ext uri="{FF2B5EF4-FFF2-40B4-BE49-F238E27FC236}">
                <a16:creationId xmlns:a16="http://schemas.microsoft.com/office/drawing/2014/main" id="{D66B3C6B-7002-41D0-93AC-99F68F7A3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527" y="2725335"/>
            <a:ext cx="6167724" cy="2470119"/>
          </a:xfrm>
          <a:prstGeom prst="rect">
            <a:avLst/>
          </a:prstGeom>
        </p:spPr>
      </p:pic>
    </p:spTree>
    <p:extLst>
      <p:ext uri="{BB962C8B-B14F-4D97-AF65-F5344CB8AC3E}">
        <p14:creationId xmlns:p14="http://schemas.microsoft.com/office/powerpoint/2010/main" val="598696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FCC4182-8FE6-49ED-8FD9-CC507E3109D2}"/>
              </a:ext>
            </a:extLst>
          </p:cNvPr>
          <p:cNvSpPr>
            <a:spLocks noGrp="1"/>
          </p:cNvSpPr>
          <p:nvPr>
            <p:ph type="title"/>
          </p:nvPr>
        </p:nvSpPr>
        <p:spPr>
          <a:xfrm>
            <a:off x="838200" y="365126"/>
            <a:ext cx="10515600" cy="770948"/>
          </a:xfrm>
        </p:spPr>
        <p:txBody>
          <a:bodyPr>
            <a:normAutofit fontScale="90000"/>
          </a:bodyPr>
          <a:lstStyle/>
          <a:p>
            <a:pPr algn="ctr"/>
            <a:br>
              <a:rPr lang="en-US" dirty="0"/>
            </a:br>
            <a:r>
              <a:rPr lang="en-US" dirty="0"/>
              <a:t>Use Case Diagram</a:t>
            </a:r>
            <a:br>
              <a:rPr lang="en-US" dirty="0"/>
            </a:br>
            <a:endParaRPr lang="ar-YE" dirty="0"/>
          </a:p>
        </p:txBody>
      </p:sp>
      <p:sp>
        <p:nvSpPr>
          <p:cNvPr id="3" name="عنصر نائب للمحتوى 2">
            <a:extLst>
              <a:ext uri="{FF2B5EF4-FFF2-40B4-BE49-F238E27FC236}">
                <a16:creationId xmlns:a16="http://schemas.microsoft.com/office/drawing/2014/main" id="{3B3C1920-7DF7-420E-9CAB-38383D05FED7}"/>
              </a:ext>
            </a:extLst>
          </p:cNvPr>
          <p:cNvSpPr>
            <a:spLocks noGrp="1"/>
          </p:cNvSpPr>
          <p:nvPr>
            <p:ph idx="1"/>
          </p:nvPr>
        </p:nvSpPr>
        <p:spPr>
          <a:xfrm>
            <a:off x="838200" y="1357745"/>
            <a:ext cx="10515600" cy="4819218"/>
          </a:xfrm>
        </p:spPr>
        <p:txBody>
          <a:bodyPr/>
          <a:lstStyle/>
          <a:p>
            <a:endParaRPr lang="ar-YE" dirty="0"/>
          </a:p>
        </p:txBody>
      </p:sp>
    </p:spTree>
    <p:extLst>
      <p:ext uri="{BB962C8B-B14F-4D97-AF65-F5344CB8AC3E}">
        <p14:creationId xmlns:p14="http://schemas.microsoft.com/office/powerpoint/2010/main" val="3439701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151</Words>
  <Application>Microsoft Office PowerPoint</Application>
  <PresentationFormat>شاشة عريضة</PresentationFormat>
  <Paragraphs>46</Paragraphs>
  <Slides>9</Slides>
  <Notes>0</Notes>
  <HiddenSlides>0</HiddenSlides>
  <MMClips>0</MMClips>
  <ScaleCrop>false</ScaleCrop>
  <HeadingPairs>
    <vt:vector size="6" baseType="variant">
      <vt:variant>
        <vt:lpstr>الخطوط المستخدمة</vt:lpstr>
      </vt:variant>
      <vt:variant>
        <vt:i4>3</vt:i4>
      </vt:variant>
      <vt:variant>
        <vt:lpstr>نسق</vt:lpstr>
      </vt:variant>
      <vt:variant>
        <vt:i4>1</vt:i4>
      </vt:variant>
      <vt:variant>
        <vt:lpstr>عناوين الشرائح</vt:lpstr>
      </vt:variant>
      <vt:variant>
        <vt:i4>9</vt:i4>
      </vt:variant>
    </vt:vector>
  </HeadingPairs>
  <TitlesOfParts>
    <vt:vector size="13" baseType="lpstr">
      <vt:lpstr>Arial</vt:lpstr>
      <vt:lpstr>Calibri</vt:lpstr>
      <vt:lpstr>Calibri Light</vt:lpstr>
      <vt:lpstr>Office Theme</vt:lpstr>
      <vt:lpstr>عرض تقديمي في PowerPoint</vt:lpstr>
      <vt:lpstr>.Start a new project</vt:lpstr>
      <vt:lpstr>Our initial project structure is composed of five files:</vt:lpstr>
      <vt:lpstr>Django Apps</vt:lpstr>
      <vt:lpstr>Notice that we used the command startapp this time. This will give us the following directory structure:</vt:lpstr>
      <vt:lpstr>settings.py</vt:lpstr>
      <vt:lpstr>Hello, World! </vt:lpstr>
      <vt:lpstr>urls.py</vt:lpstr>
      <vt:lpstr> Use Case Diagram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Al-Wajeeh</dc:creator>
  <cp:lastModifiedBy>Dhiaa</cp:lastModifiedBy>
  <cp:revision>11</cp:revision>
  <dcterms:created xsi:type="dcterms:W3CDTF">2023-01-13T18:25:19Z</dcterms:created>
  <dcterms:modified xsi:type="dcterms:W3CDTF">2023-01-14T05:39:21Z</dcterms:modified>
</cp:coreProperties>
</file>