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3"/>
  </p:notesMasterIdLst>
  <p:sldIdLst>
    <p:sldId id="256" r:id="rId2"/>
    <p:sldId id="258" r:id="rId3"/>
    <p:sldId id="259" r:id="rId4"/>
    <p:sldId id="257" r:id="rId5"/>
    <p:sldId id="260" r:id="rId6"/>
    <p:sldId id="261" r:id="rId7"/>
    <p:sldId id="297" r:id="rId8"/>
    <p:sldId id="315" r:id="rId9"/>
    <p:sldId id="316" r:id="rId10"/>
    <p:sldId id="319" r:id="rId11"/>
    <p:sldId id="320" r:id="rId12"/>
    <p:sldId id="321" r:id="rId13"/>
    <p:sldId id="322" r:id="rId14"/>
    <p:sldId id="325" r:id="rId15"/>
    <p:sldId id="323" r:id="rId16"/>
    <p:sldId id="308" r:id="rId17"/>
    <p:sldId id="328" r:id="rId18"/>
    <p:sldId id="327" r:id="rId19"/>
    <p:sldId id="329" r:id="rId20"/>
    <p:sldId id="262" r:id="rId21"/>
    <p:sldId id="263" r:id="rId22"/>
  </p:sldIdLst>
  <p:sldSz cx="9144000" cy="5143500" type="screen16x9"/>
  <p:notesSz cx="6858000" cy="9144000"/>
  <p:embeddedFontLst>
    <p:embeddedFont>
      <p:font typeface="Barlow Light" panose="00000400000000000000" pitchFamily="2" charset="0"/>
      <p:regular r:id="rId24"/>
      <p:bold r:id="rId25"/>
      <p:italic r:id="rId26"/>
      <p:boldItalic r:id="rId27"/>
    </p:embeddedFont>
    <p:embeddedFont>
      <p:font typeface="Raleway" pitchFamily="2" charset="0"/>
      <p:regular r:id="rId28"/>
      <p:bold r:id="rId29"/>
      <p:italic r:id="rId30"/>
      <p:boldItalic r:id="rId31"/>
    </p:embeddedFont>
    <p:embeddedFont>
      <p:font typeface="Raleway Thin"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81400" autoAdjust="0"/>
  </p:normalViewPr>
  <p:slideViewPr>
    <p:cSldViewPr snapToGrid="0">
      <p:cViewPr varScale="1">
        <p:scale>
          <a:sx n="98" d="100"/>
          <a:sy n="98"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865370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729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6111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887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787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8727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466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2373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8769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5749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1225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936133" y="1680648"/>
            <a:ext cx="4771473" cy="176368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b="1" i="1" dirty="0"/>
              <a:t>Sentiment Analysis Twitter </a:t>
            </a:r>
            <a:r>
              <a:rPr lang="en-US" sz="2800" b="1" dirty="0" err="1"/>
              <a:t>Terhadap</a:t>
            </a:r>
            <a:r>
              <a:rPr lang="en-US" sz="2800" b="1" dirty="0"/>
              <a:t> </a:t>
            </a:r>
            <a:r>
              <a:rPr lang="en-US" sz="2800" b="1" dirty="0" err="1"/>
              <a:t>Opini</a:t>
            </a:r>
            <a:r>
              <a:rPr lang="en-US" sz="2800" b="1" i="1" dirty="0"/>
              <a:t> </a:t>
            </a:r>
            <a:r>
              <a:rPr lang="en-US" sz="2800" b="1" dirty="0"/>
              <a:t>IKN (Ibu Kota Nusantara) </a:t>
            </a:r>
            <a:r>
              <a:rPr lang="en-US" sz="2800" b="1" dirty="0" err="1"/>
              <a:t>menggunakan</a:t>
            </a:r>
            <a:r>
              <a:rPr lang="en-US" sz="2800" b="1" dirty="0"/>
              <a:t> </a:t>
            </a:r>
            <a:r>
              <a:rPr lang="en-US" sz="2800" b="1" dirty="0" err="1"/>
              <a:t>Algoritma</a:t>
            </a:r>
            <a:r>
              <a:rPr lang="en-US" sz="2800" b="1" dirty="0"/>
              <a:t> SVM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255E-D8BF-EEAF-4E45-375FC17DC659}"/>
              </a:ext>
            </a:extLst>
          </p:cNvPr>
          <p:cNvSpPr>
            <a:spLocks noGrp="1"/>
          </p:cNvSpPr>
          <p:nvPr>
            <p:ph type="title"/>
          </p:nvPr>
        </p:nvSpPr>
        <p:spPr>
          <a:xfrm>
            <a:off x="606742" y="1083791"/>
            <a:ext cx="3309650" cy="413147"/>
          </a:xfrm>
        </p:spPr>
        <p:txBody>
          <a:bodyPr/>
          <a:lstStyle/>
          <a:p>
            <a:r>
              <a:rPr lang="en-US" sz="3600" dirty="0"/>
              <a:t>Case folding</a:t>
            </a:r>
          </a:p>
        </p:txBody>
      </p:sp>
      <p:sp>
        <p:nvSpPr>
          <p:cNvPr id="3" name="Text Placeholder 2">
            <a:extLst>
              <a:ext uri="{FF2B5EF4-FFF2-40B4-BE49-F238E27FC236}">
                <a16:creationId xmlns:a16="http://schemas.microsoft.com/office/drawing/2014/main" id="{7D740E5E-0E66-C60C-CBBB-A82D79E65199}"/>
              </a:ext>
            </a:extLst>
          </p:cNvPr>
          <p:cNvSpPr>
            <a:spLocks noGrp="1"/>
          </p:cNvSpPr>
          <p:nvPr>
            <p:ph type="body" idx="1"/>
          </p:nvPr>
        </p:nvSpPr>
        <p:spPr>
          <a:xfrm>
            <a:off x="225451" y="1626507"/>
            <a:ext cx="5797254" cy="1048561"/>
          </a:xfrm>
        </p:spPr>
        <p:txBody>
          <a:bodyPr/>
          <a:lstStyle/>
          <a:p>
            <a:r>
              <a:rPr lang="en-US" sz="1400" dirty="0" err="1">
                <a:solidFill>
                  <a:schemeClr val="tx1"/>
                </a:solidFill>
                <a:latin typeface="Times New Roman" panose="02020603050405020304" pitchFamily="18" charset="0"/>
                <a:cs typeface="Times New Roman" panose="02020603050405020304" pitchFamily="18" charset="0"/>
              </a:rPr>
              <a:t>Tahap</a:t>
            </a:r>
            <a:r>
              <a:rPr lang="en-US" sz="1400" dirty="0">
                <a:solidFill>
                  <a:schemeClr val="tx1"/>
                </a:solidFill>
                <a:latin typeface="Times New Roman" panose="02020603050405020304" pitchFamily="18" charset="0"/>
                <a:cs typeface="Times New Roman" panose="02020603050405020304" pitchFamily="18" charset="0"/>
              </a:rPr>
              <a:t> </a:t>
            </a:r>
            <a:r>
              <a:rPr lang="en-US" sz="1400" i="1" dirty="0">
                <a:solidFill>
                  <a:schemeClr val="tx1"/>
                </a:solidFill>
                <a:latin typeface="Times New Roman" panose="02020603050405020304" pitchFamily="18" charset="0"/>
                <a:cs typeface="Times New Roman" panose="02020603050405020304" pitchFamily="18" charset="0"/>
              </a:rPr>
              <a:t>case folding </a:t>
            </a:r>
            <a:r>
              <a:rPr lang="en-US" sz="1400" dirty="0">
                <a:solidFill>
                  <a:schemeClr val="tx1"/>
                </a:solidFill>
                <a:latin typeface="Times New Roman" panose="02020603050405020304" pitchFamily="18" charset="0"/>
                <a:cs typeface="Times New Roman" panose="02020603050405020304" pitchFamily="18" charset="0"/>
              </a:rPr>
              <a:t>yang </a:t>
            </a:r>
            <a:r>
              <a:rPr lang="en-US" sz="1400" dirty="0" err="1">
                <a:solidFill>
                  <a:schemeClr val="tx1"/>
                </a:solidFill>
                <a:latin typeface="Times New Roman" panose="02020603050405020304" pitchFamily="18" charset="0"/>
                <a:cs typeface="Times New Roman" panose="02020603050405020304" pitchFamily="18" charset="0"/>
              </a:rPr>
              <a:t>dilakukan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menghasilkan</a:t>
            </a:r>
            <a:r>
              <a:rPr lang="en-US" sz="1400" dirty="0">
                <a:solidFill>
                  <a:schemeClr val="tx1"/>
                </a:solidFill>
                <a:latin typeface="Times New Roman" panose="02020603050405020304" pitchFamily="18" charset="0"/>
                <a:cs typeface="Times New Roman" panose="02020603050405020304" pitchFamily="18" charset="0"/>
              </a:rPr>
              <a:t> </a:t>
            </a:r>
            <a:r>
              <a:rPr lang="en-US" sz="1400" i="1" dirty="0">
                <a:solidFill>
                  <a:schemeClr val="tx1"/>
                </a:solidFill>
                <a:latin typeface="Times New Roman" panose="02020603050405020304" pitchFamily="18" charset="0"/>
                <a:cs typeface="Times New Roman" panose="02020603050405020304" pitchFamily="18" charset="0"/>
              </a:rPr>
              <a:t>tweet </a:t>
            </a:r>
            <a:r>
              <a:rPr lang="en-US" sz="1400" dirty="0" err="1">
                <a:solidFill>
                  <a:schemeClr val="tx1"/>
                </a:solidFill>
                <a:latin typeface="Times New Roman" panose="02020603050405020304" pitchFamily="18" charset="0"/>
                <a:cs typeface="Times New Roman" panose="02020603050405020304" pitchFamily="18" charset="0"/>
              </a:rPr>
              <a:t>dengan</a:t>
            </a:r>
            <a:r>
              <a:rPr lang="en-US" sz="1400" dirty="0">
                <a:solidFill>
                  <a:schemeClr val="tx1"/>
                </a:solidFill>
                <a:latin typeface="Times New Roman" panose="02020603050405020304" pitchFamily="18" charset="0"/>
                <a:cs typeface="Times New Roman" panose="02020603050405020304" pitchFamily="18" charset="0"/>
              </a:rPr>
              <a:t> </a:t>
            </a:r>
            <a:r>
              <a:rPr lang="en-US" sz="1400" i="1" dirty="0">
                <a:solidFill>
                  <a:schemeClr val="tx1"/>
                </a:solidFill>
                <a:latin typeface="Times New Roman" panose="02020603050405020304" pitchFamily="18" charset="0"/>
                <a:cs typeface="Times New Roman" panose="02020603050405020304" pitchFamily="18" charset="0"/>
              </a:rPr>
              <a:t>case </a:t>
            </a:r>
            <a:r>
              <a:rPr lang="en-US" sz="1400" i="1" dirty="0" err="1">
                <a:solidFill>
                  <a:schemeClr val="tx1"/>
                </a:solidFill>
                <a:latin typeface="Times New Roman" panose="02020603050405020304" pitchFamily="18" charset="0"/>
                <a:cs typeface="Times New Roman" panose="02020603050405020304" pitchFamily="18" charset="0"/>
              </a:rPr>
              <a:t>standar</a:t>
            </a:r>
            <a:r>
              <a:rPr lang="en-US" sz="1400" i="1"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yaitu</a:t>
            </a:r>
            <a:r>
              <a:rPr lang="en-US" sz="1400" i="1" dirty="0">
                <a:solidFill>
                  <a:schemeClr val="tx1"/>
                </a:solidFill>
                <a:latin typeface="Times New Roman" panose="02020603050405020304" pitchFamily="18" charset="0"/>
                <a:cs typeface="Times New Roman" panose="02020603050405020304" pitchFamily="18" charset="0"/>
              </a:rPr>
              <a:t> lower case. </a:t>
            </a:r>
            <a:r>
              <a:rPr lang="en-US" sz="1400" dirty="0" err="1">
                <a:solidFill>
                  <a:schemeClr val="tx1"/>
                </a:solidFill>
                <a:latin typeface="Times New Roman" panose="02020603050405020304" pitchFamily="18" charset="0"/>
                <a:cs typeface="Times New Roman" panose="02020603050405020304" pitchFamily="18" charset="0"/>
              </a:rPr>
              <a:t>Tabel</a:t>
            </a:r>
            <a:r>
              <a:rPr lang="en-US" sz="1400" dirty="0">
                <a:solidFill>
                  <a:schemeClr val="tx1"/>
                </a:solidFill>
                <a:latin typeface="Times New Roman" panose="02020603050405020304" pitchFamily="18" charset="0"/>
                <a:cs typeface="Times New Roman" panose="02020603050405020304" pitchFamily="18" charset="0"/>
              </a:rPr>
              <a:t> 3 </a:t>
            </a:r>
            <a:r>
              <a:rPr lang="en-US" sz="1400" dirty="0" err="1">
                <a:solidFill>
                  <a:schemeClr val="tx1"/>
                </a:solidFill>
                <a:latin typeface="Times New Roman" panose="02020603050405020304" pitchFamily="18" charset="0"/>
                <a:cs typeface="Times New Roman" panose="02020603050405020304" pitchFamily="18" charset="0"/>
              </a:rPr>
              <a:t>berikut</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merupakan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simulasi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hasil</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tahap</a:t>
            </a:r>
            <a:r>
              <a:rPr lang="en-US" sz="1400" dirty="0">
                <a:solidFill>
                  <a:schemeClr val="tx1"/>
                </a:solidFill>
                <a:latin typeface="Times New Roman" panose="02020603050405020304" pitchFamily="18" charset="0"/>
                <a:cs typeface="Times New Roman" panose="02020603050405020304" pitchFamily="18" charset="0"/>
              </a:rPr>
              <a:t> </a:t>
            </a:r>
            <a:r>
              <a:rPr lang="en-US" sz="1400" i="1" dirty="0">
                <a:solidFill>
                  <a:schemeClr val="tx1"/>
                </a:solidFill>
                <a:latin typeface="Times New Roman" panose="02020603050405020304" pitchFamily="18" charset="0"/>
                <a:cs typeface="Times New Roman" panose="02020603050405020304" pitchFamily="18" charset="0"/>
              </a:rPr>
              <a:t>case folding.</a:t>
            </a:r>
          </a:p>
          <a:p>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0DABFD-0AE4-CEEF-F161-BE0B561EFA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5" name="Picture 4">
            <a:extLst>
              <a:ext uri="{FF2B5EF4-FFF2-40B4-BE49-F238E27FC236}">
                <a16:creationId xmlns:a16="http://schemas.microsoft.com/office/drawing/2014/main" id="{2DC6D2AA-4B8F-529D-808C-884B35C38DB3}"/>
              </a:ext>
            </a:extLst>
          </p:cNvPr>
          <p:cNvPicPr>
            <a:picLocks noChangeAspect="1"/>
          </p:cNvPicPr>
          <p:nvPr/>
        </p:nvPicPr>
        <p:blipFill>
          <a:blip r:embed="rId2"/>
          <a:stretch>
            <a:fillRect/>
          </a:stretch>
        </p:blipFill>
        <p:spPr>
          <a:xfrm>
            <a:off x="6098100" y="1496938"/>
            <a:ext cx="2932430" cy="3139712"/>
          </a:xfrm>
          <a:prstGeom prst="rect">
            <a:avLst/>
          </a:prstGeom>
        </p:spPr>
      </p:pic>
      <p:sp>
        <p:nvSpPr>
          <p:cNvPr id="7" name="Text Placeholder 2">
            <a:extLst>
              <a:ext uri="{FF2B5EF4-FFF2-40B4-BE49-F238E27FC236}">
                <a16:creationId xmlns:a16="http://schemas.microsoft.com/office/drawing/2014/main" id="{847EA7F3-CB1B-122F-5FEC-2893EA0C0D5C}"/>
              </a:ext>
            </a:extLst>
          </p:cNvPr>
          <p:cNvSpPr txBox="1">
            <a:spLocks/>
          </p:cNvSpPr>
          <p:nvPr/>
        </p:nvSpPr>
        <p:spPr>
          <a:xfrm>
            <a:off x="2228504" y="2662758"/>
            <a:ext cx="2263651" cy="404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just">
              <a:buNone/>
            </a:pPr>
            <a:r>
              <a:rPr lang="en-US" sz="1400" dirty="0" err="1">
                <a:solidFill>
                  <a:schemeClr val="tx1"/>
                </a:solidFill>
                <a:latin typeface="Times New Roman" panose="02020603050405020304" pitchFamily="18" charset="0"/>
                <a:cs typeface="Times New Roman" panose="02020603050405020304" pitchFamily="18" charset="0"/>
              </a:rPr>
              <a:t>Tabel</a:t>
            </a:r>
            <a:r>
              <a:rPr lang="en-US" sz="1400" dirty="0">
                <a:solidFill>
                  <a:schemeClr val="tx1"/>
                </a:solidFill>
                <a:latin typeface="Times New Roman" panose="02020603050405020304" pitchFamily="18" charset="0"/>
                <a:cs typeface="Times New Roman" panose="02020603050405020304" pitchFamily="18" charset="0"/>
              </a:rPr>
              <a:t> 3 </a:t>
            </a:r>
            <a:r>
              <a:rPr lang="en-US" sz="1400" dirty="0" err="1">
                <a:solidFill>
                  <a:schemeClr val="tx1"/>
                </a:solidFill>
                <a:latin typeface="Times New Roman" panose="02020603050405020304" pitchFamily="18" charset="0"/>
                <a:cs typeface="Times New Roman" panose="02020603050405020304" pitchFamily="18" charset="0"/>
              </a:rPr>
              <a:t>Tahap</a:t>
            </a:r>
            <a:r>
              <a:rPr lang="en-US" sz="1400" dirty="0">
                <a:solidFill>
                  <a:schemeClr val="tx1"/>
                </a:solidFill>
                <a:latin typeface="Times New Roman" panose="02020603050405020304" pitchFamily="18" charset="0"/>
                <a:cs typeface="Times New Roman" panose="02020603050405020304" pitchFamily="18" charset="0"/>
              </a:rPr>
              <a:t> </a:t>
            </a:r>
            <a:r>
              <a:rPr lang="en-US" sz="1400" i="1" dirty="0">
                <a:solidFill>
                  <a:schemeClr val="tx1"/>
                </a:solidFill>
                <a:latin typeface="Times New Roman" panose="02020603050405020304" pitchFamily="18" charset="0"/>
                <a:cs typeface="Times New Roman" panose="02020603050405020304" pitchFamily="18" charset="0"/>
              </a:rPr>
              <a:t>Case folding</a:t>
            </a:r>
          </a:p>
        </p:txBody>
      </p:sp>
      <p:sp>
        <p:nvSpPr>
          <p:cNvPr id="8" name="Title 1">
            <a:extLst>
              <a:ext uri="{FF2B5EF4-FFF2-40B4-BE49-F238E27FC236}">
                <a16:creationId xmlns:a16="http://schemas.microsoft.com/office/drawing/2014/main" id="{2859738A-4124-68E5-15A5-A209FD2B205D}"/>
              </a:ext>
            </a:extLst>
          </p:cNvPr>
          <p:cNvSpPr txBox="1">
            <a:spLocks/>
          </p:cNvSpPr>
          <p:nvPr/>
        </p:nvSpPr>
        <p:spPr>
          <a:xfrm>
            <a:off x="606742" y="498545"/>
            <a:ext cx="5640900" cy="62777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4000" i="1" kern="100" dirty="0">
                <a:latin typeface="Times New Roman" panose="02020603050405020304" pitchFamily="18" charset="0"/>
                <a:ea typeface="Calibri" panose="020F0502020204030204" pitchFamily="34" charset="0"/>
                <a:cs typeface="Times New Roman" panose="02020603050405020304" pitchFamily="18" charset="0"/>
              </a:rPr>
              <a:t>Pre-Processing Text</a:t>
            </a:r>
            <a:endParaRPr lang="en-US" sz="4000" dirty="0"/>
          </a:p>
        </p:txBody>
      </p:sp>
      <p:graphicFrame>
        <p:nvGraphicFramePr>
          <p:cNvPr id="9" name="Table 8">
            <a:extLst>
              <a:ext uri="{FF2B5EF4-FFF2-40B4-BE49-F238E27FC236}">
                <a16:creationId xmlns:a16="http://schemas.microsoft.com/office/drawing/2014/main" id="{A7C47EAD-37F1-F61D-34E4-8FA7A130DD08}"/>
              </a:ext>
            </a:extLst>
          </p:cNvPr>
          <p:cNvGraphicFramePr>
            <a:graphicFrameLocks noGrp="1"/>
          </p:cNvGraphicFramePr>
          <p:nvPr>
            <p:extLst>
              <p:ext uri="{D42A27DB-BD31-4B8C-83A1-F6EECF244321}">
                <p14:modId xmlns:p14="http://schemas.microsoft.com/office/powerpoint/2010/main" val="4157295895"/>
              </p:ext>
            </p:extLst>
          </p:nvPr>
        </p:nvGraphicFramePr>
        <p:xfrm>
          <a:off x="680893" y="3175253"/>
          <a:ext cx="5341812" cy="1742440"/>
        </p:xfrm>
        <a:graphic>
          <a:graphicData uri="http://schemas.openxmlformats.org/drawingml/2006/table">
            <a:tbl>
              <a:tblPr firstRow="1" bandRow="1">
                <a:tableStyleId>{11E2214B-EEA6-4F0E-851E-DA328E0D34B4}</a:tableStyleId>
              </a:tblPr>
              <a:tblGrid>
                <a:gridCol w="2670906">
                  <a:extLst>
                    <a:ext uri="{9D8B030D-6E8A-4147-A177-3AD203B41FA5}">
                      <a16:colId xmlns:a16="http://schemas.microsoft.com/office/drawing/2014/main" val="2597742014"/>
                    </a:ext>
                  </a:extLst>
                </a:gridCol>
                <a:gridCol w="2670906">
                  <a:extLst>
                    <a:ext uri="{9D8B030D-6E8A-4147-A177-3AD203B41FA5}">
                      <a16:colId xmlns:a16="http://schemas.microsoft.com/office/drawing/2014/main" val="3449681540"/>
                    </a:ext>
                  </a:extLst>
                </a:gridCol>
              </a:tblGrid>
              <a:tr h="370840">
                <a:tc>
                  <a:txBody>
                    <a:bodyPr/>
                    <a:lstStyle/>
                    <a:p>
                      <a:pPr algn="ctr"/>
                      <a:r>
                        <a:rPr lang="en-US" sz="1400" dirty="0" err="1">
                          <a:latin typeface="Times New Roman" panose="02020603050405020304" pitchFamily="18" charset="0"/>
                          <a:cs typeface="Times New Roman" panose="02020603050405020304" pitchFamily="18" charset="0"/>
                        </a:rPr>
                        <a:t>Sebelum</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case folding</a:t>
                      </a:r>
                    </a:p>
                  </a:txBody>
                  <a:tcPr/>
                </a:tc>
                <a:tc>
                  <a:txBody>
                    <a:bodyPr/>
                    <a:lstStyle/>
                    <a:p>
                      <a:pPr algn="ctr"/>
                      <a:r>
                        <a:rPr lang="en-US" sz="1400" dirty="0" err="1">
                          <a:latin typeface="Times New Roman" panose="02020603050405020304" pitchFamily="18" charset="0"/>
                          <a:cs typeface="Times New Roman" panose="02020603050405020304" pitchFamily="18" charset="0"/>
                        </a:rPr>
                        <a:t>Sesudah</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case folding</a:t>
                      </a:r>
                    </a:p>
                  </a:txBody>
                  <a:tcPr/>
                </a:tc>
                <a:extLst>
                  <a:ext uri="{0D108BD9-81ED-4DB2-BD59-A6C34878D82A}">
                    <a16:rowId xmlns:a16="http://schemas.microsoft.com/office/drawing/2014/main" val="603009533"/>
                  </a:ext>
                </a:extLst>
              </a:tr>
              <a:tr h="812790">
                <a:tc>
                  <a:txBody>
                    <a:bodyPr/>
                    <a:lstStyle/>
                    <a:p>
                      <a:pPr algn="just"/>
                      <a:r>
                        <a:rPr lang="en-US" sz="1400" dirty="0">
                          <a:latin typeface="Times New Roman" panose="02020603050405020304" pitchFamily="18" charset="0"/>
                          <a:cs typeface="Times New Roman" panose="02020603050405020304" pitchFamily="18" charset="0"/>
                        </a:rPr>
                        <a:t>@tembangjiwa </a:t>
                      </a:r>
                      <a:r>
                        <a:rPr lang="en-US" sz="1400" dirty="0" err="1">
                          <a:latin typeface="Times New Roman" panose="02020603050405020304" pitchFamily="18" charset="0"/>
                          <a:cs typeface="Times New Roman" panose="02020603050405020304" pitchFamily="18" charset="0"/>
                        </a:rPr>
                        <a:t>Itupun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jubir</a:t>
                      </a:r>
                      <a:r>
                        <a:rPr lang="en-US" sz="1400" dirty="0">
                          <a:latin typeface="Times New Roman" panose="02020603050405020304" pitchFamily="18" charset="0"/>
                          <a:cs typeface="Times New Roman" panose="02020603050405020304" pitchFamily="18" charset="0"/>
                        </a:rPr>
                        <a:t> yang </a:t>
                      </a:r>
                      <a:r>
                        <a:rPr lang="en-US" sz="1400" dirty="0" err="1">
                          <a:latin typeface="Times New Roman" panose="02020603050405020304" pitchFamily="18" charset="0"/>
                          <a:cs typeface="Times New Roman" panose="02020603050405020304" pitchFamily="18" charset="0"/>
                        </a:rPr>
                        <a:t>menegaskan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Fajrul</a:t>
                      </a:r>
                      <a:r>
                        <a:rPr lang="en-US" sz="1400" dirty="0">
                          <a:latin typeface="Times New Roman" panose="02020603050405020304" pitchFamily="18" charset="0"/>
                          <a:cs typeface="Times New Roman" panose="02020603050405020304" pitchFamily="18" charset="0"/>
                        </a:rPr>
                        <a:t> Rahman orang </a:t>
                      </a:r>
                      <a:r>
                        <a:rPr lang="en-US" sz="1400" dirty="0" err="1">
                          <a:latin typeface="Times New Roman" panose="02020603050405020304" pitchFamily="18" charset="0"/>
                          <a:cs typeface="Times New Roman" panose="02020603050405020304" pitchFamily="18" charset="0"/>
                        </a:rPr>
                        <a:t>kelahiran</a:t>
                      </a:r>
                      <a:r>
                        <a:rPr lang="en-US" sz="1400" dirty="0">
                          <a:latin typeface="Times New Roman" panose="02020603050405020304" pitchFamily="18" charset="0"/>
                          <a:cs typeface="Times New Roman" panose="02020603050405020304" pitchFamily="18" charset="0"/>
                        </a:rPr>
                        <a:t> Banjarmasin. </a:t>
                      </a:r>
                      <a:r>
                        <a:rPr lang="en-US" sz="1400" dirty="0" err="1">
                          <a:latin typeface="Times New Roman" panose="02020603050405020304" pitchFamily="18" charset="0"/>
                          <a:cs typeface="Times New Roman" panose="02020603050405020304" pitchFamily="18" charset="0"/>
                        </a:rPr>
                        <a:t>Makanya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ibukota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dipindah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ke</a:t>
                      </a:r>
                      <a:r>
                        <a:rPr lang="en-US" sz="1400" dirty="0">
                          <a:latin typeface="Times New Roman" panose="02020603050405020304" pitchFamily="18" charset="0"/>
                          <a:cs typeface="Times New Roman" panose="02020603050405020304" pitchFamily="18" charset="0"/>
                        </a:rPr>
                        <a:t> Kalimantan </a:t>
                      </a:r>
                      <a:r>
                        <a:rPr lang="en-US" sz="1400" dirty="0" err="1">
                          <a:latin typeface="Times New Roman" panose="02020603050405020304" pitchFamily="18" charset="0"/>
                          <a:cs typeface="Times New Roman" panose="02020603050405020304" pitchFamily="18" charset="0"/>
                        </a:rPr>
                        <a:t>mungkin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supaya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cina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bisa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jadi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presiden</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@tembangjiwa </a:t>
                      </a:r>
                      <a:r>
                        <a:rPr lang="en-US" sz="1400" dirty="0" err="1">
                          <a:latin typeface="Times New Roman" panose="02020603050405020304" pitchFamily="18" charset="0"/>
                          <a:cs typeface="Times New Roman" panose="02020603050405020304" pitchFamily="18" charset="0"/>
                        </a:rPr>
                        <a:t>itupun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jubir</a:t>
                      </a:r>
                      <a:r>
                        <a:rPr lang="en-US" sz="1400" dirty="0">
                          <a:latin typeface="Times New Roman" panose="02020603050405020304" pitchFamily="18" charset="0"/>
                          <a:cs typeface="Times New Roman" panose="02020603050405020304" pitchFamily="18" charset="0"/>
                        </a:rPr>
                        <a:t> yang </a:t>
                      </a:r>
                      <a:r>
                        <a:rPr lang="en-US" sz="1400" dirty="0" err="1">
                          <a:latin typeface="Times New Roman" panose="02020603050405020304" pitchFamily="18" charset="0"/>
                          <a:cs typeface="Times New Roman" panose="02020603050405020304" pitchFamily="18" charset="0"/>
                        </a:rPr>
                        <a:t>menegaskan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fajrul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rahman</a:t>
                      </a:r>
                      <a:r>
                        <a:rPr lang="en-US" sz="1400" dirty="0">
                          <a:latin typeface="Times New Roman" panose="02020603050405020304" pitchFamily="18" charset="0"/>
                          <a:cs typeface="Times New Roman" panose="02020603050405020304" pitchFamily="18" charset="0"/>
                        </a:rPr>
                        <a:t> orang </a:t>
                      </a:r>
                      <a:r>
                        <a:rPr lang="en-US" sz="1400" dirty="0" err="1">
                          <a:latin typeface="Times New Roman" panose="02020603050405020304" pitchFamily="18" charset="0"/>
                          <a:cs typeface="Times New Roman" panose="02020603050405020304" pitchFamily="18" charset="0"/>
                        </a:rPr>
                        <a:t>kelahiran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banjarmasin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makanya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ibukota</a:t>
                      </a:r>
                      <a:endParaRPr lang="en-US" sz="1400" dirty="0">
                        <a:latin typeface="Times New Roman" panose="02020603050405020304" pitchFamily="18" charset="0"/>
                        <a:cs typeface="Times New Roman" panose="02020603050405020304" pitchFamily="18" charset="0"/>
                      </a:endParaRPr>
                    </a:p>
                    <a:p>
                      <a:pPr algn="just"/>
                      <a:r>
                        <a:rPr lang="en-US" sz="1400" dirty="0" err="1">
                          <a:latin typeface="Times New Roman" panose="02020603050405020304" pitchFamily="18" charset="0"/>
                          <a:cs typeface="Times New Roman" panose="02020603050405020304" pitchFamily="18" charset="0"/>
                        </a:rPr>
                        <a:t>dipindah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ke</a:t>
                      </a:r>
                      <a:r>
                        <a:rPr lang="en-US" sz="1400" dirty="0">
                          <a:latin typeface="Times New Roman" panose="02020603050405020304" pitchFamily="18" charset="0"/>
                          <a:cs typeface="Times New Roman" panose="02020603050405020304" pitchFamily="18" charset="0"/>
                        </a:rPr>
                        <a:t> Kalimantan </a:t>
                      </a:r>
                      <a:r>
                        <a:rPr lang="en-US" sz="1400" dirty="0" err="1">
                          <a:latin typeface="Times New Roman" panose="02020603050405020304" pitchFamily="18" charset="0"/>
                          <a:cs typeface="Times New Roman" panose="02020603050405020304" pitchFamily="18" charset="0"/>
                        </a:rPr>
                        <a:t>mungkin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supaya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cina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bisa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jadi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presiden</a:t>
                      </a:r>
                      <a:r>
                        <a:rPr lang="en-US"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819965235"/>
                  </a:ext>
                </a:extLst>
              </a:tr>
            </a:tbl>
          </a:graphicData>
        </a:graphic>
      </p:graphicFrame>
    </p:spTree>
    <p:extLst>
      <p:ext uri="{BB962C8B-B14F-4D97-AF65-F5344CB8AC3E}">
        <p14:creationId xmlns:p14="http://schemas.microsoft.com/office/powerpoint/2010/main" val="316052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255E-D8BF-EEAF-4E45-375FC17DC659}"/>
              </a:ext>
            </a:extLst>
          </p:cNvPr>
          <p:cNvSpPr>
            <a:spLocks noGrp="1"/>
          </p:cNvSpPr>
          <p:nvPr>
            <p:ph type="title"/>
          </p:nvPr>
        </p:nvSpPr>
        <p:spPr>
          <a:xfrm>
            <a:off x="606741" y="1083791"/>
            <a:ext cx="2439159" cy="413147"/>
          </a:xfrm>
        </p:spPr>
        <p:txBody>
          <a:bodyPr/>
          <a:lstStyle/>
          <a:p>
            <a:r>
              <a:rPr lang="en-US" sz="3600" dirty="0"/>
              <a:t>Tokenizing</a:t>
            </a:r>
          </a:p>
        </p:txBody>
      </p:sp>
      <p:sp>
        <p:nvSpPr>
          <p:cNvPr id="3" name="Text Placeholder 2">
            <a:extLst>
              <a:ext uri="{FF2B5EF4-FFF2-40B4-BE49-F238E27FC236}">
                <a16:creationId xmlns:a16="http://schemas.microsoft.com/office/drawing/2014/main" id="{7D740E5E-0E66-C60C-CBBB-A82D79E65199}"/>
              </a:ext>
            </a:extLst>
          </p:cNvPr>
          <p:cNvSpPr>
            <a:spLocks noGrp="1"/>
          </p:cNvSpPr>
          <p:nvPr>
            <p:ph type="body" idx="1"/>
          </p:nvPr>
        </p:nvSpPr>
        <p:spPr>
          <a:xfrm>
            <a:off x="225451" y="1626507"/>
            <a:ext cx="5797254" cy="1048561"/>
          </a:xfrm>
        </p:spPr>
        <p:txBody>
          <a:bodyPr/>
          <a:lstStyle/>
          <a:p>
            <a:r>
              <a:rPr lang="en-US" sz="1400" dirty="0" err="1">
                <a:solidFill>
                  <a:schemeClr val="tx1"/>
                </a:solidFill>
                <a:latin typeface="Times New Roman" panose="02020603050405020304" pitchFamily="18" charset="0"/>
                <a:cs typeface="Times New Roman" panose="02020603050405020304" pitchFamily="18" charset="0"/>
              </a:rPr>
              <a:t>Tahap</a:t>
            </a:r>
            <a:r>
              <a:rPr lang="en-US" sz="1400" dirty="0">
                <a:solidFill>
                  <a:schemeClr val="tx1"/>
                </a:solidFill>
                <a:latin typeface="Times New Roman" panose="02020603050405020304" pitchFamily="18" charset="0"/>
                <a:cs typeface="Times New Roman" panose="02020603050405020304" pitchFamily="18" charset="0"/>
              </a:rPr>
              <a:t> </a:t>
            </a:r>
            <a:r>
              <a:rPr lang="en-US" sz="1400" i="1" dirty="0">
                <a:solidFill>
                  <a:schemeClr val="tx1"/>
                </a:solidFill>
                <a:latin typeface="Times New Roman" panose="02020603050405020304" pitchFamily="18" charset="0"/>
                <a:cs typeface="Times New Roman" panose="02020603050405020304" pitchFamily="18" charset="0"/>
              </a:rPr>
              <a:t>tokenizing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dilakukan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untuk</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memecah</a:t>
            </a:r>
            <a:r>
              <a:rPr lang="en-US" sz="1400" dirty="0">
                <a:solidFill>
                  <a:schemeClr val="tx1"/>
                </a:solidFill>
                <a:latin typeface="Times New Roman" panose="02020603050405020304" pitchFamily="18" charset="0"/>
                <a:cs typeface="Times New Roman" panose="02020603050405020304" pitchFamily="18" charset="0"/>
              </a:rPr>
              <a:t> tweets </a:t>
            </a:r>
            <a:r>
              <a:rPr lang="en-US" sz="1400" dirty="0" err="1">
                <a:solidFill>
                  <a:schemeClr val="tx1"/>
                </a:solidFill>
                <a:latin typeface="Times New Roman" panose="02020603050405020304" pitchFamily="18" charset="0"/>
                <a:cs typeface="Times New Roman" panose="02020603050405020304" pitchFamily="18" charset="0"/>
              </a:rPr>
              <a:t>menjadi</a:t>
            </a:r>
            <a:r>
              <a:rPr lang="en-US" sz="1400" dirty="0">
                <a:solidFill>
                  <a:schemeClr val="tx1"/>
                </a:solidFill>
                <a:latin typeface="Times New Roman" panose="02020603050405020304" pitchFamily="18" charset="0"/>
                <a:cs typeface="Times New Roman" panose="02020603050405020304" pitchFamily="18" charset="0"/>
              </a:rPr>
              <a:t> kata </a:t>
            </a:r>
            <a:r>
              <a:rPr lang="en-US" sz="1400" dirty="0" err="1">
                <a:solidFill>
                  <a:schemeClr val="tx1"/>
                </a:solidFill>
                <a:latin typeface="Times New Roman" panose="02020603050405020304" pitchFamily="18" charset="0"/>
                <a:cs typeface="Times New Roman" panose="02020603050405020304" pitchFamily="18" charset="0"/>
              </a:rPr>
              <a:t>dengan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batasan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tanda</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baca</a:t>
            </a:r>
            <a:r>
              <a:rPr lang="en-US" sz="1400" dirty="0">
                <a:solidFill>
                  <a:schemeClr val="tx1"/>
                </a:solidFill>
                <a:latin typeface="Times New Roman" panose="02020603050405020304" pitchFamily="18" charset="0"/>
                <a:cs typeface="Times New Roman" panose="02020603050405020304" pitchFamily="18" charset="0"/>
              </a:rPr>
              <a:t> dan </a:t>
            </a:r>
            <a:r>
              <a:rPr lang="en-US" sz="1400" dirty="0" err="1">
                <a:solidFill>
                  <a:schemeClr val="tx1"/>
                </a:solidFill>
                <a:latin typeface="Times New Roman" panose="02020603050405020304" pitchFamily="18" charset="0"/>
                <a:cs typeface="Times New Roman" panose="02020603050405020304" pitchFamily="18" charset="0"/>
              </a:rPr>
              <a:t>spasi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simulasi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hasil</a:t>
            </a:r>
            <a:r>
              <a:rPr lang="en-US" sz="1400" dirty="0">
                <a:solidFill>
                  <a:schemeClr val="tx1"/>
                </a:solidFill>
                <a:latin typeface="Times New Roman" panose="02020603050405020304" pitchFamily="18" charset="0"/>
                <a:cs typeface="Times New Roman" panose="02020603050405020304" pitchFamily="18" charset="0"/>
              </a:rPr>
              <a:t> </a:t>
            </a:r>
            <a:r>
              <a:rPr lang="en-US" sz="1400" i="1" dirty="0">
                <a:solidFill>
                  <a:schemeClr val="tx1"/>
                </a:solidFill>
                <a:latin typeface="Times New Roman" panose="02020603050405020304" pitchFamily="18" charset="0"/>
                <a:cs typeface="Times New Roman" panose="02020603050405020304" pitchFamily="18" charset="0"/>
              </a:rPr>
              <a:t>tokenizing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dapat</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dilihat</a:t>
            </a:r>
            <a:r>
              <a:rPr lang="en-US" sz="1400" dirty="0">
                <a:solidFill>
                  <a:schemeClr val="tx1"/>
                </a:solidFill>
                <a:latin typeface="Times New Roman" panose="02020603050405020304" pitchFamily="18" charset="0"/>
                <a:cs typeface="Times New Roman" panose="02020603050405020304" pitchFamily="18" charset="0"/>
              </a:rPr>
              <a:t> pada </a:t>
            </a:r>
            <a:r>
              <a:rPr lang="en-US" sz="1400" dirty="0" err="1">
                <a:solidFill>
                  <a:schemeClr val="tx1"/>
                </a:solidFill>
                <a:latin typeface="Times New Roman" panose="02020603050405020304" pitchFamily="18" charset="0"/>
                <a:cs typeface="Times New Roman" panose="02020603050405020304" pitchFamily="18" charset="0"/>
              </a:rPr>
              <a:t>Tabel</a:t>
            </a:r>
            <a:r>
              <a:rPr lang="en-US" sz="1400" dirty="0">
                <a:solidFill>
                  <a:schemeClr val="tx1"/>
                </a:solidFill>
                <a:latin typeface="Times New Roman" panose="02020603050405020304" pitchFamily="18" charset="0"/>
                <a:cs typeface="Times New Roman" panose="02020603050405020304" pitchFamily="18" charset="0"/>
              </a:rPr>
              <a:t> 4 </a:t>
            </a:r>
            <a:r>
              <a:rPr lang="en-US" sz="1400" dirty="0" err="1">
                <a:solidFill>
                  <a:schemeClr val="tx1"/>
                </a:solidFill>
                <a:latin typeface="Times New Roman" panose="02020603050405020304" pitchFamily="18" charset="0"/>
                <a:cs typeface="Times New Roman" panose="02020603050405020304" pitchFamily="18" charset="0"/>
              </a:rPr>
              <a:t>dibawah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ini</a:t>
            </a:r>
            <a:r>
              <a:rPr lang="en-US" sz="1400" dirty="0">
                <a:solidFill>
                  <a:schemeClr val="tx1"/>
                </a:solidFill>
                <a:latin typeface="Times New Roman" panose="02020603050405020304" pitchFamily="18" charset="0"/>
                <a:cs typeface="Times New Roman" panose="02020603050405020304" pitchFamily="18" charset="0"/>
              </a:rPr>
              <a:t>..</a:t>
            </a:r>
          </a:p>
          <a:p>
            <a:pPr marL="11430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0DABFD-0AE4-CEEF-F161-BE0B561EFA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2DC6D2AA-4B8F-529D-808C-884B35C38DB3}"/>
              </a:ext>
            </a:extLst>
          </p:cNvPr>
          <p:cNvPicPr>
            <a:picLocks noChangeAspect="1"/>
          </p:cNvPicPr>
          <p:nvPr/>
        </p:nvPicPr>
        <p:blipFill>
          <a:blip r:embed="rId2"/>
          <a:stretch>
            <a:fillRect/>
          </a:stretch>
        </p:blipFill>
        <p:spPr>
          <a:xfrm>
            <a:off x="6098100" y="1496938"/>
            <a:ext cx="2932430" cy="3139712"/>
          </a:xfrm>
          <a:prstGeom prst="rect">
            <a:avLst/>
          </a:prstGeom>
        </p:spPr>
      </p:pic>
      <p:sp>
        <p:nvSpPr>
          <p:cNvPr id="7" name="Text Placeholder 2">
            <a:extLst>
              <a:ext uri="{FF2B5EF4-FFF2-40B4-BE49-F238E27FC236}">
                <a16:creationId xmlns:a16="http://schemas.microsoft.com/office/drawing/2014/main" id="{847EA7F3-CB1B-122F-5FEC-2893EA0C0D5C}"/>
              </a:ext>
            </a:extLst>
          </p:cNvPr>
          <p:cNvSpPr txBox="1">
            <a:spLocks/>
          </p:cNvSpPr>
          <p:nvPr/>
        </p:nvSpPr>
        <p:spPr>
          <a:xfrm>
            <a:off x="2228504" y="2662758"/>
            <a:ext cx="2263651" cy="404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just">
              <a:buNone/>
            </a:pPr>
            <a:r>
              <a:rPr lang="en-US" sz="1400" dirty="0" err="1">
                <a:solidFill>
                  <a:schemeClr val="tx1"/>
                </a:solidFill>
                <a:latin typeface="Times New Roman" panose="02020603050405020304" pitchFamily="18" charset="0"/>
                <a:cs typeface="Times New Roman" panose="02020603050405020304" pitchFamily="18" charset="0"/>
              </a:rPr>
              <a:t>Tabel</a:t>
            </a:r>
            <a:r>
              <a:rPr lang="en-US" sz="1400" dirty="0">
                <a:solidFill>
                  <a:schemeClr val="tx1"/>
                </a:solidFill>
                <a:latin typeface="Times New Roman" panose="02020603050405020304" pitchFamily="18" charset="0"/>
                <a:cs typeface="Times New Roman" panose="02020603050405020304" pitchFamily="18" charset="0"/>
              </a:rPr>
              <a:t> 4 </a:t>
            </a:r>
            <a:r>
              <a:rPr lang="en-US" sz="1400" dirty="0" err="1">
                <a:solidFill>
                  <a:schemeClr val="tx1"/>
                </a:solidFill>
                <a:latin typeface="Times New Roman" panose="02020603050405020304" pitchFamily="18" charset="0"/>
                <a:cs typeface="Times New Roman" panose="02020603050405020304" pitchFamily="18" charset="0"/>
              </a:rPr>
              <a:t>Tahap</a:t>
            </a:r>
            <a:r>
              <a:rPr lang="en-US" sz="1400" dirty="0">
                <a:solidFill>
                  <a:schemeClr val="tx1"/>
                </a:solidFill>
                <a:latin typeface="Times New Roman" panose="02020603050405020304" pitchFamily="18" charset="0"/>
                <a:cs typeface="Times New Roman" panose="02020603050405020304" pitchFamily="18" charset="0"/>
              </a:rPr>
              <a:t> </a:t>
            </a:r>
            <a:r>
              <a:rPr lang="en-US" sz="1400" i="1" dirty="0">
                <a:solidFill>
                  <a:schemeClr val="tx1"/>
                </a:solidFill>
                <a:latin typeface="Times New Roman" panose="02020603050405020304" pitchFamily="18" charset="0"/>
                <a:cs typeface="Times New Roman" panose="02020603050405020304" pitchFamily="18" charset="0"/>
              </a:rPr>
              <a:t>Tokenizing</a:t>
            </a:r>
          </a:p>
        </p:txBody>
      </p:sp>
      <p:sp>
        <p:nvSpPr>
          <p:cNvPr id="8" name="Title 1">
            <a:extLst>
              <a:ext uri="{FF2B5EF4-FFF2-40B4-BE49-F238E27FC236}">
                <a16:creationId xmlns:a16="http://schemas.microsoft.com/office/drawing/2014/main" id="{2859738A-4124-68E5-15A5-A209FD2B205D}"/>
              </a:ext>
            </a:extLst>
          </p:cNvPr>
          <p:cNvSpPr txBox="1">
            <a:spLocks/>
          </p:cNvSpPr>
          <p:nvPr/>
        </p:nvSpPr>
        <p:spPr>
          <a:xfrm>
            <a:off x="606742" y="498545"/>
            <a:ext cx="5640900" cy="62777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4000" i="1" kern="100" dirty="0">
                <a:latin typeface="Times New Roman" panose="02020603050405020304" pitchFamily="18" charset="0"/>
                <a:ea typeface="Calibri" panose="020F0502020204030204" pitchFamily="34" charset="0"/>
                <a:cs typeface="Times New Roman" panose="02020603050405020304" pitchFamily="18" charset="0"/>
              </a:rPr>
              <a:t>Pre-Processing Text</a:t>
            </a:r>
            <a:endParaRPr lang="en-US" sz="4000" dirty="0"/>
          </a:p>
        </p:txBody>
      </p:sp>
      <p:graphicFrame>
        <p:nvGraphicFramePr>
          <p:cNvPr id="9" name="Table 8">
            <a:extLst>
              <a:ext uri="{FF2B5EF4-FFF2-40B4-BE49-F238E27FC236}">
                <a16:creationId xmlns:a16="http://schemas.microsoft.com/office/drawing/2014/main" id="{DA24AF84-85E7-D6FF-2DDE-91C5A11A4FBC}"/>
              </a:ext>
            </a:extLst>
          </p:cNvPr>
          <p:cNvGraphicFramePr>
            <a:graphicFrameLocks noGrp="1"/>
          </p:cNvGraphicFramePr>
          <p:nvPr>
            <p:extLst>
              <p:ext uri="{D42A27DB-BD31-4B8C-83A1-F6EECF244321}">
                <p14:modId xmlns:p14="http://schemas.microsoft.com/office/powerpoint/2010/main" val="432720689"/>
              </p:ext>
            </p:extLst>
          </p:nvPr>
        </p:nvGraphicFramePr>
        <p:xfrm>
          <a:off x="665977" y="3114274"/>
          <a:ext cx="5341812" cy="1522376"/>
        </p:xfrm>
        <a:graphic>
          <a:graphicData uri="http://schemas.openxmlformats.org/drawingml/2006/table">
            <a:tbl>
              <a:tblPr firstRow="1" bandRow="1">
                <a:tableStyleId>{11E2214B-EEA6-4F0E-851E-DA328E0D34B4}</a:tableStyleId>
              </a:tblPr>
              <a:tblGrid>
                <a:gridCol w="2670906">
                  <a:extLst>
                    <a:ext uri="{9D8B030D-6E8A-4147-A177-3AD203B41FA5}">
                      <a16:colId xmlns:a16="http://schemas.microsoft.com/office/drawing/2014/main" val="2597742014"/>
                    </a:ext>
                  </a:extLst>
                </a:gridCol>
                <a:gridCol w="2670906">
                  <a:extLst>
                    <a:ext uri="{9D8B030D-6E8A-4147-A177-3AD203B41FA5}">
                      <a16:colId xmlns:a16="http://schemas.microsoft.com/office/drawing/2014/main" val="3449681540"/>
                    </a:ext>
                  </a:extLst>
                </a:gridCol>
              </a:tblGrid>
              <a:tr h="364136">
                <a:tc>
                  <a:txBody>
                    <a:bodyPr/>
                    <a:lstStyle/>
                    <a:p>
                      <a:pPr algn="ctr"/>
                      <a:r>
                        <a:rPr lang="en-US" sz="1400" dirty="0" err="1">
                          <a:latin typeface="Times New Roman" panose="02020603050405020304" pitchFamily="18" charset="0"/>
                          <a:cs typeface="Times New Roman" panose="02020603050405020304" pitchFamily="18" charset="0"/>
                        </a:rPr>
                        <a:t>Sebelum</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tokenizing</a:t>
                      </a:r>
                    </a:p>
                  </a:txBody>
                  <a:tcPr/>
                </a:tc>
                <a:tc>
                  <a:txBody>
                    <a:bodyPr/>
                    <a:lstStyle/>
                    <a:p>
                      <a:pPr algn="ctr"/>
                      <a:r>
                        <a:rPr lang="en-US" sz="1400" dirty="0" err="1">
                          <a:latin typeface="Times New Roman" panose="02020603050405020304" pitchFamily="18" charset="0"/>
                          <a:cs typeface="Times New Roman" panose="02020603050405020304" pitchFamily="18" charset="0"/>
                        </a:rPr>
                        <a:t>Sesudah</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tokenizing</a:t>
                      </a:r>
                    </a:p>
                  </a:txBody>
                  <a:tcPr/>
                </a:tc>
                <a:extLst>
                  <a:ext uri="{0D108BD9-81ED-4DB2-BD59-A6C34878D82A}">
                    <a16:rowId xmlns:a16="http://schemas.microsoft.com/office/drawing/2014/main" val="603009533"/>
                  </a:ext>
                </a:extLst>
              </a:tr>
              <a:tr h="812790">
                <a:tc>
                  <a:txBody>
                    <a:bodyPr/>
                    <a:lstStyle/>
                    <a:p>
                      <a:pPr algn="just"/>
                      <a:r>
                        <a:rPr lang="en-US" sz="1400" dirty="0" err="1">
                          <a:latin typeface="Times New Roman" panose="02020603050405020304" pitchFamily="18" charset="0"/>
                          <a:cs typeface="Times New Roman" panose="02020603050405020304" pitchFamily="18" charset="0"/>
                        </a:rPr>
                        <a:t>itupun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jubir</a:t>
                      </a:r>
                      <a:r>
                        <a:rPr lang="en-US" sz="1400" dirty="0">
                          <a:latin typeface="Times New Roman" panose="02020603050405020304" pitchFamily="18" charset="0"/>
                          <a:cs typeface="Times New Roman" panose="02020603050405020304" pitchFamily="18" charset="0"/>
                        </a:rPr>
                        <a:t> yang </a:t>
                      </a:r>
                      <a:r>
                        <a:rPr lang="en-US" sz="1400" dirty="0" err="1">
                          <a:latin typeface="Times New Roman" panose="02020603050405020304" pitchFamily="18" charset="0"/>
                          <a:cs typeface="Times New Roman" panose="02020603050405020304" pitchFamily="18" charset="0"/>
                        </a:rPr>
                        <a:t>menegaskan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fajrul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rahman</a:t>
                      </a:r>
                      <a:r>
                        <a:rPr lang="en-US" sz="1400" dirty="0">
                          <a:latin typeface="Times New Roman" panose="02020603050405020304" pitchFamily="18" charset="0"/>
                          <a:cs typeface="Times New Roman" panose="02020603050405020304" pitchFamily="18" charset="0"/>
                        </a:rPr>
                        <a:t> orang </a:t>
                      </a:r>
                      <a:r>
                        <a:rPr lang="en-US" sz="1400" dirty="0" err="1">
                          <a:latin typeface="Times New Roman" panose="02020603050405020304" pitchFamily="18" charset="0"/>
                          <a:cs typeface="Times New Roman" panose="02020603050405020304" pitchFamily="18" charset="0"/>
                        </a:rPr>
                        <a:t>kelahiran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banjarmasin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makanya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ibukota</a:t>
                      </a:r>
                      <a:endParaRPr lang="en-US" sz="1400" dirty="0">
                        <a:latin typeface="Times New Roman" panose="02020603050405020304" pitchFamily="18" charset="0"/>
                        <a:cs typeface="Times New Roman" panose="02020603050405020304" pitchFamily="18" charset="0"/>
                      </a:endParaRPr>
                    </a:p>
                    <a:p>
                      <a:pPr algn="just"/>
                      <a:r>
                        <a:rPr lang="en-US" sz="1400" dirty="0" err="1">
                          <a:latin typeface="Times New Roman" panose="02020603050405020304" pitchFamily="18" charset="0"/>
                          <a:cs typeface="Times New Roman" panose="02020603050405020304" pitchFamily="18" charset="0"/>
                        </a:rPr>
                        <a:t>dipindah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ke</a:t>
                      </a:r>
                      <a:r>
                        <a:rPr lang="en-US" sz="1400" dirty="0">
                          <a:latin typeface="Times New Roman" panose="02020603050405020304" pitchFamily="18" charset="0"/>
                          <a:cs typeface="Times New Roman" panose="02020603050405020304" pitchFamily="18" charset="0"/>
                        </a:rPr>
                        <a:t> Kalimantan </a:t>
                      </a:r>
                      <a:r>
                        <a:rPr lang="en-US" sz="1400" dirty="0" err="1">
                          <a:latin typeface="Times New Roman" panose="02020603050405020304" pitchFamily="18" charset="0"/>
                          <a:cs typeface="Times New Roman" panose="02020603050405020304" pitchFamily="18" charset="0"/>
                        </a:rPr>
                        <a:t>mungkin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supaya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cina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bisa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jadi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Presiden</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err="1">
                          <a:latin typeface="Times New Roman" panose="02020603050405020304" pitchFamily="18" charset="0"/>
                          <a:cs typeface="Times New Roman" panose="02020603050405020304" pitchFamily="18" charset="0"/>
                        </a:rPr>
                        <a:t>itupun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jubir</a:t>
                      </a:r>
                      <a:r>
                        <a:rPr lang="en-US" sz="1400" dirty="0">
                          <a:latin typeface="Times New Roman" panose="02020603050405020304" pitchFamily="18" charset="0"/>
                          <a:cs typeface="Times New Roman" panose="02020603050405020304" pitchFamily="18" charset="0"/>
                        </a:rPr>
                        <a:t> yang </a:t>
                      </a:r>
                      <a:r>
                        <a:rPr lang="en-US" sz="1400" dirty="0" err="1">
                          <a:latin typeface="Times New Roman" panose="02020603050405020304" pitchFamily="18" charset="0"/>
                          <a:cs typeface="Times New Roman" panose="02020603050405020304" pitchFamily="18" charset="0"/>
                        </a:rPr>
                        <a:t>menegaskan</a:t>
                      </a:r>
                      <a:endParaRPr lang="en-US" sz="1400" dirty="0">
                        <a:latin typeface="Times New Roman" panose="02020603050405020304" pitchFamily="18" charset="0"/>
                        <a:cs typeface="Times New Roman" panose="02020603050405020304" pitchFamily="18" charset="0"/>
                      </a:endParaRPr>
                    </a:p>
                    <a:p>
                      <a:pPr algn="just"/>
                      <a:r>
                        <a:rPr lang="en-US" sz="1400" dirty="0" err="1">
                          <a:latin typeface="Times New Roman" panose="02020603050405020304" pitchFamily="18" charset="0"/>
                          <a:cs typeface="Times New Roman" panose="02020603050405020304" pitchFamily="18" charset="0"/>
                        </a:rPr>
                        <a:t>fajrul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rahman</a:t>
                      </a:r>
                      <a:r>
                        <a:rPr lang="en-US" sz="1400" dirty="0">
                          <a:latin typeface="Times New Roman" panose="02020603050405020304" pitchFamily="18" charset="0"/>
                          <a:cs typeface="Times New Roman" panose="02020603050405020304" pitchFamily="18" charset="0"/>
                        </a:rPr>
                        <a:t> orang </a:t>
                      </a:r>
                      <a:r>
                        <a:rPr lang="en-US" sz="1400" dirty="0" err="1">
                          <a:latin typeface="Times New Roman" panose="02020603050405020304" pitchFamily="18" charset="0"/>
                          <a:cs typeface="Times New Roman" panose="02020603050405020304" pitchFamily="18" charset="0"/>
                        </a:rPr>
                        <a:t>kelahiran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banjarmasin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Makanya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ibukota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dipindah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kalimantan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mungkin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supaya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cina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bisa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jadi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presiden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19965235"/>
                  </a:ext>
                </a:extLst>
              </a:tr>
            </a:tbl>
          </a:graphicData>
        </a:graphic>
      </p:graphicFrame>
    </p:spTree>
    <p:extLst>
      <p:ext uri="{BB962C8B-B14F-4D97-AF65-F5344CB8AC3E}">
        <p14:creationId xmlns:p14="http://schemas.microsoft.com/office/powerpoint/2010/main" val="1060066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255E-D8BF-EEAF-4E45-375FC17DC659}"/>
              </a:ext>
            </a:extLst>
          </p:cNvPr>
          <p:cNvSpPr>
            <a:spLocks noGrp="1"/>
          </p:cNvSpPr>
          <p:nvPr>
            <p:ph type="title"/>
          </p:nvPr>
        </p:nvSpPr>
        <p:spPr>
          <a:xfrm>
            <a:off x="606742" y="1083791"/>
            <a:ext cx="3671960" cy="413147"/>
          </a:xfrm>
        </p:spPr>
        <p:txBody>
          <a:bodyPr/>
          <a:lstStyle/>
          <a:p>
            <a:r>
              <a:rPr lang="en-US" sz="3600" dirty="0"/>
              <a:t>Stop Removal</a:t>
            </a:r>
          </a:p>
        </p:txBody>
      </p:sp>
      <p:sp>
        <p:nvSpPr>
          <p:cNvPr id="3" name="Text Placeholder 2">
            <a:extLst>
              <a:ext uri="{FF2B5EF4-FFF2-40B4-BE49-F238E27FC236}">
                <a16:creationId xmlns:a16="http://schemas.microsoft.com/office/drawing/2014/main" id="{7D740E5E-0E66-C60C-CBBB-A82D79E65199}"/>
              </a:ext>
            </a:extLst>
          </p:cNvPr>
          <p:cNvSpPr>
            <a:spLocks noGrp="1"/>
          </p:cNvSpPr>
          <p:nvPr>
            <p:ph type="body" idx="1"/>
          </p:nvPr>
        </p:nvSpPr>
        <p:spPr>
          <a:xfrm>
            <a:off x="225451" y="1626507"/>
            <a:ext cx="5797254" cy="1048561"/>
          </a:xfrm>
        </p:spPr>
        <p:txBody>
          <a:bodyPr/>
          <a:lstStyle/>
          <a:p>
            <a:r>
              <a:rPr lang="en-US" sz="1400" i="1" dirty="0" err="1">
                <a:solidFill>
                  <a:schemeClr val="tx1"/>
                </a:solidFill>
                <a:latin typeface="Times New Roman" panose="02020603050405020304" pitchFamily="18" charset="0"/>
                <a:cs typeface="Times New Roman" panose="02020603050405020304" pitchFamily="18" charset="0"/>
              </a:rPr>
              <a:t>Stopword</a:t>
            </a:r>
            <a:r>
              <a:rPr lang="en-US" sz="1400" i="1" dirty="0">
                <a:solidFill>
                  <a:schemeClr val="tx1"/>
                </a:solidFill>
                <a:latin typeface="Times New Roman" panose="02020603050405020304" pitchFamily="18" charset="0"/>
                <a:cs typeface="Times New Roman" panose="02020603050405020304" pitchFamily="18" charset="0"/>
              </a:rPr>
              <a:t> removal </a:t>
            </a:r>
            <a:r>
              <a:rPr lang="en-US" sz="1400" dirty="0" err="1">
                <a:solidFill>
                  <a:schemeClr val="tx1"/>
                </a:solidFill>
                <a:latin typeface="Times New Roman" panose="02020603050405020304" pitchFamily="18" charset="0"/>
                <a:cs typeface="Times New Roman" panose="02020603050405020304" pitchFamily="18" charset="0"/>
              </a:rPr>
              <a:t>adalah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tahap</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penghilangan</a:t>
            </a:r>
            <a:r>
              <a:rPr lang="en-US" sz="1400" dirty="0">
                <a:solidFill>
                  <a:schemeClr val="tx1"/>
                </a:solidFill>
                <a:latin typeface="Times New Roman" panose="02020603050405020304" pitchFamily="18" charset="0"/>
                <a:cs typeface="Times New Roman" panose="02020603050405020304" pitchFamily="18" charset="0"/>
              </a:rPr>
              <a:t> kata yang </a:t>
            </a:r>
            <a:r>
              <a:rPr lang="en-US" sz="1400" dirty="0" err="1">
                <a:solidFill>
                  <a:schemeClr val="tx1"/>
                </a:solidFill>
                <a:latin typeface="Times New Roman" panose="02020603050405020304" pitchFamily="18" charset="0"/>
                <a:cs typeface="Times New Roman" panose="02020603050405020304" pitchFamily="18" charset="0"/>
              </a:rPr>
              <a:t>tidak</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memiliki</a:t>
            </a:r>
            <a:r>
              <a:rPr lang="en-US" sz="1400" dirty="0">
                <a:solidFill>
                  <a:schemeClr val="tx1"/>
                </a:solidFill>
                <a:latin typeface="Times New Roman" panose="02020603050405020304" pitchFamily="18" charset="0"/>
                <a:cs typeface="Times New Roman" panose="02020603050405020304" pitchFamily="18" charset="0"/>
              </a:rPr>
              <a:t> arti </a:t>
            </a:r>
            <a:r>
              <a:rPr lang="en-US" sz="1400" dirty="0" err="1">
                <a:solidFill>
                  <a:schemeClr val="tx1"/>
                </a:solidFill>
                <a:latin typeface="Times New Roman" panose="02020603050405020304" pitchFamily="18" charset="0"/>
                <a:cs typeface="Times New Roman" panose="02020603050405020304" pitchFamily="18" charset="0"/>
              </a:rPr>
              <a:t>sesuai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dengan</a:t>
            </a:r>
            <a:r>
              <a:rPr lang="en-US" sz="1400" dirty="0">
                <a:solidFill>
                  <a:schemeClr val="tx1"/>
                </a:solidFill>
                <a:latin typeface="Times New Roman" panose="02020603050405020304" pitchFamily="18" charset="0"/>
                <a:cs typeface="Times New Roman" panose="02020603050405020304" pitchFamily="18" charset="0"/>
              </a:rPr>
              <a:t> daftar </a:t>
            </a:r>
            <a:r>
              <a:rPr lang="en-US" sz="1400" dirty="0" err="1">
                <a:solidFill>
                  <a:schemeClr val="tx1"/>
                </a:solidFill>
                <a:latin typeface="Times New Roman" panose="02020603050405020304" pitchFamily="18" charset="0"/>
                <a:cs typeface="Times New Roman" panose="02020603050405020304" pitchFamily="18" charset="0"/>
              </a:rPr>
              <a:t>stoplist</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dapat</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dilihat</a:t>
            </a:r>
            <a:r>
              <a:rPr lang="en-US" sz="1400" dirty="0">
                <a:solidFill>
                  <a:schemeClr val="tx1"/>
                </a:solidFill>
                <a:latin typeface="Times New Roman" panose="02020603050405020304" pitchFamily="18" charset="0"/>
                <a:cs typeface="Times New Roman" panose="02020603050405020304" pitchFamily="18" charset="0"/>
              </a:rPr>
              <a:t> pada </a:t>
            </a:r>
            <a:r>
              <a:rPr lang="en-US" sz="1400" dirty="0" err="1">
                <a:solidFill>
                  <a:schemeClr val="tx1"/>
                </a:solidFill>
                <a:latin typeface="Times New Roman" panose="02020603050405020304" pitchFamily="18" charset="0"/>
                <a:cs typeface="Times New Roman" panose="02020603050405020304" pitchFamily="18" charset="0"/>
              </a:rPr>
              <a:t>Tabel</a:t>
            </a:r>
            <a:r>
              <a:rPr lang="en-US" sz="1400" dirty="0">
                <a:solidFill>
                  <a:schemeClr val="tx1"/>
                </a:solidFill>
                <a:latin typeface="Times New Roman" panose="02020603050405020304" pitchFamily="18" charset="0"/>
                <a:cs typeface="Times New Roman" panose="02020603050405020304" pitchFamily="18" charset="0"/>
              </a:rPr>
              <a:t> 5.</a:t>
            </a:r>
          </a:p>
        </p:txBody>
      </p:sp>
      <p:sp>
        <p:nvSpPr>
          <p:cNvPr id="4" name="Slide Number Placeholder 3">
            <a:extLst>
              <a:ext uri="{FF2B5EF4-FFF2-40B4-BE49-F238E27FC236}">
                <a16:creationId xmlns:a16="http://schemas.microsoft.com/office/drawing/2014/main" id="{910DABFD-0AE4-CEEF-F161-BE0B561EFA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5" name="Picture 4">
            <a:extLst>
              <a:ext uri="{FF2B5EF4-FFF2-40B4-BE49-F238E27FC236}">
                <a16:creationId xmlns:a16="http://schemas.microsoft.com/office/drawing/2014/main" id="{2DC6D2AA-4B8F-529D-808C-884B35C38DB3}"/>
              </a:ext>
            </a:extLst>
          </p:cNvPr>
          <p:cNvPicPr>
            <a:picLocks noChangeAspect="1"/>
          </p:cNvPicPr>
          <p:nvPr/>
        </p:nvPicPr>
        <p:blipFill>
          <a:blip r:embed="rId2"/>
          <a:stretch>
            <a:fillRect/>
          </a:stretch>
        </p:blipFill>
        <p:spPr>
          <a:xfrm>
            <a:off x="6098100" y="1496938"/>
            <a:ext cx="2932430" cy="3139712"/>
          </a:xfrm>
          <a:prstGeom prst="rect">
            <a:avLst/>
          </a:prstGeom>
        </p:spPr>
      </p:pic>
      <p:sp>
        <p:nvSpPr>
          <p:cNvPr id="7" name="Text Placeholder 2">
            <a:extLst>
              <a:ext uri="{FF2B5EF4-FFF2-40B4-BE49-F238E27FC236}">
                <a16:creationId xmlns:a16="http://schemas.microsoft.com/office/drawing/2014/main" id="{847EA7F3-CB1B-122F-5FEC-2893EA0C0D5C}"/>
              </a:ext>
            </a:extLst>
          </p:cNvPr>
          <p:cNvSpPr txBox="1">
            <a:spLocks/>
          </p:cNvSpPr>
          <p:nvPr/>
        </p:nvSpPr>
        <p:spPr>
          <a:xfrm>
            <a:off x="2228504" y="2662758"/>
            <a:ext cx="2263651" cy="404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just">
              <a:buNone/>
            </a:pPr>
            <a:r>
              <a:rPr lang="en-US" sz="1400" dirty="0" err="1">
                <a:solidFill>
                  <a:schemeClr val="tx1"/>
                </a:solidFill>
                <a:latin typeface="Times New Roman" panose="02020603050405020304" pitchFamily="18" charset="0"/>
                <a:cs typeface="Times New Roman" panose="02020603050405020304" pitchFamily="18" charset="0"/>
              </a:rPr>
              <a:t>Tabel</a:t>
            </a:r>
            <a:r>
              <a:rPr lang="en-US" sz="1400" dirty="0">
                <a:solidFill>
                  <a:schemeClr val="tx1"/>
                </a:solidFill>
                <a:latin typeface="Times New Roman" panose="02020603050405020304" pitchFamily="18" charset="0"/>
                <a:cs typeface="Times New Roman" panose="02020603050405020304" pitchFamily="18" charset="0"/>
              </a:rPr>
              <a:t> 5 </a:t>
            </a:r>
            <a:r>
              <a:rPr lang="en-US" sz="1400" dirty="0" err="1">
                <a:solidFill>
                  <a:schemeClr val="tx1"/>
                </a:solidFill>
                <a:latin typeface="Times New Roman" panose="02020603050405020304" pitchFamily="18" charset="0"/>
                <a:cs typeface="Times New Roman" panose="02020603050405020304" pitchFamily="18" charset="0"/>
              </a:rPr>
              <a:t>Tahap</a:t>
            </a:r>
            <a:r>
              <a:rPr lang="en-US" sz="1400" dirty="0">
                <a:solidFill>
                  <a:schemeClr val="tx1"/>
                </a:solidFill>
                <a:latin typeface="Times New Roman" panose="02020603050405020304" pitchFamily="18" charset="0"/>
                <a:cs typeface="Times New Roman" panose="02020603050405020304" pitchFamily="18" charset="0"/>
              </a:rPr>
              <a:t> </a:t>
            </a:r>
            <a:r>
              <a:rPr lang="en-US" sz="1400" i="1" dirty="0">
                <a:solidFill>
                  <a:schemeClr val="tx1"/>
                </a:solidFill>
                <a:latin typeface="Times New Roman" panose="02020603050405020304" pitchFamily="18" charset="0"/>
                <a:cs typeface="Times New Roman" panose="02020603050405020304" pitchFamily="18" charset="0"/>
              </a:rPr>
              <a:t>Stop Removal</a:t>
            </a:r>
          </a:p>
        </p:txBody>
      </p:sp>
      <p:sp>
        <p:nvSpPr>
          <p:cNvPr id="8" name="Title 1">
            <a:extLst>
              <a:ext uri="{FF2B5EF4-FFF2-40B4-BE49-F238E27FC236}">
                <a16:creationId xmlns:a16="http://schemas.microsoft.com/office/drawing/2014/main" id="{2859738A-4124-68E5-15A5-A209FD2B205D}"/>
              </a:ext>
            </a:extLst>
          </p:cNvPr>
          <p:cNvSpPr txBox="1">
            <a:spLocks/>
          </p:cNvSpPr>
          <p:nvPr/>
        </p:nvSpPr>
        <p:spPr>
          <a:xfrm>
            <a:off x="606742" y="498545"/>
            <a:ext cx="5640900" cy="62777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4000" i="1" kern="100" dirty="0">
                <a:latin typeface="Times New Roman" panose="02020603050405020304" pitchFamily="18" charset="0"/>
                <a:ea typeface="Calibri" panose="020F0502020204030204" pitchFamily="34" charset="0"/>
                <a:cs typeface="Times New Roman" panose="02020603050405020304" pitchFamily="18" charset="0"/>
              </a:rPr>
              <a:t>Pre-Processing Text</a:t>
            </a:r>
            <a:endParaRPr lang="en-US" sz="4000" dirty="0"/>
          </a:p>
        </p:txBody>
      </p:sp>
      <p:graphicFrame>
        <p:nvGraphicFramePr>
          <p:cNvPr id="9" name="Table 8">
            <a:extLst>
              <a:ext uri="{FF2B5EF4-FFF2-40B4-BE49-F238E27FC236}">
                <a16:creationId xmlns:a16="http://schemas.microsoft.com/office/drawing/2014/main" id="{3B27A3F3-1683-17DA-7FC0-75102917FC5C}"/>
              </a:ext>
            </a:extLst>
          </p:cNvPr>
          <p:cNvGraphicFramePr>
            <a:graphicFrameLocks noGrp="1"/>
          </p:cNvGraphicFramePr>
          <p:nvPr>
            <p:extLst>
              <p:ext uri="{D42A27DB-BD31-4B8C-83A1-F6EECF244321}">
                <p14:modId xmlns:p14="http://schemas.microsoft.com/office/powerpoint/2010/main" val="3459144614"/>
              </p:ext>
            </p:extLst>
          </p:nvPr>
        </p:nvGraphicFramePr>
        <p:xfrm>
          <a:off x="606742" y="3107570"/>
          <a:ext cx="5341812" cy="1529080"/>
        </p:xfrm>
        <a:graphic>
          <a:graphicData uri="http://schemas.openxmlformats.org/drawingml/2006/table">
            <a:tbl>
              <a:tblPr firstRow="1" bandRow="1">
                <a:tableStyleId>{11E2214B-EEA6-4F0E-851E-DA328E0D34B4}</a:tableStyleId>
              </a:tblPr>
              <a:tblGrid>
                <a:gridCol w="2670906">
                  <a:extLst>
                    <a:ext uri="{9D8B030D-6E8A-4147-A177-3AD203B41FA5}">
                      <a16:colId xmlns:a16="http://schemas.microsoft.com/office/drawing/2014/main" val="2597742014"/>
                    </a:ext>
                  </a:extLst>
                </a:gridCol>
                <a:gridCol w="2670906">
                  <a:extLst>
                    <a:ext uri="{9D8B030D-6E8A-4147-A177-3AD203B41FA5}">
                      <a16:colId xmlns:a16="http://schemas.microsoft.com/office/drawing/2014/main" val="3449681540"/>
                    </a:ext>
                  </a:extLst>
                </a:gridCol>
              </a:tblGrid>
              <a:tr h="370840">
                <a:tc>
                  <a:txBody>
                    <a:bodyPr/>
                    <a:lstStyle/>
                    <a:p>
                      <a:pPr algn="ctr"/>
                      <a:r>
                        <a:rPr lang="en-US" sz="1400" dirty="0" err="1">
                          <a:latin typeface="Times New Roman" panose="02020603050405020304" pitchFamily="18" charset="0"/>
                          <a:cs typeface="Times New Roman" panose="02020603050405020304" pitchFamily="18" charset="0"/>
                        </a:rPr>
                        <a:t>Sebelum</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Stopword</a:t>
                      </a:r>
                    </a:p>
                  </a:txBody>
                  <a:tcPr/>
                </a:tc>
                <a:tc>
                  <a:txBody>
                    <a:bodyPr/>
                    <a:lstStyle/>
                    <a:p>
                      <a:pPr algn="ctr"/>
                      <a:r>
                        <a:rPr lang="en-US" sz="1400" dirty="0" err="1">
                          <a:latin typeface="Times New Roman" panose="02020603050405020304" pitchFamily="18" charset="0"/>
                          <a:cs typeface="Times New Roman" panose="02020603050405020304" pitchFamily="18" charset="0"/>
                        </a:rPr>
                        <a:t>Sesudah</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Stopword</a:t>
                      </a:r>
                    </a:p>
                  </a:txBody>
                  <a:tcPr/>
                </a:tc>
                <a:extLst>
                  <a:ext uri="{0D108BD9-81ED-4DB2-BD59-A6C34878D82A}">
                    <a16:rowId xmlns:a16="http://schemas.microsoft.com/office/drawing/2014/main" val="603009533"/>
                  </a:ext>
                </a:extLst>
              </a:tr>
              <a:tr h="715946">
                <a:tc>
                  <a:txBody>
                    <a:bodyPr/>
                    <a:lstStyle/>
                    <a:p>
                      <a:pPr algn="just"/>
                      <a:r>
                        <a:rPr lang="en-US" sz="1400" dirty="0" err="1">
                          <a:latin typeface="Times New Roman" panose="02020603050405020304" pitchFamily="18" charset="0"/>
                          <a:cs typeface="Times New Roman" panose="02020603050405020304" pitchFamily="18" charset="0"/>
                        </a:rPr>
                        <a:t>itupun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jubir</a:t>
                      </a:r>
                      <a:r>
                        <a:rPr lang="en-US" sz="1400" dirty="0">
                          <a:latin typeface="Times New Roman" panose="02020603050405020304" pitchFamily="18" charset="0"/>
                          <a:cs typeface="Times New Roman" panose="02020603050405020304" pitchFamily="18" charset="0"/>
                        </a:rPr>
                        <a:t> yang </a:t>
                      </a:r>
                      <a:r>
                        <a:rPr lang="en-US" sz="1400" dirty="0" err="1">
                          <a:latin typeface="Times New Roman" panose="02020603050405020304" pitchFamily="18" charset="0"/>
                          <a:cs typeface="Times New Roman" panose="02020603050405020304" pitchFamily="18" charset="0"/>
                        </a:rPr>
                        <a:t>menegaskan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fajrul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rahman</a:t>
                      </a:r>
                      <a:r>
                        <a:rPr lang="en-US" sz="1400" dirty="0">
                          <a:latin typeface="Times New Roman" panose="02020603050405020304" pitchFamily="18" charset="0"/>
                          <a:cs typeface="Times New Roman" panose="02020603050405020304" pitchFamily="18" charset="0"/>
                        </a:rPr>
                        <a:t> orang </a:t>
                      </a:r>
                      <a:r>
                        <a:rPr lang="en-US" sz="1400" dirty="0" err="1">
                          <a:latin typeface="Times New Roman" panose="02020603050405020304" pitchFamily="18" charset="0"/>
                          <a:cs typeface="Times New Roman" panose="02020603050405020304" pitchFamily="18" charset="0"/>
                        </a:rPr>
                        <a:t>kelahiran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banjarmasin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Makanya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ibukota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dipindah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kalimantan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mungkin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supaya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cina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bisa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jadi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presiden</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err="1">
                          <a:latin typeface="Times New Roman" panose="02020603050405020304" pitchFamily="18" charset="0"/>
                          <a:cs typeface="Times New Roman" panose="02020603050405020304" pitchFamily="18" charset="0"/>
                        </a:rPr>
                        <a:t>jubir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menegaskan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fajrul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rahman</a:t>
                      </a:r>
                      <a:r>
                        <a:rPr lang="en-US" sz="1400" dirty="0">
                          <a:latin typeface="Times New Roman" panose="02020603050405020304" pitchFamily="18" charset="0"/>
                          <a:cs typeface="Times New Roman" panose="02020603050405020304" pitchFamily="18" charset="0"/>
                        </a:rPr>
                        <a:t> orang </a:t>
                      </a:r>
                      <a:r>
                        <a:rPr lang="en-US" sz="1400" dirty="0" err="1">
                          <a:latin typeface="Times New Roman" panose="02020603050405020304" pitchFamily="18" charset="0"/>
                          <a:cs typeface="Times New Roman" panose="02020603050405020304" pitchFamily="18" charset="0"/>
                        </a:rPr>
                        <a:t>kelahiran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banjarmasin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Ibukota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dipindah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kalimantan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cina</a:t>
                      </a:r>
                      <a:endParaRPr lang="en-US" sz="1400" dirty="0">
                        <a:latin typeface="Times New Roman" panose="02020603050405020304" pitchFamily="18" charset="0"/>
                        <a:cs typeface="Times New Roman" panose="02020603050405020304" pitchFamily="18" charset="0"/>
                      </a:endParaRPr>
                    </a:p>
                    <a:p>
                      <a:pPr algn="just"/>
                      <a:r>
                        <a:rPr lang="en-US" sz="1400" dirty="0" err="1">
                          <a:latin typeface="Times New Roman" panose="02020603050405020304" pitchFamily="18" charset="0"/>
                          <a:cs typeface="Times New Roman" panose="02020603050405020304" pitchFamily="18" charset="0"/>
                        </a:rPr>
                        <a:t>bisa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jadi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presiden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19965235"/>
                  </a:ext>
                </a:extLst>
              </a:tr>
            </a:tbl>
          </a:graphicData>
        </a:graphic>
      </p:graphicFrame>
    </p:spTree>
    <p:extLst>
      <p:ext uri="{BB962C8B-B14F-4D97-AF65-F5344CB8AC3E}">
        <p14:creationId xmlns:p14="http://schemas.microsoft.com/office/powerpoint/2010/main" val="1445935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255E-D8BF-EEAF-4E45-375FC17DC659}"/>
              </a:ext>
            </a:extLst>
          </p:cNvPr>
          <p:cNvSpPr>
            <a:spLocks noGrp="1"/>
          </p:cNvSpPr>
          <p:nvPr>
            <p:ph type="title"/>
          </p:nvPr>
        </p:nvSpPr>
        <p:spPr>
          <a:xfrm>
            <a:off x="606742" y="1083791"/>
            <a:ext cx="2136458" cy="413147"/>
          </a:xfrm>
        </p:spPr>
        <p:txBody>
          <a:bodyPr/>
          <a:lstStyle/>
          <a:p>
            <a:r>
              <a:rPr lang="en-US" sz="3600" dirty="0"/>
              <a:t>Stemming</a:t>
            </a:r>
          </a:p>
        </p:txBody>
      </p:sp>
      <p:sp>
        <p:nvSpPr>
          <p:cNvPr id="3" name="Text Placeholder 2">
            <a:extLst>
              <a:ext uri="{FF2B5EF4-FFF2-40B4-BE49-F238E27FC236}">
                <a16:creationId xmlns:a16="http://schemas.microsoft.com/office/drawing/2014/main" id="{7D740E5E-0E66-C60C-CBBB-A82D79E65199}"/>
              </a:ext>
            </a:extLst>
          </p:cNvPr>
          <p:cNvSpPr>
            <a:spLocks noGrp="1"/>
          </p:cNvSpPr>
          <p:nvPr>
            <p:ph type="body" idx="1"/>
          </p:nvPr>
        </p:nvSpPr>
        <p:spPr>
          <a:xfrm>
            <a:off x="225451" y="1626507"/>
            <a:ext cx="5797254" cy="1048561"/>
          </a:xfrm>
        </p:spPr>
        <p:txBody>
          <a:bodyPr/>
          <a:lstStyle/>
          <a:p>
            <a:r>
              <a:rPr lang="en-US" sz="1400" dirty="0" err="1">
                <a:solidFill>
                  <a:schemeClr val="tx1"/>
                </a:solidFill>
                <a:latin typeface="Times New Roman" panose="02020603050405020304" pitchFamily="18" charset="0"/>
                <a:cs typeface="Times New Roman" panose="02020603050405020304" pitchFamily="18" charset="0"/>
              </a:rPr>
              <a:t>Tahap</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penghapusan</a:t>
            </a:r>
            <a:r>
              <a:rPr lang="en-US" sz="1400" dirty="0">
                <a:solidFill>
                  <a:schemeClr val="tx1"/>
                </a:solidFill>
                <a:latin typeface="Times New Roman" panose="02020603050405020304" pitchFamily="18" charset="0"/>
                <a:cs typeface="Times New Roman" panose="02020603050405020304" pitchFamily="18" charset="0"/>
              </a:rPr>
              <a:t> kata </a:t>
            </a:r>
            <a:r>
              <a:rPr lang="en-US" sz="1400" dirty="0" err="1">
                <a:solidFill>
                  <a:schemeClr val="tx1"/>
                </a:solidFill>
                <a:latin typeface="Times New Roman" panose="02020603050405020304" pitchFamily="18" charset="0"/>
                <a:cs typeface="Times New Roman" panose="02020603050405020304" pitchFamily="18" charset="0"/>
              </a:rPr>
              <a:t>imbuhan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awalan</a:t>
            </a:r>
            <a:r>
              <a:rPr lang="en-US" sz="1400" dirty="0">
                <a:solidFill>
                  <a:schemeClr val="tx1"/>
                </a:solidFill>
                <a:latin typeface="Times New Roman" panose="02020603050405020304" pitchFamily="18" charset="0"/>
                <a:cs typeface="Times New Roman" panose="02020603050405020304" pitchFamily="18" charset="0"/>
              </a:rPr>
              <a:t> dan </a:t>
            </a:r>
            <a:r>
              <a:rPr lang="en-US" sz="1400" dirty="0" err="1">
                <a:solidFill>
                  <a:schemeClr val="tx1"/>
                </a:solidFill>
                <a:latin typeface="Times New Roman" panose="02020603050405020304" pitchFamily="18" charset="0"/>
                <a:cs typeface="Times New Roman" panose="02020603050405020304" pitchFamily="18" charset="0"/>
              </a:rPr>
              <a:t>akhiran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Imbuhan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awalan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dalam</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bahasa</a:t>
            </a:r>
            <a:r>
              <a:rPr lang="en-US" sz="1400" dirty="0">
                <a:solidFill>
                  <a:schemeClr val="tx1"/>
                </a:solidFill>
                <a:latin typeface="Times New Roman" panose="02020603050405020304" pitchFamily="18" charset="0"/>
                <a:cs typeface="Times New Roman" panose="02020603050405020304" pitchFamily="18" charset="0"/>
              </a:rPr>
              <a:t> Indonesia </a:t>
            </a:r>
            <a:r>
              <a:rPr lang="en-US" sz="1400" dirty="0" err="1">
                <a:solidFill>
                  <a:schemeClr val="tx1"/>
                </a:solidFill>
                <a:latin typeface="Times New Roman" panose="02020603050405020304" pitchFamily="18" charset="0"/>
                <a:cs typeface="Times New Roman" panose="02020603050405020304" pitchFamily="18" charset="0"/>
              </a:rPr>
              <a:t>adalah</a:t>
            </a:r>
            <a:r>
              <a:rPr lang="en-US" sz="1400" dirty="0">
                <a:solidFill>
                  <a:schemeClr val="tx1"/>
                </a:solidFill>
                <a:latin typeface="Times New Roman" panose="02020603050405020304" pitchFamily="18" charset="0"/>
                <a:cs typeface="Times New Roman" panose="02020603050405020304" pitchFamily="18" charset="0"/>
              </a:rPr>
              <a:t> me-, mem-, meng-, di- dan lain </a:t>
            </a:r>
            <a:r>
              <a:rPr lang="en-US" sz="1400" dirty="0" err="1">
                <a:solidFill>
                  <a:schemeClr val="tx1"/>
                </a:solidFill>
                <a:latin typeface="Times New Roman" panose="02020603050405020304" pitchFamily="18" charset="0"/>
                <a:cs typeface="Times New Roman" panose="02020603050405020304" pitchFamily="18" charset="0"/>
              </a:rPr>
              <a:t>sebagainya</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Imbuhan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akhiran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dalam</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bahasa</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indonesia</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adalah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nya</a:t>
            </a:r>
            <a:r>
              <a:rPr lang="en-US" sz="1400" dirty="0">
                <a:solidFill>
                  <a:schemeClr val="tx1"/>
                </a:solidFill>
                <a:latin typeface="Times New Roman" panose="02020603050405020304" pitchFamily="18" charset="0"/>
                <a:cs typeface="Times New Roman" panose="02020603050405020304" pitchFamily="18" charset="0"/>
              </a:rPr>
              <a:t>, -an. </a:t>
            </a:r>
            <a:r>
              <a:rPr lang="en-US" sz="1400" dirty="0" err="1">
                <a:solidFill>
                  <a:schemeClr val="tx1"/>
                </a:solidFill>
                <a:latin typeface="Times New Roman" panose="02020603050405020304" pitchFamily="18" charset="0"/>
                <a:cs typeface="Times New Roman" panose="02020603050405020304" pitchFamily="18" charset="0"/>
              </a:rPr>
              <a:t>Sehingga</a:t>
            </a:r>
            <a:r>
              <a:rPr lang="en-US" sz="1400" dirty="0">
                <a:solidFill>
                  <a:schemeClr val="tx1"/>
                </a:solidFill>
                <a:latin typeface="Times New Roman" panose="02020603050405020304" pitchFamily="18" charset="0"/>
                <a:cs typeface="Times New Roman" panose="02020603050405020304" pitchFamily="18" charset="0"/>
              </a:rPr>
              <a:t> kata yang </a:t>
            </a:r>
            <a:r>
              <a:rPr lang="en-US" sz="1400" dirty="0" err="1">
                <a:solidFill>
                  <a:schemeClr val="tx1"/>
                </a:solidFill>
                <a:latin typeface="Times New Roman" panose="02020603050405020304" pitchFamily="18" charset="0"/>
                <a:cs typeface="Times New Roman" panose="02020603050405020304" pitchFamily="18" charset="0"/>
              </a:rPr>
              <a:t>dihasilkan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adalah</a:t>
            </a:r>
            <a:r>
              <a:rPr lang="en-US" sz="1400" dirty="0">
                <a:solidFill>
                  <a:schemeClr val="tx1"/>
                </a:solidFill>
                <a:latin typeface="Times New Roman" panose="02020603050405020304" pitchFamily="18" charset="0"/>
                <a:cs typeface="Times New Roman" panose="02020603050405020304" pitchFamily="18" charset="0"/>
              </a:rPr>
              <a:t> kata </a:t>
            </a:r>
            <a:r>
              <a:rPr lang="en-US" sz="1400" dirty="0" err="1">
                <a:solidFill>
                  <a:schemeClr val="tx1"/>
                </a:solidFill>
                <a:latin typeface="Times New Roman" panose="02020603050405020304" pitchFamily="18" charset="0"/>
                <a:cs typeface="Times New Roman" panose="02020603050405020304" pitchFamily="18" charset="0"/>
              </a:rPr>
              <a:t>dasarnya</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saja</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ditunjukan</a:t>
            </a:r>
            <a:r>
              <a:rPr lang="en-US" sz="1400" dirty="0">
                <a:solidFill>
                  <a:schemeClr val="tx1"/>
                </a:solidFill>
                <a:latin typeface="Times New Roman" panose="02020603050405020304" pitchFamily="18" charset="0"/>
                <a:cs typeface="Times New Roman" panose="02020603050405020304" pitchFamily="18" charset="0"/>
              </a:rPr>
              <a:t> pada </a:t>
            </a:r>
            <a:r>
              <a:rPr lang="en-US" sz="1400" dirty="0" err="1">
                <a:solidFill>
                  <a:schemeClr val="tx1"/>
                </a:solidFill>
                <a:latin typeface="Times New Roman" panose="02020603050405020304" pitchFamily="18" charset="0"/>
                <a:cs typeface="Times New Roman" panose="02020603050405020304" pitchFamily="18" charset="0"/>
              </a:rPr>
              <a:t>Tabel</a:t>
            </a:r>
            <a:r>
              <a:rPr lang="en-US" sz="1400" dirty="0">
                <a:solidFill>
                  <a:schemeClr val="tx1"/>
                </a:solidFill>
                <a:latin typeface="Times New Roman" panose="02020603050405020304" pitchFamily="18" charset="0"/>
                <a:cs typeface="Times New Roman" panose="02020603050405020304" pitchFamily="18" charset="0"/>
              </a:rPr>
              <a:t> 6.</a:t>
            </a: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0DABFD-0AE4-CEEF-F161-BE0B561EFA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a:extLst>
              <a:ext uri="{FF2B5EF4-FFF2-40B4-BE49-F238E27FC236}">
                <a16:creationId xmlns:a16="http://schemas.microsoft.com/office/drawing/2014/main" id="{2DC6D2AA-4B8F-529D-808C-884B35C38DB3}"/>
              </a:ext>
            </a:extLst>
          </p:cNvPr>
          <p:cNvPicPr>
            <a:picLocks noChangeAspect="1"/>
          </p:cNvPicPr>
          <p:nvPr/>
        </p:nvPicPr>
        <p:blipFill>
          <a:blip r:embed="rId2"/>
          <a:stretch>
            <a:fillRect/>
          </a:stretch>
        </p:blipFill>
        <p:spPr>
          <a:xfrm>
            <a:off x="6098100" y="1496938"/>
            <a:ext cx="2932430" cy="3139712"/>
          </a:xfrm>
          <a:prstGeom prst="rect">
            <a:avLst/>
          </a:prstGeom>
        </p:spPr>
      </p:pic>
      <p:sp>
        <p:nvSpPr>
          <p:cNvPr id="7" name="Text Placeholder 2">
            <a:extLst>
              <a:ext uri="{FF2B5EF4-FFF2-40B4-BE49-F238E27FC236}">
                <a16:creationId xmlns:a16="http://schemas.microsoft.com/office/drawing/2014/main" id="{847EA7F3-CB1B-122F-5FEC-2893EA0C0D5C}"/>
              </a:ext>
            </a:extLst>
          </p:cNvPr>
          <p:cNvSpPr txBox="1">
            <a:spLocks/>
          </p:cNvSpPr>
          <p:nvPr/>
        </p:nvSpPr>
        <p:spPr>
          <a:xfrm>
            <a:off x="2280310" y="2864776"/>
            <a:ext cx="2263651" cy="404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just">
              <a:buNone/>
            </a:pPr>
            <a:r>
              <a:rPr lang="en-US" sz="1400" dirty="0" err="1">
                <a:solidFill>
                  <a:schemeClr val="tx1"/>
                </a:solidFill>
                <a:latin typeface="Times New Roman" panose="02020603050405020304" pitchFamily="18" charset="0"/>
                <a:cs typeface="Times New Roman" panose="02020603050405020304" pitchFamily="18" charset="0"/>
              </a:rPr>
              <a:t>Tabel</a:t>
            </a:r>
            <a:r>
              <a:rPr lang="en-US" sz="1400" dirty="0">
                <a:solidFill>
                  <a:schemeClr val="tx1"/>
                </a:solidFill>
                <a:latin typeface="Times New Roman" panose="02020603050405020304" pitchFamily="18" charset="0"/>
                <a:cs typeface="Times New Roman" panose="02020603050405020304" pitchFamily="18" charset="0"/>
              </a:rPr>
              <a:t> 6 </a:t>
            </a:r>
            <a:r>
              <a:rPr lang="en-US" sz="1400" dirty="0" err="1">
                <a:solidFill>
                  <a:schemeClr val="tx1"/>
                </a:solidFill>
                <a:latin typeface="Times New Roman" panose="02020603050405020304" pitchFamily="18" charset="0"/>
                <a:cs typeface="Times New Roman" panose="02020603050405020304" pitchFamily="18" charset="0"/>
              </a:rPr>
              <a:t>Tahap</a:t>
            </a:r>
            <a:r>
              <a:rPr lang="en-US" sz="1400" dirty="0">
                <a:solidFill>
                  <a:schemeClr val="tx1"/>
                </a:solidFill>
                <a:latin typeface="Times New Roman" panose="02020603050405020304" pitchFamily="18" charset="0"/>
                <a:cs typeface="Times New Roman" panose="02020603050405020304" pitchFamily="18" charset="0"/>
              </a:rPr>
              <a:t> </a:t>
            </a:r>
            <a:r>
              <a:rPr lang="en-US" sz="1400" i="1" dirty="0">
                <a:solidFill>
                  <a:schemeClr val="tx1"/>
                </a:solidFill>
                <a:latin typeface="Times New Roman" panose="02020603050405020304" pitchFamily="18" charset="0"/>
                <a:cs typeface="Times New Roman" panose="02020603050405020304" pitchFamily="18" charset="0"/>
              </a:rPr>
              <a:t>Stemming</a:t>
            </a:r>
          </a:p>
        </p:txBody>
      </p:sp>
      <p:sp>
        <p:nvSpPr>
          <p:cNvPr id="8" name="Title 1">
            <a:extLst>
              <a:ext uri="{FF2B5EF4-FFF2-40B4-BE49-F238E27FC236}">
                <a16:creationId xmlns:a16="http://schemas.microsoft.com/office/drawing/2014/main" id="{2859738A-4124-68E5-15A5-A209FD2B205D}"/>
              </a:ext>
            </a:extLst>
          </p:cNvPr>
          <p:cNvSpPr txBox="1">
            <a:spLocks/>
          </p:cNvSpPr>
          <p:nvPr/>
        </p:nvSpPr>
        <p:spPr>
          <a:xfrm>
            <a:off x="606742" y="498545"/>
            <a:ext cx="5640900" cy="62777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4000" i="1" kern="100" dirty="0">
                <a:latin typeface="Times New Roman" panose="02020603050405020304" pitchFamily="18" charset="0"/>
                <a:ea typeface="Calibri" panose="020F0502020204030204" pitchFamily="34" charset="0"/>
                <a:cs typeface="Times New Roman" panose="02020603050405020304" pitchFamily="18" charset="0"/>
              </a:rPr>
              <a:t>Pre-Processing Text</a:t>
            </a:r>
            <a:endParaRPr lang="en-US" sz="4000" dirty="0"/>
          </a:p>
        </p:txBody>
      </p:sp>
      <p:graphicFrame>
        <p:nvGraphicFramePr>
          <p:cNvPr id="9" name="Table 8">
            <a:extLst>
              <a:ext uri="{FF2B5EF4-FFF2-40B4-BE49-F238E27FC236}">
                <a16:creationId xmlns:a16="http://schemas.microsoft.com/office/drawing/2014/main" id="{5CF56E90-0448-CFBB-CC7B-22783478AB64}"/>
              </a:ext>
            </a:extLst>
          </p:cNvPr>
          <p:cNvGraphicFramePr>
            <a:graphicFrameLocks noGrp="1"/>
          </p:cNvGraphicFramePr>
          <p:nvPr>
            <p:extLst>
              <p:ext uri="{D42A27DB-BD31-4B8C-83A1-F6EECF244321}">
                <p14:modId xmlns:p14="http://schemas.microsoft.com/office/powerpoint/2010/main" val="386420527"/>
              </p:ext>
            </p:extLst>
          </p:nvPr>
        </p:nvGraphicFramePr>
        <p:xfrm>
          <a:off x="606742" y="3345535"/>
          <a:ext cx="5341812" cy="1291115"/>
        </p:xfrm>
        <a:graphic>
          <a:graphicData uri="http://schemas.openxmlformats.org/drawingml/2006/table">
            <a:tbl>
              <a:tblPr firstRow="1" bandRow="1">
                <a:tableStyleId>{11E2214B-EEA6-4F0E-851E-DA328E0D34B4}</a:tableStyleId>
              </a:tblPr>
              <a:tblGrid>
                <a:gridCol w="2670906">
                  <a:extLst>
                    <a:ext uri="{9D8B030D-6E8A-4147-A177-3AD203B41FA5}">
                      <a16:colId xmlns:a16="http://schemas.microsoft.com/office/drawing/2014/main" val="2597742014"/>
                    </a:ext>
                  </a:extLst>
                </a:gridCol>
                <a:gridCol w="2670906">
                  <a:extLst>
                    <a:ext uri="{9D8B030D-6E8A-4147-A177-3AD203B41FA5}">
                      <a16:colId xmlns:a16="http://schemas.microsoft.com/office/drawing/2014/main" val="3449681540"/>
                    </a:ext>
                  </a:extLst>
                </a:gridCol>
              </a:tblGrid>
              <a:tr h="346235">
                <a:tc>
                  <a:txBody>
                    <a:bodyPr/>
                    <a:lstStyle/>
                    <a:p>
                      <a:pPr algn="ctr"/>
                      <a:r>
                        <a:rPr lang="en-US" sz="1400" dirty="0" err="1">
                          <a:latin typeface="Times New Roman" panose="02020603050405020304" pitchFamily="18" charset="0"/>
                          <a:cs typeface="Times New Roman" panose="02020603050405020304" pitchFamily="18" charset="0"/>
                        </a:rPr>
                        <a:t>Sebelum</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Stemming</a:t>
                      </a:r>
                    </a:p>
                  </a:txBody>
                  <a:tcPr/>
                </a:tc>
                <a:tc>
                  <a:txBody>
                    <a:bodyPr/>
                    <a:lstStyle/>
                    <a:p>
                      <a:pPr algn="ctr"/>
                      <a:r>
                        <a:rPr lang="en-US" sz="1400" dirty="0" err="1">
                          <a:latin typeface="Times New Roman" panose="02020603050405020304" pitchFamily="18" charset="0"/>
                          <a:cs typeface="Times New Roman" panose="02020603050405020304" pitchFamily="18" charset="0"/>
                        </a:rPr>
                        <a:t>Sesudah</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Stemming</a:t>
                      </a:r>
                    </a:p>
                  </a:txBody>
                  <a:tcPr/>
                </a:tc>
                <a:extLst>
                  <a:ext uri="{0D108BD9-81ED-4DB2-BD59-A6C34878D82A}">
                    <a16:rowId xmlns:a16="http://schemas.microsoft.com/office/drawing/2014/main" val="603009533"/>
                  </a:ext>
                </a:extLst>
              </a:tr>
              <a:tr h="715946">
                <a:tc>
                  <a:txBody>
                    <a:bodyPr/>
                    <a:lstStyle/>
                    <a:p>
                      <a:pPr algn="just"/>
                      <a:r>
                        <a:rPr lang="en-US" sz="1400" dirty="0" err="1">
                          <a:latin typeface="Times New Roman" panose="02020603050405020304" pitchFamily="18" charset="0"/>
                          <a:cs typeface="Times New Roman" panose="02020603050405020304" pitchFamily="18" charset="0"/>
                        </a:rPr>
                        <a:t>jubir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menegaskan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fajrul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rahman</a:t>
                      </a:r>
                      <a:r>
                        <a:rPr lang="en-US" sz="1400" dirty="0">
                          <a:latin typeface="Times New Roman" panose="02020603050405020304" pitchFamily="18" charset="0"/>
                          <a:cs typeface="Times New Roman" panose="02020603050405020304" pitchFamily="18" charset="0"/>
                        </a:rPr>
                        <a:t> orang </a:t>
                      </a:r>
                      <a:r>
                        <a:rPr lang="en-US" sz="1400" dirty="0" err="1">
                          <a:latin typeface="Times New Roman" panose="02020603050405020304" pitchFamily="18" charset="0"/>
                          <a:cs typeface="Times New Roman" panose="02020603050405020304" pitchFamily="18" charset="0"/>
                        </a:rPr>
                        <a:t>kelahiran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banjarmasin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Ibukota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dipindah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kalimantan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cina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bisa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jadi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presiden</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err="1">
                          <a:latin typeface="Times New Roman" panose="02020603050405020304" pitchFamily="18" charset="0"/>
                          <a:cs typeface="Times New Roman" panose="02020603050405020304" pitchFamily="18" charset="0"/>
                        </a:rPr>
                        <a:t>jubir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tegas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fajrul</a:t>
                      </a:r>
                      <a:r>
                        <a:rPr lang="en-US" sz="1400" dirty="0">
                          <a:latin typeface="Times New Roman" panose="02020603050405020304" pitchFamily="18" charset="0"/>
                          <a:cs typeface="Times New Roman" panose="02020603050405020304" pitchFamily="18" charset="0"/>
                        </a:rPr>
                        <a:t> Rahman orang </a:t>
                      </a:r>
                      <a:r>
                        <a:rPr lang="en-US" sz="1400" dirty="0" err="1">
                          <a:latin typeface="Times New Roman" panose="02020603050405020304" pitchFamily="18" charset="0"/>
                          <a:cs typeface="Times New Roman" panose="02020603050405020304" pitchFamily="18" charset="0"/>
                        </a:rPr>
                        <a:t>lahir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banjarmasin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ibukota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pindah</a:t>
                      </a:r>
                      <a:r>
                        <a:rPr lang="en-US" sz="1400" dirty="0">
                          <a:latin typeface="Times New Roman" panose="02020603050405020304" pitchFamily="18" charset="0"/>
                          <a:cs typeface="Times New Roman" panose="02020603050405020304" pitchFamily="18" charset="0"/>
                        </a:rPr>
                        <a:t> Kalimantan </a:t>
                      </a:r>
                      <a:r>
                        <a:rPr lang="en-US" sz="1400" dirty="0" err="1">
                          <a:latin typeface="Times New Roman" panose="02020603050405020304" pitchFamily="18" charset="0"/>
                          <a:cs typeface="Times New Roman" panose="02020603050405020304" pitchFamily="18" charset="0"/>
                        </a:rPr>
                        <a:t>cina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bisa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jadi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presiden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19965235"/>
                  </a:ext>
                </a:extLst>
              </a:tr>
            </a:tbl>
          </a:graphicData>
        </a:graphic>
      </p:graphicFrame>
    </p:spTree>
    <p:extLst>
      <p:ext uri="{BB962C8B-B14F-4D97-AF65-F5344CB8AC3E}">
        <p14:creationId xmlns:p14="http://schemas.microsoft.com/office/powerpoint/2010/main" val="3743020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0DABFD-0AE4-CEEF-F161-BE0B561EFA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7" name="Text Placeholder 2">
            <a:extLst>
              <a:ext uri="{FF2B5EF4-FFF2-40B4-BE49-F238E27FC236}">
                <a16:creationId xmlns:a16="http://schemas.microsoft.com/office/drawing/2014/main" id="{847EA7F3-CB1B-122F-5FEC-2893EA0C0D5C}"/>
              </a:ext>
            </a:extLst>
          </p:cNvPr>
          <p:cNvSpPr txBox="1">
            <a:spLocks/>
          </p:cNvSpPr>
          <p:nvPr/>
        </p:nvSpPr>
        <p:spPr>
          <a:xfrm>
            <a:off x="1764534" y="3327078"/>
            <a:ext cx="2263651" cy="404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just">
              <a:buNone/>
            </a:pPr>
            <a:r>
              <a:rPr lang="en-US" sz="1400" dirty="0" err="1">
                <a:solidFill>
                  <a:schemeClr val="tx1"/>
                </a:solidFill>
                <a:latin typeface="Times New Roman" panose="02020603050405020304" pitchFamily="18" charset="0"/>
                <a:cs typeface="Times New Roman" panose="02020603050405020304" pitchFamily="18" charset="0"/>
              </a:rPr>
              <a:t>Tabel</a:t>
            </a:r>
            <a:r>
              <a:rPr lang="en-US" sz="1400" dirty="0">
                <a:solidFill>
                  <a:schemeClr val="tx1"/>
                </a:solidFill>
                <a:latin typeface="Times New Roman" panose="02020603050405020304" pitchFamily="18" charset="0"/>
                <a:cs typeface="Times New Roman" panose="02020603050405020304" pitchFamily="18" charset="0"/>
              </a:rPr>
              <a:t> 6 </a:t>
            </a:r>
            <a:r>
              <a:rPr lang="en-US" sz="1400" i="1" dirty="0">
                <a:solidFill>
                  <a:schemeClr val="tx1"/>
                </a:solidFill>
                <a:latin typeface="Times New Roman" panose="02020603050405020304" pitchFamily="18" charset="0"/>
                <a:cs typeface="Times New Roman" panose="02020603050405020304" pitchFamily="18" charset="0"/>
              </a:rPr>
              <a:t>The </a:t>
            </a:r>
            <a:r>
              <a:rPr lang="en-US" sz="1400" i="1" dirty="0" err="1">
                <a:solidFill>
                  <a:schemeClr val="tx1"/>
                </a:solidFill>
                <a:latin typeface="Times New Roman" panose="02020603050405020304" pitchFamily="18" charset="0"/>
                <a:cs typeface="Times New Roman" panose="02020603050405020304" pitchFamily="18" charset="0"/>
              </a:rPr>
              <a:t>Positif</a:t>
            </a:r>
            <a:r>
              <a:rPr lang="en-US" sz="1400" i="1" dirty="0">
                <a:solidFill>
                  <a:schemeClr val="tx1"/>
                </a:solidFill>
                <a:latin typeface="Times New Roman" panose="02020603050405020304" pitchFamily="18" charset="0"/>
                <a:cs typeface="Times New Roman" panose="02020603050405020304" pitchFamily="18" charset="0"/>
              </a:rPr>
              <a:t> Words</a:t>
            </a:r>
          </a:p>
        </p:txBody>
      </p:sp>
      <p:sp>
        <p:nvSpPr>
          <p:cNvPr id="8" name="Title 1">
            <a:extLst>
              <a:ext uri="{FF2B5EF4-FFF2-40B4-BE49-F238E27FC236}">
                <a16:creationId xmlns:a16="http://schemas.microsoft.com/office/drawing/2014/main" id="{2859738A-4124-68E5-15A5-A209FD2B205D}"/>
              </a:ext>
            </a:extLst>
          </p:cNvPr>
          <p:cNvSpPr txBox="1">
            <a:spLocks/>
          </p:cNvSpPr>
          <p:nvPr/>
        </p:nvSpPr>
        <p:spPr>
          <a:xfrm>
            <a:off x="606742" y="498545"/>
            <a:ext cx="5640900" cy="62777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4000" i="1" kern="100" dirty="0" err="1">
                <a:latin typeface="Times New Roman" panose="02020603050405020304" pitchFamily="18" charset="0"/>
                <a:ea typeface="Calibri" panose="020F0502020204030204" pitchFamily="34" charset="0"/>
                <a:cs typeface="Times New Roman" panose="02020603050405020304" pitchFamily="18" charset="0"/>
              </a:rPr>
              <a:t>Visualisasi</a:t>
            </a:r>
            <a:r>
              <a:rPr lang="en-US" sz="4000"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4000" i="1" kern="100" dirty="0" err="1">
                <a:latin typeface="Times New Roman" panose="02020603050405020304" pitchFamily="18" charset="0"/>
                <a:ea typeface="Calibri" panose="020F0502020204030204" pitchFamily="34" charset="0"/>
                <a:cs typeface="Times New Roman" panose="02020603050405020304" pitchFamily="18" charset="0"/>
              </a:rPr>
              <a:t>WordCloud</a:t>
            </a:r>
            <a:endParaRPr lang="en-US" sz="4000" dirty="0"/>
          </a:p>
        </p:txBody>
      </p:sp>
      <p:pic>
        <p:nvPicPr>
          <p:cNvPr id="14" name="Picture 13">
            <a:extLst>
              <a:ext uri="{FF2B5EF4-FFF2-40B4-BE49-F238E27FC236}">
                <a16:creationId xmlns:a16="http://schemas.microsoft.com/office/drawing/2014/main" id="{FC1A1AE5-1C5C-148C-BA63-679B7EB439BE}"/>
              </a:ext>
            </a:extLst>
          </p:cNvPr>
          <p:cNvPicPr>
            <a:picLocks noChangeAspect="1"/>
          </p:cNvPicPr>
          <p:nvPr/>
        </p:nvPicPr>
        <p:blipFill rotWithShape="1">
          <a:blip r:embed="rId2"/>
          <a:srcRect l="9346" t="23831" r="32611" b="8486"/>
          <a:stretch/>
        </p:blipFill>
        <p:spPr>
          <a:xfrm>
            <a:off x="4696956" y="1293645"/>
            <a:ext cx="3101372" cy="2033324"/>
          </a:xfrm>
          <a:prstGeom prst="rect">
            <a:avLst/>
          </a:prstGeom>
        </p:spPr>
      </p:pic>
      <p:pic>
        <p:nvPicPr>
          <p:cNvPr id="16" name="Picture 15">
            <a:extLst>
              <a:ext uri="{FF2B5EF4-FFF2-40B4-BE49-F238E27FC236}">
                <a16:creationId xmlns:a16="http://schemas.microsoft.com/office/drawing/2014/main" id="{C8181019-C1B0-91FE-1114-7E6FC76EDB34}"/>
              </a:ext>
            </a:extLst>
          </p:cNvPr>
          <p:cNvPicPr>
            <a:picLocks noChangeAspect="1"/>
          </p:cNvPicPr>
          <p:nvPr/>
        </p:nvPicPr>
        <p:blipFill rotWithShape="1">
          <a:blip r:embed="rId3"/>
          <a:srcRect l="9468" t="24195" r="32553" b="7065"/>
          <a:stretch/>
        </p:blipFill>
        <p:spPr>
          <a:xfrm>
            <a:off x="1345672" y="1309084"/>
            <a:ext cx="3004083" cy="2002446"/>
          </a:xfrm>
          <a:prstGeom prst="rect">
            <a:avLst/>
          </a:prstGeom>
        </p:spPr>
      </p:pic>
      <p:sp>
        <p:nvSpPr>
          <p:cNvPr id="17" name="Text Placeholder 2">
            <a:extLst>
              <a:ext uri="{FF2B5EF4-FFF2-40B4-BE49-F238E27FC236}">
                <a16:creationId xmlns:a16="http://schemas.microsoft.com/office/drawing/2014/main" id="{C2B0B7B8-C967-FFEA-73CC-080B30B98F48}"/>
              </a:ext>
            </a:extLst>
          </p:cNvPr>
          <p:cNvSpPr txBox="1">
            <a:spLocks/>
          </p:cNvSpPr>
          <p:nvPr/>
        </p:nvSpPr>
        <p:spPr>
          <a:xfrm>
            <a:off x="5115816" y="3326969"/>
            <a:ext cx="2263651" cy="404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just">
              <a:buNone/>
            </a:pPr>
            <a:r>
              <a:rPr lang="en-US" sz="1400" dirty="0" err="1">
                <a:solidFill>
                  <a:schemeClr val="tx1"/>
                </a:solidFill>
                <a:latin typeface="Times New Roman" panose="02020603050405020304" pitchFamily="18" charset="0"/>
                <a:cs typeface="Times New Roman" panose="02020603050405020304" pitchFamily="18" charset="0"/>
              </a:rPr>
              <a:t>Tabel</a:t>
            </a:r>
            <a:r>
              <a:rPr lang="en-US" sz="1400" dirty="0">
                <a:solidFill>
                  <a:schemeClr val="tx1"/>
                </a:solidFill>
                <a:latin typeface="Times New Roman" panose="02020603050405020304" pitchFamily="18" charset="0"/>
                <a:cs typeface="Times New Roman" panose="02020603050405020304" pitchFamily="18" charset="0"/>
              </a:rPr>
              <a:t> 6 </a:t>
            </a:r>
            <a:r>
              <a:rPr lang="en-US" sz="1400" i="1" dirty="0">
                <a:solidFill>
                  <a:schemeClr val="tx1"/>
                </a:solidFill>
                <a:latin typeface="Times New Roman" panose="02020603050405020304" pitchFamily="18" charset="0"/>
                <a:cs typeface="Times New Roman" panose="02020603050405020304" pitchFamily="18" charset="0"/>
              </a:rPr>
              <a:t>The Negative Words</a:t>
            </a:r>
          </a:p>
        </p:txBody>
      </p:sp>
    </p:spTree>
    <p:extLst>
      <p:ext uri="{BB962C8B-B14F-4D97-AF65-F5344CB8AC3E}">
        <p14:creationId xmlns:p14="http://schemas.microsoft.com/office/powerpoint/2010/main" val="2986894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255E-D8BF-EEAF-4E45-375FC17DC659}"/>
              </a:ext>
            </a:extLst>
          </p:cNvPr>
          <p:cNvSpPr>
            <a:spLocks noGrp="1"/>
          </p:cNvSpPr>
          <p:nvPr>
            <p:ph type="title"/>
          </p:nvPr>
        </p:nvSpPr>
        <p:spPr>
          <a:xfrm>
            <a:off x="606742" y="1083791"/>
            <a:ext cx="2136458" cy="413147"/>
          </a:xfrm>
        </p:spPr>
        <p:txBody>
          <a:bodyPr/>
          <a:lstStyle/>
          <a:p>
            <a:r>
              <a:rPr lang="en-US" sz="3600" dirty="0"/>
              <a:t>Weighting</a:t>
            </a:r>
          </a:p>
        </p:txBody>
      </p:sp>
      <p:sp>
        <p:nvSpPr>
          <p:cNvPr id="3" name="Text Placeholder 2">
            <a:extLst>
              <a:ext uri="{FF2B5EF4-FFF2-40B4-BE49-F238E27FC236}">
                <a16:creationId xmlns:a16="http://schemas.microsoft.com/office/drawing/2014/main" id="{7D740E5E-0E66-C60C-CBBB-A82D79E65199}"/>
              </a:ext>
            </a:extLst>
          </p:cNvPr>
          <p:cNvSpPr>
            <a:spLocks noGrp="1"/>
          </p:cNvSpPr>
          <p:nvPr>
            <p:ph type="body" idx="1"/>
          </p:nvPr>
        </p:nvSpPr>
        <p:spPr>
          <a:xfrm>
            <a:off x="225451" y="1626507"/>
            <a:ext cx="5797254" cy="1048561"/>
          </a:xfrm>
        </p:spPr>
        <p:txBody>
          <a:bodyPr/>
          <a:lstStyle/>
          <a:p>
            <a:r>
              <a:rPr lang="en-US" sz="1400" dirty="0" err="1">
                <a:solidFill>
                  <a:schemeClr val="tx1"/>
                </a:solidFill>
                <a:latin typeface="Times New Roman" panose="02020603050405020304" pitchFamily="18" charset="0"/>
                <a:cs typeface="Times New Roman" panose="02020603050405020304" pitchFamily="18" charset="0"/>
              </a:rPr>
              <a:t>Tahap</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ini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merupakan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tahap</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pembobotan</a:t>
            </a:r>
            <a:r>
              <a:rPr lang="en-US" sz="1400" dirty="0">
                <a:solidFill>
                  <a:schemeClr val="tx1"/>
                </a:solidFill>
                <a:latin typeface="Times New Roman" panose="02020603050405020304" pitchFamily="18" charset="0"/>
                <a:cs typeface="Times New Roman" panose="02020603050405020304" pitchFamily="18" charset="0"/>
              </a:rPr>
              <a:t> kata </a:t>
            </a:r>
            <a:r>
              <a:rPr lang="en-US" sz="1400" dirty="0" err="1">
                <a:solidFill>
                  <a:schemeClr val="tx1"/>
                </a:solidFill>
                <a:latin typeface="Times New Roman" panose="02020603050405020304" pitchFamily="18" charset="0"/>
                <a:cs typeface="Times New Roman" panose="02020603050405020304" pitchFamily="18" charset="0"/>
              </a:rPr>
              <a:t>menggunakan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algoritma</a:t>
            </a:r>
            <a:r>
              <a:rPr lang="en-US" sz="1400" dirty="0">
                <a:solidFill>
                  <a:schemeClr val="tx1"/>
                </a:solidFill>
                <a:latin typeface="Times New Roman" panose="02020603050405020304" pitchFamily="18" charset="0"/>
                <a:cs typeface="Times New Roman" panose="02020603050405020304" pitchFamily="18" charset="0"/>
              </a:rPr>
              <a:t> Term Frequency – Invers Document Frequency (TF-IDF). </a:t>
            </a:r>
            <a:r>
              <a:rPr lang="en-US" sz="1400" dirty="0" err="1">
                <a:solidFill>
                  <a:schemeClr val="tx1"/>
                </a:solidFill>
                <a:latin typeface="Times New Roman" panose="02020603050405020304" pitchFamily="18" charset="0"/>
                <a:cs typeface="Times New Roman" panose="02020603050405020304" pitchFamily="18" charset="0"/>
              </a:rPr>
              <a:t>Berikut</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merupakan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simulasia</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perhitungan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bobot</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dengan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algoritma</a:t>
            </a:r>
            <a:r>
              <a:rPr lang="en-US" sz="1400" dirty="0">
                <a:solidFill>
                  <a:schemeClr val="tx1"/>
                </a:solidFill>
                <a:latin typeface="Times New Roman" panose="02020603050405020304" pitchFamily="18" charset="0"/>
                <a:cs typeface="Times New Roman" panose="02020603050405020304" pitchFamily="18" charset="0"/>
              </a:rPr>
              <a:t> TF-IDF</a:t>
            </a:r>
          </a:p>
          <a:p>
            <a:pPr marL="114300" indent="0">
              <a:buNone/>
            </a:pP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0DABFD-0AE4-CEEF-F161-BE0B561EFA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4">
            <a:extLst>
              <a:ext uri="{FF2B5EF4-FFF2-40B4-BE49-F238E27FC236}">
                <a16:creationId xmlns:a16="http://schemas.microsoft.com/office/drawing/2014/main" id="{2DC6D2AA-4B8F-529D-808C-884B35C38DB3}"/>
              </a:ext>
            </a:extLst>
          </p:cNvPr>
          <p:cNvPicPr>
            <a:picLocks noChangeAspect="1"/>
          </p:cNvPicPr>
          <p:nvPr/>
        </p:nvPicPr>
        <p:blipFill>
          <a:blip r:embed="rId2"/>
          <a:stretch>
            <a:fillRect/>
          </a:stretch>
        </p:blipFill>
        <p:spPr>
          <a:xfrm>
            <a:off x="6098100" y="1496938"/>
            <a:ext cx="2932430" cy="3139712"/>
          </a:xfrm>
          <a:prstGeom prst="rect">
            <a:avLst/>
          </a:prstGeom>
        </p:spPr>
      </p:pic>
      <p:sp>
        <p:nvSpPr>
          <p:cNvPr id="8" name="Title 1">
            <a:extLst>
              <a:ext uri="{FF2B5EF4-FFF2-40B4-BE49-F238E27FC236}">
                <a16:creationId xmlns:a16="http://schemas.microsoft.com/office/drawing/2014/main" id="{2859738A-4124-68E5-15A5-A209FD2B205D}"/>
              </a:ext>
            </a:extLst>
          </p:cNvPr>
          <p:cNvSpPr txBox="1">
            <a:spLocks/>
          </p:cNvSpPr>
          <p:nvPr/>
        </p:nvSpPr>
        <p:spPr>
          <a:xfrm>
            <a:off x="606742" y="498545"/>
            <a:ext cx="5640900" cy="62777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ID" sz="3200" b="1" dirty="0" err="1"/>
              <a:t>Pembobotan</a:t>
            </a:r>
            <a:r>
              <a:rPr lang="en-ID" sz="3200" b="1" dirty="0"/>
              <a:t> TF-IDF</a:t>
            </a:r>
          </a:p>
        </p:txBody>
      </p:sp>
    </p:spTree>
    <p:extLst>
      <p:ext uri="{BB962C8B-B14F-4D97-AF65-F5344CB8AC3E}">
        <p14:creationId xmlns:p14="http://schemas.microsoft.com/office/powerpoint/2010/main" val="3360735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26745" y="555856"/>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Hasil pengujian:</a:t>
            </a:r>
            <a:endParaRPr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597" name="Google Shape;597;p17"/>
          <p:cNvGrpSpPr/>
          <p:nvPr/>
        </p:nvGrpSpPr>
        <p:grpSpPr>
          <a:xfrm>
            <a:off x="6067645" y="1497269"/>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Text Placeholder 1"/>
          <p:cNvSpPr>
            <a:spLocks noGrp="1"/>
          </p:cNvSpPr>
          <p:nvPr>
            <p:ph type="body" idx="1"/>
          </p:nvPr>
        </p:nvSpPr>
        <p:spPr>
          <a:xfrm>
            <a:off x="-10655" y="1719990"/>
            <a:ext cx="5886657" cy="3910084"/>
          </a:xfrm>
        </p:spPr>
        <p:txBody>
          <a:bodyPr/>
          <a:lstStyle/>
          <a:p>
            <a:pPr algn="just"/>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Annotator 1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bertugas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mengklasifikasikan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secara</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manual sentiment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positif</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negatif</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sedangkan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annotator 2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bertugas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melakukan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cross check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hasil</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klasifikasi</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sentiment annotator 1.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Penelitian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terdiri</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polaritas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yakni</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positif</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bermakna</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mendukung</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wacana</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pemerintah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terkait</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topik</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pemindahan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ibu</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kota</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negatif</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bermakna</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menolak</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atau</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mengkritisi</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wacana</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pemerintah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terkait</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wacana</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pemindahan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ibu</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kota</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Dari proses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pelabelan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didapatkan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data </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1115</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tweets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positif</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650</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tweets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negatif</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900" dirty="0"/>
          </a:p>
        </p:txBody>
      </p:sp>
      <p:sp>
        <p:nvSpPr>
          <p:cNvPr id="3" name="Title 1">
            <a:extLst>
              <a:ext uri="{FF2B5EF4-FFF2-40B4-BE49-F238E27FC236}">
                <a16:creationId xmlns:a16="http://schemas.microsoft.com/office/drawing/2014/main" id="{62E3EF55-2C0D-F474-9EE6-602B957E7D6E}"/>
              </a:ext>
            </a:extLst>
          </p:cNvPr>
          <p:cNvSpPr txBox="1">
            <a:spLocks/>
          </p:cNvSpPr>
          <p:nvPr/>
        </p:nvSpPr>
        <p:spPr>
          <a:xfrm>
            <a:off x="426745" y="1248449"/>
            <a:ext cx="5640900" cy="62777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2800" kern="100" dirty="0" err="1">
                <a:latin typeface="Times New Roman" panose="02020603050405020304" pitchFamily="18" charset="0"/>
                <a:ea typeface="Calibri" panose="020F0502020204030204" pitchFamily="34" charset="0"/>
                <a:cs typeface="Times New Roman" panose="02020603050405020304" pitchFamily="18" charset="0"/>
              </a:rPr>
              <a:t>Metode</a:t>
            </a:r>
            <a:r>
              <a:rPr lang="en-US" sz="28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latin typeface="Times New Roman" panose="02020603050405020304" pitchFamily="18" charset="0"/>
                <a:ea typeface="Calibri" panose="020F0502020204030204" pitchFamily="34" charset="0"/>
                <a:cs typeface="Times New Roman" panose="02020603050405020304" pitchFamily="18" charset="0"/>
              </a:rPr>
              <a:t>Klasifikasi</a:t>
            </a:r>
            <a:r>
              <a:rPr lang="en-US" sz="2800" kern="100" dirty="0">
                <a:latin typeface="Times New Roman" panose="02020603050405020304" pitchFamily="18" charset="0"/>
                <a:ea typeface="Calibri" panose="020F0502020204030204" pitchFamily="34" charset="0"/>
                <a:cs typeface="Times New Roman" panose="02020603050405020304" pitchFamily="18" charset="0"/>
              </a:rPr>
              <a:t> SVM</a:t>
            </a:r>
          </a:p>
          <a:p>
            <a:endParaRPr lang="en-US" sz="2800" dirty="0"/>
          </a:p>
        </p:txBody>
      </p:sp>
    </p:spTree>
    <p:extLst>
      <p:ext uri="{BB962C8B-B14F-4D97-AF65-F5344CB8AC3E}">
        <p14:creationId xmlns:p14="http://schemas.microsoft.com/office/powerpoint/2010/main" val="179861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26745" y="555856"/>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Hasil pengujian:</a:t>
            </a:r>
            <a:endParaRPr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597" name="Google Shape;597;p17"/>
          <p:cNvGrpSpPr/>
          <p:nvPr/>
        </p:nvGrpSpPr>
        <p:grpSpPr>
          <a:xfrm>
            <a:off x="6067645" y="1497269"/>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 name="Title 1">
            <a:extLst>
              <a:ext uri="{FF2B5EF4-FFF2-40B4-BE49-F238E27FC236}">
                <a16:creationId xmlns:a16="http://schemas.microsoft.com/office/drawing/2014/main" id="{62E3EF55-2C0D-F474-9EE6-602B957E7D6E}"/>
              </a:ext>
            </a:extLst>
          </p:cNvPr>
          <p:cNvSpPr txBox="1">
            <a:spLocks/>
          </p:cNvSpPr>
          <p:nvPr/>
        </p:nvSpPr>
        <p:spPr>
          <a:xfrm>
            <a:off x="426745" y="1248449"/>
            <a:ext cx="5640900" cy="62777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2800" kern="100" dirty="0" err="1">
                <a:latin typeface="Times New Roman" panose="02020603050405020304" pitchFamily="18" charset="0"/>
                <a:ea typeface="Calibri" panose="020F0502020204030204" pitchFamily="34" charset="0"/>
                <a:cs typeface="Times New Roman" panose="02020603050405020304" pitchFamily="18" charset="0"/>
              </a:rPr>
              <a:t>Metode</a:t>
            </a:r>
            <a:r>
              <a:rPr lang="en-US" sz="28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latin typeface="Times New Roman" panose="02020603050405020304" pitchFamily="18" charset="0"/>
                <a:ea typeface="Calibri" panose="020F0502020204030204" pitchFamily="34" charset="0"/>
                <a:cs typeface="Times New Roman" panose="02020603050405020304" pitchFamily="18" charset="0"/>
              </a:rPr>
              <a:t>Klasifikasi</a:t>
            </a:r>
            <a:r>
              <a:rPr lang="en-US" sz="2800" kern="100" dirty="0">
                <a:latin typeface="Times New Roman" panose="02020603050405020304" pitchFamily="18" charset="0"/>
                <a:ea typeface="Calibri" panose="020F0502020204030204" pitchFamily="34" charset="0"/>
                <a:cs typeface="Times New Roman" panose="02020603050405020304" pitchFamily="18" charset="0"/>
              </a:rPr>
              <a:t> SVM</a:t>
            </a:r>
          </a:p>
          <a:p>
            <a:endParaRPr lang="en-US" sz="2800" dirty="0"/>
          </a:p>
        </p:txBody>
      </p:sp>
      <p:sp>
        <p:nvSpPr>
          <p:cNvPr id="7" name="Text Placeholder 2">
            <a:extLst>
              <a:ext uri="{FF2B5EF4-FFF2-40B4-BE49-F238E27FC236}">
                <a16:creationId xmlns:a16="http://schemas.microsoft.com/office/drawing/2014/main" id="{15B31F55-FBD7-467B-7A34-366D33839AAB}"/>
              </a:ext>
            </a:extLst>
          </p:cNvPr>
          <p:cNvSpPr txBox="1">
            <a:spLocks/>
          </p:cNvSpPr>
          <p:nvPr/>
        </p:nvSpPr>
        <p:spPr>
          <a:xfrm>
            <a:off x="333049" y="1842673"/>
            <a:ext cx="5961731" cy="21663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dirty="0" err="1">
                <a:solidFill>
                  <a:schemeClr val="tx1"/>
                </a:solidFill>
                <a:latin typeface="Times New Roman" panose="02020603050405020304" pitchFamily="18" charset="0"/>
                <a:cs typeface="Times New Roman" panose="02020603050405020304" pitchFamily="18" charset="0"/>
              </a:rPr>
              <a:t>Tujuan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penelitian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adalah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mengimplementasikan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algoritma</a:t>
            </a:r>
            <a:r>
              <a:rPr lang="en-US" dirty="0">
                <a:solidFill>
                  <a:schemeClr val="tx1"/>
                </a:solidFill>
                <a:latin typeface="Times New Roman" panose="02020603050405020304" pitchFamily="18" charset="0"/>
                <a:cs typeface="Times New Roman" panose="02020603050405020304" pitchFamily="18" charset="0"/>
              </a:rPr>
              <a:t> SVM pada </a:t>
            </a:r>
            <a:r>
              <a:rPr lang="en-US" dirty="0" err="1">
                <a:solidFill>
                  <a:schemeClr val="tx1"/>
                </a:solidFill>
                <a:latin typeface="Times New Roman" panose="02020603050405020304" pitchFamily="18" charset="0"/>
                <a:cs typeface="Times New Roman" panose="02020603050405020304" pitchFamily="18" charset="0"/>
              </a:rPr>
              <a:t>sentimen</a:t>
            </a:r>
            <a:r>
              <a:rPr lang="en-US" dirty="0">
                <a:solidFill>
                  <a:schemeClr val="tx1"/>
                </a:solidFill>
                <a:latin typeface="Times New Roman" panose="02020603050405020304" pitchFamily="18" charset="0"/>
                <a:cs typeface="Times New Roman" panose="02020603050405020304" pitchFamily="18" charset="0"/>
              </a:rPr>
              <a:t> di media </a:t>
            </a:r>
            <a:r>
              <a:rPr lang="en-US" dirty="0" err="1">
                <a:solidFill>
                  <a:schemeClr val="tx1"/>
                </a:solidFill>
                <a:latin typeface="Times New Roman" panose="02020603050405020304" pitchFamily="18" charset="0"/>
                <a:cs typeface="Times New Roman" panose="02020603050405020304" pitchFamily="18" charset="0"/>
              </a:rPr>
              <a:t>sosial</a:t>
            </a:r>
            <a:r>
              <a:rPr lang="en-US" dirty="0">
                <a:solidFill>
                  <a:schemeClr val="tx1"/>
                </a:solidFill>
                <a:latin typeface="Times New Roman" panose="02020603050405020304" pitchFamily="18" charset="0"/>
                <a:cs typeface="Times New Roman" panose="02020603050405020304" pitchFamily="18" charset="0"/>
              </a:rPr>
              <a:t> twitter </a:t>
            </a:r>
            <a:r>
              <a:rPr lang="en-US" dirty="0" err="1">
                <a:solidFill>
                  <a:schemeClr val="tx1"/>
                </a:solidFill>
                <a:latin typeface="Times New Roman" panose="02020603050405020304" pitchFamily="18" charset="0"/>
                <a:cs typeface="Times New Roman" panose="02020603050405020304" pitchFamily="18" charset="0"/>
              </a:rPr>
              <a:t>terkait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topik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pemindahan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ibu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untuk</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mengetahui</a:t>
            </a: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err="1">
                <a:solidFill>
                  <a:schemeClr val="tx1"/>
                </a:solidFill>
                <a:latin typeface="Times New Roman" panose="02020603050405020304" pitchFamily="18" charset="0"/>
                <a:cs typeface="Times New Roman" panose="02020603050405020304" pitchFamily="18" charset="0"/>
              </a:rPr>
              <a:t>seberapa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besar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tingkat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akurasi</a:t>
            </a:r>
            <a:r>
              <a:rPr lang="en-US" dirty="0">
                <a:solidFill>
                  <a:schemeClr val="tx1"/>
                </a:solidFill>
                <a:latin typeface="Times New Roman" panose="02020603050405020304" pitchFamily="18" charset="0"/>
                <a:cs typeface="Times New Roman" panose="02020603050405020304" pitchFamily="18" charset="0"/>
              </a:rPr>
              <a:t>, recall dan precision </a:t>
            </a:r>
            <a:r>
              <a:rPr lang="en-US" dirty="0" err="1">
                <a:solidFill>
                  <a:schemeClr val="tx1"/>
                </a:solidFill>
                <a:latin typeface="Times New Roman" panose="02020603050405020304" pitchFamily="18" charset="0"/>
                <a:cs typeface="Times New Roman" panose="02020603050405020304" pitchFamily="18" charset="0"/>
              </a:rPr>
              <a:t>dari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analisis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sentimen</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dilakukan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Komputasi</a:t>
            </a:r>
            <a:r>
              <a:rPr lang="en-US" dirty="0">
                <a:solidFill>
                  <a:schemeClr val="tx1"/>
                </a:solidFill>
                <a:latin typeface="Times New Roman" panose="02020603050405020304" pitchFamily="18" charset="0"/>
                <a:cs typeface="Times New Roman" panose="02020603050405020304" pitchFamily="18" charset="0"/>
              </a:rPr>
              <a:t> model SVM </a:t>
            </a:r>
            <a:r>
              <a:rPr lang="en-US" dirty="0" err="1">
                <a:solidFill>
                  <a:schemeClr val="tx1"/>
                </a:solidFill>
                <a:latin typeface="Times New Roman" panose="02020603050405020304" pitchFamily="18" charset="0"/>
                <a:cs typeface="Times New Roman" panose="02020603050405020304" pitchFamily="18" charset="0"/>
              </a:rPr>
              <a:t>terhadap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bobot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tiap</a:t>
            </a:r>
            <a:r>
              <a:rPr lang="en-US" dirty="0">
                <a:solidFill>
                  <a:schemeClr val="tx1"/>
                </a:solidFill>
                <a:latin typeface="Times New Roman" panose="02020603050405020304" pitchFamily="18" charset="0"/>
                <a:cs typeface="Times New Roman" panose="02020603050405020304" pitchFamily="18" charset="0"/>
              </a:rPr>
              <a:t> kata </a:t>
            </a:r>
            <a:r>
              <a:rPr lang="en-US" dirty="0" err="1">
                <a:solidFill>
                  <a:schemeClr val="tx1"/>
                </a:solidFill>
                <a:latin typeface="Times New Roman" panose="02020603050405020304" pitchFamily="18" charset="0"/>
                <a:cs typeface="Times New Roman" panose="02020603050405020304" pitchFamily="18" charset="0"/>
              </a:rPr>
              <a:t>dalam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sentimen</a:t>
            </a: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sangat </a:t>
            </a:r>
            <a:r>
              <a:rPr lang="en-US" dirty="0" err="1">
                <a:solidFill>
                  <a:schemeClr val="tx1"/>
                </a:solidFill>
                <a:latin typeface="Times New Roman" panose="02020603050405020304" pitchFamily="18" charset="0"/>
                <a:cs typeface="Times New Roman" panose="02020603050405020304" pitchFamily="18" charset="0"/>
              </a:rPr>
              <a:t>menentukan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kelas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negatif</a:t>
            </a:r>
            <a:r>
              <a:rPr lang="en-US" dirty="0">
                <a:solidFill>
                  <a:schemeClr val="tx1"/>
                </a:solidFill>
                <a:latin typeface="Times New Roman" panose="02020603050405020304" pitchFamily="18" charset="0"/>
                <a:cs typeface="Times New Roman" panose="02020603050405020304" pitchFamily="18" charset="0"/>
              </a:rPr>
              <a:t> dan </a:t>
            </a:r>
            <a:r>
              <a:rPr lang="en-US" dirty="0" err="1">
                <a:solidFill>
                  <a:schemeClr val="tx1"/>
                </a:solidFill>
                <a:latin typeface="Times New Roman" panose="02020603050405020304" pitchFamily="18" charset="0"/>
                <a:cs typeface="Times New Roman" panose="02020603050405020304" pitchFamily="18" charset="0"/>
              </a:rPr>
              <a:t>positif</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serta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akurasi</a:t>
            </a:r>
            <a:r>
              <a:rPr lang="en-US" dirty="0">
                <a:solidFill>
                  <a:schemeClr val="tx1"/>
                </a:solidFill>
                <a:latin typeface="Times New Roman" panose="02020603050405020304" pitchFamily="18" charset="0"/>
                <a:cs typeface="Times New Roman" panose="02020603050405020304" pitchFamily="18" charset="0"/>
              </a:rPr>
              <a:t> yang </a:t>
            </a:r>
            <a:r>
              <a:rPr lang="en-US" dirty="0" err="1">
                <a:solidFill>
                  <a:schemeClr val="tx1"/>
                </a:solidFill>
                <a:latin typeface="Times New Roman" panose="02020603050405020304" pitchFamily="18" charset="0"/>
                <a:cs typeface="Times New Roman" panose="02020603050405020304" pitchFamily="18" charset="0"/>
              </a:rPr>
              <a:t>dihasilkan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dari</a:t>
            </a:r>
            <a:r>
              <a:rPr lang="en-US" dirty="0">
                <a:solidFill>
                  <a:schemeClr val="tx1"/>
                </a:solidFill>
                <a:latin typeface="Times New Roman" panose="02020603050405020304" pitchFamily="18" charset="0"/>
                <a:cs typeface="Times New Roman" panose="02020603050405020304" pitchFamily="18" charset="0"/>
              </a:rPr>
              <a:t> proses </a:t>
            </a:r>
            <a:r>
              <a:rPr lang="en-US" dirty="0" err="1">
                <a:solidFill>
                  <a:schemeClr val="tx1"/>
                </a:solidFill>
                <a:latin typeface="Times New Roman" panose="02020603050405020304" pitchFamily="18" charset="0"/>
                <a:cs typeface="Times New Roman" panose="02020603050405020304" pitchFamily="18" charset="0"/>
              </a:rPr>
              <a:t>pemodelan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Eksperimen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dilakukan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melakukan</a:t>
            </a:r>
            <a:r>
              <a:rPr lang="en-US" dirty="0">
                <a:solidFill>
                  <a:schemeClr val="tx1"/>
                </a:solidFill>
                <a:latin typeface="Times New Roman" panose="02020603050405020304" pitchFamily="18" charset="0"/>
                <a:cs typeface="Times New Roman" panose="02020603050405020304" pitchFamily="18" charset="0"/>
              </a:rPr>
              <a:t> input </a:t>
            </a:r>
            <a:r>
              <a:rPr lang="en-US" dirty="0" err="1">
                <a:solidFill>
                  <a:schemeClr val="tx1"/>
                </a:solidFill>
                <a:latin typeface="Times New Roman" panose="02020603050405020304" pitchFamily="18" charset="0"/>
                <a:cs typeface="Times New Roman" panose="02020603050405020304" pitchFamily="18" charset="0"/>
              </a:rPr>
              <a:t>kombinasi</a:t>
            </a:r>
            <a:r>
              <a:rPr lang="en-US" dirty="0">
                <a:solidFill>
                  <a:schemeClr val="tx1"/>
                </a:solidFill>
                <a:latin typeface="Times New Roman" panose="02020603050405020304" pitchFamily="18" charset="0"/>
                <a:cs typeface="Times New Roman" panose="02020603050405020304" pitchFamily="18" charset="0"/>
              </a:rPr>
              <a:t> parameter C dan Convergence Epsilon </a:t>
            </a:r>
            <a:r>
              <a:rPr lang="en-US" dirty="0" err="1">
                <a:solidFill>
                  <a:schemeClr val="tx1"/>
                </a:solidFill>
                <a:latin typeface="Times New Roman" panose="02020603050405020304" pitchFamily="18" charset="0"/>
                <a:cs typeface="Times New Roman" panose="02020603050405020304" pitchFamily="18" charset="0"/>
              </a:rPr>
              <a:t>dari</a:t>
            </a:r>
            <a:r>
              <a:rPr lang="en-US" dirty="0">
                <a:solidFill>
                  <a:schemeClr val="tx1"/>
                </a:solidFill>
                <a:latin typeface="Times New Roman" panose="02020603050405020304" pitchFamily="18" charset="0"/>
                <a:cs typeface="Times New Roman" panose="02020603050405020304" pitchFamily="18" charset="0"/>
              </a:rPr>
              <a:t> 0 </a:t>
            </a:r>
            <a:r>
              <a:rPr lang="en-US" dirty="0" err="1">
                <a:solidFill>
                  <a:schemeClr val="tx1"/>
                </a:solidFill>
                <a:latin typeface="Times New Roman" panose="02020603050405020304" pitchFamily="18" charset="0"/>
                <a:cs typeface="Times New Roman" panose="02020603050405020304" pitchFamily="18" charset="0"/>
              </a:rPr>
              <a:t>sampai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dengan</a:t>
            </a:r>
            <a:r>
              <a:rPr lang="en-US" dirty="0">
                <a:solidFill>
                  <a:schemeClr val="tx1"/>
                </a:solidFill>
                <a:latin typeface="Times New Roman" panose="02020603050405020304" pitchFamily="18" charset="0"/>
                <a:cs typeface="Times New Roman" panose="02020603050405020304" pitchFamily="18" charset="0"/>
              </a:rPr>
              <a:t> 1.</a:t>
            </a:r>
          </a:p>
        </p:txBody>
      </p:sp>
    </p:spTree>
    <p:extLst>
      <p:ext uri="{BB962C8B-B14F-4D97-AF65-F5344CB8AC3E}">
        <p14:creationId xmlns:p14="http://schemas.microsoft.com/office/powerpoint/2010/main" val="332334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0DABFD-0AE4-CEEF-F161-BE0B561EFA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8" name="Title 1">
            <a:extLst>
              <a:ext uri="{FF2B5EF4-FFF2-40B4-BE49-F238E27FC236}">
                <a16:creationId xmlns:a16="http://schemas.microsoft.com/office/drawing/2014/main" id="{2859738A-4124-68E5-15A5-A209FD2B205D}"/>
              </a:ext>
            </a:extLst>
          </p:cNvPr>
          <p:cNvSpPr txBox="1">
            <a:spLocks/>
          </p:cNvSpPr>
          <p:nvPr/>
        </p:nvSpPr>
        <p:spPr>
          <a:xfrm>
            <a:off x="606742" y="498545"/>
            <a:ext cx="5640900" cy="62777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4000" i="1" kern="100" dirty="0" err="1">
                <a:latin typeface="Times New Roman" panose="02020603050405020304" pitchFamily="18" charset="0"/>
                <a:ea typeface="Calibri" panose="020F0502020204030204" pitchFamily="34" charset="0"/>
                <a:cs typeface="Times New Roman" panose="02020603050405020304" pitchFamily="18" charset="0"/>
              </a:rPr>
              <a:t>Evaluasi</a:t>
            </a:r>
            <a:endParaRPr lang="en-US" sz="4000" dirty="0"/>
          </a:p>
        </p:txBody>
      </p:sp>
      <p:pic>
        <p:nvPicPr>
          <p:cNvPr id="12" name="Picture 11">
            <a:extLst>
              <a:ext uri="{FF2B5EF4-FFF2-40B4-BE49-F238E27FC236}">
                <a16:creationId xmlns:a16="http://schemas.microsoft.com/office/drawing/2014/main" id="{8F72C00F-D05C-3B7B-2DD2-AD1B17C4D54C}"/>
              </a:ext>
            </a:extLst>
          </p:cNvPr>
          <p:cNvPicPr>
            <a:picLocks noChangeAspect="1"/>
          </p:cNvPicPr>
          <p:nvPr/>
        </p:nvPicPr>
        <p:blipFill rotWithShape="1">
          <a:blip r:embed="rId2"/>
          <a:srcRect l="16604" t="42932" r="13396" b="14783"/>
          <a:stretch/>
        </p:blipFill>
        <p:spPr>
          <a:xfrm>
            <a:off x="606742" y="1106885"/>
            <a:ext cx="5069439" cy="1721698"/>
          </a:xfrm>
          <a:prstGeom prst="rect">
            <a:avLst/>
          </a:prstGeom>
        </p:spPr>
      </p:pic>
      <p:pic>
        <p:nvPicPr>
          <p:cNvPr id="3" name="Picture 2">
            <a:extLst>
              <a:ext uri="{FF2B5EF4-FFF2-40B4-BE49-F238E27FC236}">
                <a16:creationId xmlns:a16="http://schemas.microsoft.com/office/drawing/2014/main" id="{A12F7709-4A32-E2E4-64BA-7FA423468E4C}"/>
              </a:ext>
            </a:extLst>
          </p:cNvPr>
          <p:cNvPicPr>
            <a:picLocks noChangeAspect="1"/>
          </p:cNvPicPr>
          <p:nvPr/>
        </p:nvPicPr>
        <p:blipFill rotWithShape="1">
          <a:blip r:embed="rId3"/>
          <a:srcRect l="9461" t="29508" r="53400" b="9833"/>
          <a:stretch/>
        </p:blipFill>
        <p:spPr>
          <a:xfrm>
            <a:off x="6185383" y="1126322"/>
            <a:ext cx="2351875" cy="2159713"/>
          </a:xfrm>
          <a:prstGeom prst="rect">
            <a:avLst/>
          </a:prstGeom>
        </p:spPr>
      </p:pic>
      <p:pic>
        <p:nvPicPr>
          <p:cNvPr id="6" name="Picture 5">
            <a:extLst>
              <a:ext uri="{FF2B5EF4-FFF2-40B4-BE49-F238E27FC236}">
                <a16:creationId xmlns:a16="http://schemas.microsoft.com/office/drawing/2014/main" id="{832DA9FC-F72F-2ACC-B9C6-9B25B6DD8CB1}"/>
              </a:ext>
            </a:extLst>
          </p:cNvPr>
          <p:cNvPicPr>
            <a:picLocks noChangeAspect="1"/>
          </p:cNvPicPr>
          <p:nvPr/>
        </p:nvPicPr>
        <p:blipFill rotWithShape="1">
          <a:blip r:embed="rId4"/>
          <a:srcRect l="12074" t="50000" r="40190" b="28543"/>
          <a:stretch/>
        </p:blipFill>
        <p:spPr>
          <a:xfrm>
            <a:off x="606742" y="3149589"/>
            <a:ext cx="5069439" cy="1281137"/>
          </a:xfrm>
          <a:prstGeom prst="rect">
            <a:avLst/>
          </a:prstGeom>
        </p:spPr>
      </p:pic>
    </p:spTree>
    <p:extLst>
      <p:ext uri="{BB962C8B-B14F-4D97-AF65-F5344CB8AC3E}">
        <p14:creationId xmlns:p14="http://schemas.microsoft.com/office/powerpoint/2010/main" val="3686714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0DABFD-0AE4-CEEF-F161-BE0B561EFA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8" name="Title 1">
            <a:extLst>
              <a:ext uri="{FF2B5EF4-FFF2-40B4-BE49-F238E27FC236}">
                <a16:creationId xmlns:a16="http://schemas.microsoft.com/office/drawing/2014/main" id="{2859738A-4124-68E5-15A5-A209FD2B205D}"/>
              </a:ext>
            </a:extLst>
          </p:cNvPr>
          <p:cNvSpPr txBox="1">
            <a:spLocks/>
          </p:cNvSpPr>
          <p:nvPr/>
        </p:nvSpPr>
        <p:spPr>
          <a:xfrm>
            <a:off x="606742" y="498545"/>
            <a:ext cx="5640900" cy="62777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4000" i="1" kern="100" dirty="0" err="1">
                <a:latin typeface="Times New Roman" panose="02020603050405020304" pitchFamily="18" charset="0"/>
                <a:ea typeface="Calibri" panose="020F0502020204030204" pitchFamily="34" charset="0"/>
                <a:cs typeface="Times New Roman" panose="02020603050405020304" pitchFamily="18" charset="0"/>
              </a:rPr>
              <a:t>Evaluasi</a:t>
            </a:r>
            <a:endParaRPr lang="en-US" sz="4000" dirty="0"/>
          </a:p>
        </p:txBody>
      </p:sp>
      <p:pic>
        <p:nvPicPr>
          <p:cNvPr id="5" name="Picture 4">
            <a:extLst>
              <a:ext uri="{FF2B5EF4-FFF2-40B4-BE49-F238E27FC236}">
                <a16:creationId xmlns:a16="http://schemas.microsoft.com/office/drawing/2014/main" id="{130F12D8-F94C-B601-6B66-CC15AE152C56}"/>
              </a:ext>
            </a:extLst>
          </p:cNvPr>
          <p:cNvPicPr>
            <a:picLocks noChangeAspect="1"/>
          </p:cNvPicPr>
          <p:nvPr/>
        </p:nvPicPr>
        <p:blipFill rotWithShape="1">
          <a:blip r:embed="rId2"/>
          <a:srcRect l="7554" t="27034" r="5413" b="21121"/>
          <a:stretch/>
        </p:blipFill>
        <p:spPr>
          <a:xfrm>
            <a:off x="690664" y="1391055"/>
            <a:ext cx="7958361" cy="2665379"/>
          </a:xfrm>
          <a:prstGeom prst="rect">
            <a:avLst/>
          </a:prstGeom>
        </p:spPr>
      </p:pic>
    </p:spTree>
    <p:extLst>
      <p:ext uri="{BB962C8B-B14F-4D97-AF65-F5344CB8AC3E}">
        <p14:creationId xmlns:p14="http://schemas.microsoft.com/office/powerpoint/2010/main" val="349686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315929" y="342846"/>
            <a:ext cx="6064321"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Latar</a:t>
            </a:r>
            <a:r>
              <a:rPr lang="en-US" dirty="0"/>
              <a:t> </a:t>
            </a:r>
            <a:r>
              <a:rPr lang="en-US" dirty="0" err="1"/>
              <a:t>Belakang</a:t>
            </a:r>
            <a:endParaRPr dirty="0"/>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Rectangle 2"/>
          <p:cNvSpPr/>
          <p:nvPr/>
        </p:nvSpPr>
        <p:spPr>
          <a:xfrm>
            <a:off x="233277" y="1143402"/>
            <a:ext cx="4953307" cy="3114701"/>
          </a:xfrm>
          <a:prstGeom prst="rect">
            <a:avLst/>
          </a:prstGeom>
        </p:spPr>
        <p:txBody>
          <a:bodyPr wrap="square">
            <a:spAutoFit/>
          </a:bodyPr>
          <a:lstStyle/>
          <a:p>
            <a:pPr algn="just"/>
            <a:r>
              <a:rPr lang="en-US" sz="1600" dirty="0" err="1">
                <a:latin typeface="Times New Roman" panose="02020603050405020304" pitchFamily="18" charset="0"/>
                <a:cs typeface="Times New Roman" panose="02020603050405020304" pitchFamily="18" charset="0"/>
              </a:rPr>
              <a:t>Saat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ini</a:t>
            </a:r>
            <a:r>
              <a:rPr lang="en-US" sz="1600" dirty="0">
                <a:latin typeface="Times New Roman" panose="02020603050405020304" pitchFamily="18" charset="0"/>
                <a:cs typeface="Times New Roman" panose="02020603050405020304" pitchFamily="18" charset="0"/>
              </a:rPr>
              <a:t>, media </a:t>
            </a:r>
            <a:r>
              <a:rPr lang="en-US" sz="1600" dirty="0" err="1">
                <a:latin typeface="Times New Roman" panose="02020603050405020304" pitchFamily="18" charset="0"/>
                <a:cs typeface="Times New Roman" panose="02020603050405020304" pitchFamily="18" charset="0"/>
              </a:rPr>
              <a:t>sosial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berkembang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pesat</a:t>
            </a:r>
            <a:r>
              <a:rPr lang="en-US" sz="1600" dirty="0">
                <a:latin typeface="Times New Roman" panose="02020603050405020304" pitchFamily="18" charset="0"/>
                <a:cs typeface="Times New Roman" panose="02020603050405020304" pitchFamily="18" charset="0"/>
              </a:rPr>
              <a:t> di internet, salah </a:t>
            </a:r>
            <a:r>
              <a:rPr lang="en-US" sz="1600" dirty="0" err="1">
                <a:latin typeface="Times New Roman" panose="02020603050405020304" pitchFamily="18" charset="0"/>
                <a:cs typeface="Times New Roman" panose="02020603050405020304" pitchFamily="18" charset="0"/>
              </a:rPr>
              <a:t>satu</a:t>
            </a:r>
            <a:r>
              <a:rPr lang="en-US" sz="1600" dirty="0">
                <a:latin typeface="Times New Roman" panose="02020603050405020304" pitchFamily="18" charset="0"/>
                <a:cs typeface="Times New Roman" panose="02020603050405020304" pitchFamily="18" charset="0"/>
              </a:rPr>
              <a:t> yang </a:t>
            </a:r>
            <a:r>
              <a:rPr lang="en-US" sz="1600" dirty="0" err="1">
                <a:latin typeface="Times New Roman" panose="02020603050405020304" pitchFamily="18" charset="0"/>
                <a:cs typeface="Times New Roman" panose="02020603050405020304" pitchFamily="18" charset="0"/>
              </a:rPr>
              <a:t>banyak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digemari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adalah</a:t>
            </a:r>
            <a:r>
              <a:rPr lang="en-US" sz="1600" dirty="0">
                <a:latin typeface="Times New Roman" panose="02020603050405020304" pitchFamily="18" charset="0"/>
                <a:cs typeface="Times New Roman" panose="02020603050405020304" pitchFamily="18" charset="0"/>
              </a:rPr>
              <a:t> Twitter. </a:t>
            </a:r>
            <a:r>
              <a:rPr lang="en-US" sz="1600" dirty="0" err="1">
                <a:latin typeface="Times New Roman" panose="02020603050405020304" pitchFamily="18" charset="0"/>
                <a:cs typeface="Times New Roman" panose="02020603050405020304" pitchFamily="18" charset="0"/>
              </a:rPr>
              <a:t>Berbagai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topik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ramai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diperbincangkan</a:t>
            </a:r>
            <a:r>
              <a:rPr lang="en-US" sz="1600" dirty="0">
                <a:latin typeface="Times New Roman" panose="02020603050405020304" pitchFamily="18" charset="0"/>
                <a:cs typeface="Times New Roman" panose="02020603050405020304" pitchFamily="18" charset="0"/>
              </a:rPr>
              <a:t> di Twitter </a:t>
            </a:r>
            <a:r>
              <a:rPr lang="en-US" sz="1600" dirty="0" err="1">
                <a:latin typeface="Times New Roman" panose="02020603050405020304" pitchFamily="18" charset="0"/>
                <a:cs typeface="Times New Roman" panose="02020603050405020304" pitchFamily="18" charset="0"/>
              </a:rPr>
              <a:t>mulai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dari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ekonomi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politik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sosial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budaya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hukum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dan</a:t>
            </a:r>
            <a:r>
              <a:rPr lang="en-US" sz="1600" dirty="0">
                <a:latin typeface="Times New Roman" panose="02020603050405020304" pitchFamily="18" charset="0"/>
                <a:cs typeface="Times New Roman" panose="02020603050405020304" pitchFamily="18" charset="0"/>
              </a:rPr>
              <a:t> lain-lain. Salah </a:t>
            </a:r>
            <a:r>
              <a:rPr lang="en-US" sz="1600" dirty="0" err="1">
                <a:latin typeface="Times New Roman" panose="02020603050405020304" pitchFamily="18" charset="0"/>
                <a:cs typeface="Times New Roman" panose="02020603050405020304" pitchFamily="18" charset="0"/>
              </a:rPr>
              <a:t>satu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topik</a:t>
            </a:r>
            <a:r>
              <a:rPr lang="en-US" sz="1600" dirty="0">
                <a:latin typeface="Times New Roman" panose="02020603050405020304" pitchFamily="18" charset="0"/>
                <a:cs typeface="Times New Roman" panose="02020603050405020304" pitchFamily="18" charset="0"/>
              </a:rPr>
              <a:t> yang </a:t>
            </a:r>
            <a:r>
              <a:rPr lang="en-US" sz="1600" dirty="0" err="1">
                <a:latin typeface="Times New Roman" panose="02020603050405020304" pitchFamily="18" charset="0"/>
                <a:cs typeface="Times New Roman" panose="02020603050405020304" pitchFamily="18" charset="0"/>
              </a:rPr>
              <a:t>ramai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diperbincangkan</a:t>
            </a:r>
            <a:r>
              <a:rPr lang="en-US" sz="1600" dirty="0">
                <a:latin typeface="Times New Roman" panose="02020603050405020304" pitchFamily="18" charset="0"/>
                <a:cs typeface="Times New Roman" panose="02020603050405020304" pitchFamily="18" charset="0"/>
              </a:rPr>
              <a:t> di Twitter </a:t>
            </a:r>
            <a:r>
              <a:rPr lang="en-US" sz="1600" dirty="0" err="1">
                <a:latin typeface="Times New Roman" panose="02020603050405020304" pitchFamily="18" charset="0"/>
                <a:cs typeface="Times New Roman" panose="02020603050405020304" pitchFamily="18" charset="0"/>
              </a:rPr>
              <a:t>adalah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terkait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isu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pemindahan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ibu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kota</a:t>
            </a:r>
            <a:r>
              <a:rPr lang="en-US" sz="1600" dirty="0">
                <a:latin typeface="Times New Roman" panose="02020603050405020304" pitchFamily="18" charset="0"/>
                <a:cs typeface="Times New Roman" panose="02020603050405020304" pitchFamily="18" charset="0"/>
              </a:rPr>
              <a:t> Indonesia. </a:t>
            </a:r>
            <a:r>
              <a:rPr lang="en-US" sz="1600" dirty="0" err="1">
                <a:latin typeface="Times New Roman" panose="02020603050405020304" pitchFamily="18" charset="0"/>
                <a:cs typeface="Times New Roman" panose="02020603050405020304" pitchFamily="18" charset="0"/>
              </a:rPr>
              <a:t>Namun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dibalik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tersebut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terdapat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kontroversi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dari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pihak</a:t>
            </a:r>
            <a:r>
              <a:rPr lang="en-US" sz="1600" dirty="0">
                <a:latin typeface="Times New Roman" panose="02020603050405020304" pitchFamily="18" charset="0"/>
                <a:cs typeface="Times New Roman" panose="02020603050405020304" pitchFamily="18" charset="0"/>
              </a:rPr>
              <a:t> yang </a:t>
            </a:r>
            <a:r>
              <a:rPr lang="en-US" sz="1600" dirty="0" err="1">
                <a:latin typeface="Times New Roman" panose="02020603050405020304" pitchFamily="18" charset="0"/>
                <a:cs typeface="Times New Roman" panose="02020603050405020304" pitchFamily="18" charset="0"/>
              </a:rPr>
              <a:t>merasa</a:t>
            </a:r>
            <a:r>
              <a:rPr lang="en-US" sz="1600" dirty="0">
                <a:latin typeface="Times New Roman" panose="02020603050405020304" pitchFamily="18" charset="0"/>
                <a:cs typeface="Times New Roman" panose="02020603050405020304" pitchFamily="18" charset="0"/>
              </a:rPr>
              <a:t> pro </a:t>
            </a:r>
            <a:r>
              <a:rPr lang="en-US" sz="1600" dirty="0" err="1">
                <a:latin typeface="Times New Roman" panose="02020603050405020304" pitchFamily="18" charset="0"/>
                <a:cs typeface="Times New Roman" panose="02020603050405020304" pitchFamily="18" charset="0"/>
              </a:rPr>
              <a:t>dan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kontra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masing-masing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memiiki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sudut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pandang</a:t>
            </a:r>
            <a:r>
              <a:rPr lang="en-US" sz="1600" dirty="0">
                <a:latin typeface="Times New Roman" panose="02020603050405020304" pitchFamily="18" charset="0"/>
                <a:cs typeface="Times New Roman" panose="02020603050405020304" pitchFamily="18" charset="0"/>
              </a:rPr>
              <a:t> yang </a:t>
            </a:r>
            <a:r>
              <a:rPr lang="en-US" sz="1600" dirty="0" err="1">
                <a:latin typeface="Times New Roman" panose="02020603050405020304" pitchFamily="18" charset="0"/>
                <a:cs typeface="Times New Roman" panose="02020603050405020304" pitchFamily="18" charset="0"/>
              </a:rPr>
              <a:t>berbeda</a:t>
            </a:r>
            <a:r>
              <a:rPr lang="en-US" sz="1600" dirty="0">
                <a:latin typeface="Times New Roman" panose="02020603050405020304" pitchFamily="18" charset="0"/>
                <a:cs typeface="Times New Roman" panose="02020603050405020304" pitchFamily="18" charset="0"/>
              </a:rPr>
              <a:t>. Hal </a:t>
            </a:r>
            <a:r>
              <a:rPr lang="en-US" sz="1600" dirty="0" err="1">
                <a:latin typeface="Times New Roman" panose="02020603050405020304" pitchFamily="18" charset="0"/>
                <a:cs typeface="Times New Roman" panose="02020603050405020304" pitchFamily="18" charset="0"/>
              </a:rPr>
              <a:t>ini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menyebabkan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munculnya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fenomena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perdebatan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khususnya</a:t>
            </a:r>
            <a:r>
              <a:rPr lang="en-US" sz="1600" dirty="0">
                <a:latin typeface="Times New Roman" panose="02020603050405020304" pitchFamily="18" charset="0"/>
                <a:cs typeface="Times New Roman" panose="02020603050405020304" pitchFamily="18" charset="0"/>
              </a:rPr>
              <a:t> di Twitter yang </a:t>
            </a:r>
            <a:r>
              <a:rPr lang="en-US" sz="1600" dirty="0" err="1">
                <a:latin typeface="Times New Roman" panose="02020603050405020304" pitchFamily="18" charset="0"/>
                <a:cs typeface="Times New Roman" panose="02020603050405020304" pitchFamily="18" charset="0"/>
              </a:rPr>
              <a:t>sebenarnya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menunjukkan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perhatian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kolektif</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mengenai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wacana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publik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tersebut</a:t>
            </a: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D718F4B-BA52-146A-C5B6-18B9332A4FA6}"/>
              </a:ext>
            </a:extLst>
          </p:cNvPr>
          <p:cNvPicPr>
            <a:picLocks noChangeAspect="1"/>
          </p:cNvPicPr>
          <p:nvPr/>
        </p:nvPicPr>
        <p:blipFill>
          <a:blip r:embed="rId3"/>
          <a:stretch>
            <a:fillRect/>
          </a:stretch>
        </p:blipFill>
        <p:spPr>
          <a:xfrm>
            <a:off x="5563976" y="1243511"/>
            <a:ext cx="2848988" cy="1424494"/>
          </a:xfrm>
          <a:prstGeom prst="rect">
            <a:avLst/>
          </a:prstGeom>
        </p:spPr>
      </p:pic>
      <p:pic>
        <p:nvPicPr>
          <p:cNvPr id="6" name="Picture 5">
            <a:extLst>
              <a:ext uri="{FF2B5EF4-FFF2-40B4-BE49-F238E27FC236}">
                <a16:creationId xmlns:a16="http://schemas.microsoft.com/office/drawing/2014/main" id="{4D7D4B4A-8C4B-9BD6-C531-1E9BB6B02CBC}"/>
              </a:ext>
            </a:extLst>
          </p:cNvPr>
          <p:cNvPicPr>
            <a:picLocks noChangeAspect="1"/>
          </p:cNvPicPr>
          <p:nvPr/>
        </p:nvPicPr>
        <p:blipFill>
          <a:blip r:embed="rId4"/>
          <a:stretch>
            <a:fillRect/>
          </a:stretch>
        </p:blipFill>
        <p:spPr>
          <a:xfrm>
            <a:off x="5591518" y="2735870"/>
            <a:ext cx="2793903" cy="156807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256635" y="-41541"/>
            <a:ext cx="3867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err="1">
                <a:solidFill>
                  <a:schemeClr val="accent1"/>
                </a:solidFill>
              </a:rPr>
              <a:t>Kesimpulan</a:t>
            </a:r>
            <a:endParaRPr dirty="0">
              <a:solidFill>
                <a:schemeClr val="accent1"/>
              </a:solidFill>
            </a:endParaRP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744" name="Google Shape;744;p18"/>
          <p:cNvGrpSpPr/>
          <p:nvPr/>
        </p:nvGrpSpPr>
        <p:grpSpPr>
          <a:xfrm>
            <a:off x="5038937" y="624256"/>
            <a:ext cx="3428994" cy="3803332"/>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Saran</a:t>
            </a:r>
            <a:endParaRPr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861" name="Google Shape;861;p19"/>
          <p:cNvGrpSpPr/>
          <p:nvPr/>
        </p:nvGrpSpPr>
        <p:grpSpPr>
          <a:xfrm>
            <a:off x="6495404" y="1849734"/>
            <a:ext cx="2297431" cy="2787028"/>
            <a:chOff x="2533225" y="322726"/>
            <a:chExt cx="3925890" cy="4762523"/>
          </a:xfrm>
        </p:grpSpPr>
        <p:sp>
          <p:nvSpPr>
            <p:cNvPr id="862" name="Google Shape;862;p19"/>
            <p:cNvSpPr/>
            <p:nvPr/>
          </p:nvSpPr>
          <p:spPr>
            <a:xfrm>
              <a:off x="3796336" y="2589414"/>
              <a:ext cx="682110" cy="393573"/>
            </a:xfrm>
            <a:custGeom>
              <a:avLst/>
              <a:gdLst/>
              <a:ahLst/>
              <a:cxnLst/>
              <a:rect l="l" t="t" r="r" b="b"/>
              <a:pathLst>
                <a:path w="682110" h="393573" extrusionOk="0">
                  <a:moveTo>
                    <a:pt x="329082" y="393573"/>
                  </a:moveTo>
                  <a:lnTo>
                    <a:pt x="0" y="204216"/>
                  </a:lnTo>
                  <a:lnTo>
                    <a:pt x="353029" y="0"/>
                  </a:lnTo>
                  <a:lnTo>
                    <a:pt x="682111" y="189357"/>
                  </a:lnTo>
                  <a:lnTo>
                    <a:pt x="329082" y="393573"/>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19"/>
            <p:cNvSpPr/>
            <p:nvPr/>
          </p:nvSpPr>
          <p:spPr>
            <a:xfrm>
              <a:off x="3809355" y="2149168"/>
              <a:ext cx="705962" cy="408622"/>
            </a:xfrm>
            <a:custGeom>
              <a:avLst/>
              <a:gdLst/>
              <a:ahLst/>
              <a:cxnLst/>
              <a:rect l="l" t="t" r="r" b="b"/>
              <a:pathLst>
                <a:path w="705962" h="408622" extrusionOk="0">
                  <a:moveTo>
                    <a:pt x="352934" y="408622"/>
                  </a:moveTo>
                  <a:lnTo>
                    <a:pt x="0" y="204311"/>
                  </a:lnTo>
                  <a:lnTo>
                    <a:pt x="352934" y="0"/>
                  </a:lnTo>
                  <a:lnTo>
                    <a:pt x="705963" y="204311"/>
                  </a:lnTo>
                  <a:lnTo>
                    <a:pt x="352934" y="4086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19"/>
            <p:cNvSpPr/>
            <p:nvPr/>
          </p:nvSpPr>
          <p:spPr>
            <a:xfrm>
              <a:off x="4162289" y="2390151"/>
              <a:ext cx="329177" cy="571404"/>
            </a:xfrm>
            <a:custGeom>
              <a:avLst/>
              <a:gdLst/>
              <a:ahLst/>
              <a:cxnLst/>
              <a:rect l="l" t="t" r="r" b="b"/>
              <a:pathLst>
                <a:path w="329177" h="571404" extrusionOk="0">
                  <a:moveTo>
                    <a:pt x="329177" y="380905"/>
                  </a:moveTo>
                  <a:lnTo>
                    <a:pt x="0" y="571405"/>
                  </a:lnTo>
                  <a:lnTo>
                    <a:pt x="0" y="190405"/>
                  </a:lnTo>
                  <a:lnTo>
                    <a:pt x="329177" y="0"/>
                  </a:lnTo>
                  <a:lnTo>
                    <a:pt x="329177" y="380905"/>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19"/>
            <p:cNvSpPr/>
            <p:nvPr/>
          </p:nvSpPr>
          <p:spPr>
            <a:xfrm>
              <a:off x="3833207" y="2390151"/>
              <a:ext cx="329081" cy="571404"/>
            </a:xfrm>
            <a:custGeom>
              <a:avLst/>
              <a:gdLst/>
              <a:ahLst/>
              <a:cxnLst/>
              <a:rect l="l" t="t" r="r" b="b"/>
              <a:pathLst>
                <a:path w="329081" h="571404" extrusionOk="0">
                  <a:moveTo>
                    <a:pt x="329082" y="571405"/>
                  </a:moveTo>
                  <a:lnTo>
                    <a:pt x="0" y="380905"/>
                  </a:lnTo>
                  <a:lnTo>
                    <a:pt x="0" y="0"/>
                  </a:lnTo>
                  <a:lnTo>
                    <a:pt x="329082" y="190405"/>
                  </a:lnTo>
                  <a:lnTo>
                    <a:pt x="329082" y="571405"/>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19"/>
            <p:cNvSpPr/>
            <p:nvPr/>
          </p:nvSpPr>
          <p:spPr>
            <a:xfrm>
              <a:off x="3833207" y="2390151"/>
              <a:ext cx="329081" cy="287940"/>
            </a:xfrm>
            <a:custGeom>
              <a:avLst/>
              <a:gdLst/>
              <a:ahLst/>
              <a:cxnLst/>
              <a:rect l="l" t="t" r="r" b="b"/>
              <a:pathLst>
                <a:path w="329081" h="287940" extrusionOk="0">
                  <a:moveTo>
                    <a:pt x="0" y="0"/>
                  </a:moveTo>
                  <a:lnTo>
                    <a:pt x="0" y="99631"/>
                  </a:lnTo>
                  <a:lnTo>
                    <a:pt x="329082" y="287941"/>
                  </a:lnTo>
                  <a:lnTo>
                    <a:pt x="329082" y="190881"/>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19"/>
            <p:cNvSpPr/>
            <p:nvPr/>
          </p:nvSpPr>
          <p:spPr>
            <a:xfrm>
              <a:off x="4162289" y="2390151"/>
              <a:ext cx="329177" cy="287940"/>
            </a:xfrm>
            <a:custGeom>
              <a:avLst/>
              <a:gdLst/>
              <a:ahLst/>
              <a:cxnLst/>
              <a:rect l="l" t="t" r="r" b="b"/>
              <a:pathLst>
                <a:path w="329177" h="287940" extrusionOk="0">
                  <a:moveTo>
                    <a:pt x="329177" y="0"/>
                  </a:moveTo>
                  <a:lnTo>
                    <a:pt x="329177" y="106775"/>
                  </a:lnTo>
                  <a:lnTo>
                    <a:pt x="0" y="287941"/>
                  </a:lnTo>
                  <a:lnTo>
                    <a:pt x="0" y="190881"/>
                  </a:lnTo>
                  <a:lnTo>
                    <a:pt x="329177"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19"/>
            <p:cNvSpPr/>
            <p:nvPr/>
          </p:nvSpPr>
          <p:spPr>
            <a:xfrm>
              <a:off x="3809355" y="2353479"/>
              <a:ext cx="352933" cy="307181"/>
            </a:xfrm>
            <a:custGeom>
              <a:avLst/>
              <a:gdLst/>
              <a:ahLst/>
              <a:cxnLst/>
              <a:rect l="l" t="t" r="r" b="b"/>
              <a:pathLst>
                <a:path w="352933" h="307181" extrusionOk="0">
                  <a:moveTo>
                    <a:pt x="0" y="0"/>
                  </a:moveTo>
                  <a:lnTo>
                    <a:pt x="0" y="105632"/>
                  </a:lnTo>
                  <a:lnTo>
                    <a:pt x="352934" y="307181"/>
                  </a:lnTo>
                  <a:lnTo>
                    <a:pt x="352934" y="2043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19"/>
            <p:cNvSpPr/>
            <p:nvPr/>
          </p:nvSpPr>
          <p:spPr>
            <a:xfrm>
              <a:off x="4162289" y="2353479"/>
              <a:ext cx="353029" cy="307181"/>
            </a:xfrm>
            <a:custGeom>
              <a:avLst/>
              <a:gdLst/>
              <a:ahLst/>
              <a:cxnLst/>
              <a:rect l="l" t="t" r="r" b="b"/>
              <a:pathLst>
                <a:path w="353029" h="307181" extrusionOk="0">
                  <a:moveTo>
                    <a:pt x="0" y="307181"/>
                  </a:moveTo>
                  <a:lnTo>
                    <a:pt x="353029" y="113919"/>
                  </a:lnTo>
                  <a:lnTo>
                    <a:pt x="353029" y="0"/>
                  </a:lnTo>
                  <a:lnTo>
                    <a:pt x="0" y="204311"/>
                  </a:lnTo>
                  <a:lnTo>
                    <a:pt x="0" y="307181"/>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19"/>
            <p:cNvSpPr/>
            <p:nvPr/>
          </p:nvSpPr>
          <p:spPr>
            <a:xfrm>
              <a:off x="4379054" y="3098705"/>
              <a:ext cx="1297601" cy="763520"/>
            </a:xfrm>
            <a:custGeom>
              <a:avLst/>
              <a:gdLst/>
              <a:ahLst/>
              <a:cxnLst/>
              <a:rect l="l" t="t" r="r" b="b"/>
              <a:pathLst>
                <a:path w="1297601" h="763520" extrusionOk="0">
                  <a:moveTo>
                    <a:pt x="1071529" y="748294"/>
                  </a:moveTo>
                  <a:lnTo>
                    <a:pt x="19379" y="140980"/>
                  </a:lnTo>
                  <a:cubicBezTo>
                    <a:pt x="811" y="130189"/>
                    <a:pt x="-5518" y="106348"/>
                    <a:pt x="5248" y="87736"/>
                  </a:cubicBezTo>
                  <a:cubicBezTo>
                    <a:pt x="8964" y="81316"/>
                    <a:pt x="14419" y="76096"/>
                    <a:pt x="20994" y="72686"/>
                  </a:cubicBezTo>
                  <a:lnTo>
                    <a:pt x="153369" y="4297"/>
                  </a:lnTo>
                  <a:cubicBezTo>
                    <a:pt x="165105" y="-1723"/>
                    <a:pt x="179074" y="-1399"/>
                    <a:pt x="190524" y="5154"/>
                  </a:cubicBezTo>
                  <a:lnTo>
                    <a:pt x="1278120" y="632851"/>
                  </a:lnTo>
                  <a:cubicBezTo>
                    <a:pt x="1296688" y="643529"/>
                    <a:pt x="1303112" y="667284"/>
                    <a:pt x="1292450" y="685896"/>
                  </a:cubicBezTo>
                  <a:cubicBezTo>
                    <a:pt x="1288725" y="692421"/>
                    <a:pt x="1283185" y="697717"/>
                    <a:pt x="1276504" y="701146"/>
                  </a:cubicBezTo>
                  <a:lnTo>
                    <a:pt x="1180431" y="750771"/>
                  </a:lnTo>
                  <a:cubicBezTo>
                    <a:pt x="1146078" y="768611"/>
                    <a:pt x="1105036" y="767678"/>
                    <a:pt x="1071529" y="74829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19"/>
            <p:cNvSpPr/>
            <p:nvPr/>
          </p:nvSpPr>
          <p:spPr>
            <a:xfrm>
              <a:off x="4481013" y="322726"/>
              <a:ext cx="1171694" cy="3426502"/>
            </a:xfrm>
            <a:custGeom>
              <a:avLst/>
              <a:gdLst/>
              <a:ahLst/>
              <a:cxnLst/>
              <a:rect l="l" t="t" r="r" b="b"/>
              <a:pathLst>
                <a:path w="1171694" h="3426502" extrusionOk="0">
                  <a:moveTo>
                    <a:pt x="1034189" y="3409974"/>
                  </a:moveTo>
                  <a:lnTo>
                    <a:pt x="137505" y="2891051"/>
                  </a:lnTo>
                  <a:cubicBezTo>
                    <a:pt x="61483" y="2847141"/>
                    <a:pt x="0" y="2729126"/>
                    <a:pt x="0" y="2627685"/>
                  </a:cubicBezTo>
                  <a:lnTo>
                    <a:pt x="0" y="120800"/>
                  </a:lnTo>
                  <a:cubicBezTo>
                    <a:pt x="285" y="19073"/>
                    <a:pt x="61578" y="-27409"/>
                    <a:pt x="137505" y="16597"/>
                  </a:cubicBezTo>
                  <a:lnTo>
                    <a:pt x="1034189" y="535424"/>
                  </a:lnTo>
                  <a:cubicBezTo>
                    <a:pt x="1110212" y="579429"/>
                    <a:pt x="1171695" y="697349"/>
                    <a:pt x="1171695" y="798790"/>
                  </a:cubicBezTo>
                  <a:lnTo>
                    <a:pt x="1171695" y="3305770"/>
                  </a:lnTo>
                  <a:cubicBezTo>
                    <a:pt x="1171695" y="3407307"/>
                    <a:pt x="1110117" y="3453884"/>
                    <a:pt x="1034189" y="340997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19"/>
            <p:cNvSpPr/>
            <p:nvPr/>
          </p:nvSpPr>
          <p:spPr>
            <a:xfrm>
              <a:off x="5530597" y="3624781"/>
              <a:ext cx="70985" cy="153066"/>
            </a:xfrm>
            <a:custGeom>
              <a:avLst/>
              <a:gdLst/>
              <a:ahLst/>
              <a:cxnLst/>
              <a:rect l="l" t="t" r="r" b="b"/>
              <a:pathLst>
                <a:path w="70985" h="153066" extrusionOk="0">
                  <a:moveTo>
                    <a:pt x="0" y="153067"/>
                  </a:moveTo>
                  <a:lnTo>
                    <a:pt x="70986" y="117062"/>
                  </a:lnTo>
                  <a:lnTo>
                    <a:pt x="2851" y="0"/>
                  </a:lnTo>
                  <a:lnTo>
                    <a:pt x="0" y="15306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19"/>
            <p:cNvSpPr/>
            <p:nvPr/>
          </p:nvSpPr>
          <p:spPr>
            <a:xfrm>
              <a:off x="4467139" y="329893"/>
              <a:ext cx="65379" cy="96678"/>
            </a:xfrm>
            <a:custGeom>
              <a:avLst/>
              <a:gdLst/>
              <a:ahLst/>
              <a:cxnLst/>
              <a:rect l="l" t="t" r="r" b="b"/>
              <a:pathLst>
                <a:path w="65379" h="96678" extrusionOk="0">
                  <a:moveTo>
                    <a:pt x="0" y="34385"/>
                  </a:moveTo>
                  <a:lnTo>
                    <a:pt x="65379" y="0"/>
                  </a:lnTo>
                  <a:lnTo>
                    <a:pt x="52170" y="96679"/>
                  </a:lnTo>
                  <a:lnTo>
                    <a:pt x="0" y="343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19"/>
            <p:cNvSpPr/>
            <p:nvPr/>
          </p:nvSpPr>
          <p:spPr>
            <a:xfrm>
              <a:off x="4423901" y="351343"/>
              <a:ext cx="1171694" cy="3426502"/>
            </a:xfrm>
            <a:custGeom>
              <a:avLst/>
              <a:gdLst/>
              <a:ahLst/>
              <a:cxnLst/>
              <a:rect l="l" t="t" r="r" b="b"/>
              <a:pathLst>
                <a:path w="1171694" h="3426502" extrusionOk="0">
                  <a:moveTo>
                    <a:pt x="1034094" y="3409931"/>
                  </a:moveTo>
                  <a:lnTo>
                    <a:pt x="137505" y="2891009"/>
                  </a:lnTo>
                  <a:cubicBezTo>
                    <a:pt x="61483" y="2847099"/>
                    <a:pt x="0" y="2729084"/>
                    <a:pt x="0" y="2627643"/>
                  </a:cubicBezTo>
                  <a:lnTo>
                    <a:pt x="0" y="120854"/>
                  </a:lnTo>
                  <a:cubicBezTo>
                    <a:pt x="380" y="19031"/>
                    <a:pt x="61578" y="-27355"/>
                    <a:pt x="137505" y="16555"/>
                  </a:cubicBezTo>
                  <a:lnTo>
                    <a:pt x="1034094" y="535477"/>
                  </a:lnTo>
                  <a:cubicBezTo>
                    <a:pt x="1110117" y="579482"/>
                    <a:pt x="1171695" y="697402"/>
                    <a:pt x="1171695" y="798843"/>
                  </a:cubicBezTo>
                  <a:lnTo>
                    <a:pt x="1171695" y="3305823"/>
                  </a:lnTo>
                  <a:cubicBezTo>
                    <a:pt x="1171695" y="3407264"/>
                    <a:pt x="1110117" y="3453937"/>
                    <a:pt x="1034094" y="340993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19"/>
            <p:cNvSpPr/>
            <p:nvPr/>
          </p:nvSpPr>
          <p:spPr>
            <a:xfrm>
              <a:off x="4414398" y="357753"/>
              <a:ext cx="1171599" cy="3426525"/>
            </a:xfrm>
            <a:custGeom>
              <a:avLst/>
              <a:gdLst/>
              <a:ahLst/>
              <a:cxnLst/>
              <a:rect l="l" t="t" r="r" b="b"/>
              <a:pathLst>
                <a:path w="1171599" h="3426525" extrusionOk="0">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19"/>
            <p:cNvSpPr/>
            <p:nvPr/>
          </p:nvSpPr>
          <p:spPr>
            <a:xfrm>
              <a:off x="4479777" y="459022"/>
              <a:ext cx="1041506" cy="3182614"/>
            </a:xfrm>
            <a:custGeom>
              <a:avLst/>
              <a:gdLst/>
              <a:ahLst/>
              <a:cxnLst/>
              <a:rect l="l" t="t" r="r" b="b"/>
              <a:pathLst>
                <a:path w="1041506" h="3182614" extrusionOk="0">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19"/>
            <p:cNvSpPr/>
            <p:nvPr/>
          </p:nvSpPr>
          <p:spPr>
            <a:xfrm rot="-1790023">
              <a:off x="4986670" y="707058"/>
              <a:ext cx="46534" cy="80862"/>
            </a:xfrm>
            <a:custGeom>
              <a:avLst/>
              <a:gdLst/>
              <a:ahLst/>
              <a:cxnLst/>
              <a:rect l="l" t="t" r="r" b="b"/>
              <a:pathLst>
                <a:path w="46533" h="80859" extrusionOk="0">
                  <a:moveTo>
                    <a:pt x="46534" y="40430"/>
                  </a:moveTo>
                  <a:cubicBezTo>
                    <a:pt x="46534" y="62758"/>
                    <a:pt x="36118" y="80859"/>
                    <a:pt x="23268" y="80859"/>
                  </a:cubicBezTo>
                  <a:cubicBezTo>
                    <a:pt x="10418" y="80859"/>
                    <a:pt x="1" y="62758"/>
                    <a:pt x="1" y="40430"/>
                  </a:cubicBezTo>
                  <a:cubicBezTo>
                    <a:pt x="1" y="18101"/>
                    <a:pt x="10418" y="0"/>
                    <a:pt x="23268" y="0"/>
                  </a:cubicBezTo>
                  <a:cubicBezTo>
                    <a:pt x="36118" y="0"/>
                    <a:pt x="46534" y="18101"/>
                    <a:pt x="46534" y="4043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19"/>
            <p:cNvSpPr/>
            <p:nvPr/>
          </p:nvSpPr>
          <p:spPr>
            <a:xfrm>
              <a:off x="4988272" y="730303"/>
              <a:ext cx="23851" cy="30807"/>
            </a:xfrm>
            <a:custGeom>
              <a:avLst/>
              <a:gdLst/>
              <a:ahLst/>
              <a:cxnLst/>
              <a:rect l="l" t="t" r="r" b="b"/>
              <a:pathLst>
                <a:path w="23851" h="30807" extrusionOk="0">
                  <a:moveTo>
                    <a:pt x="11878" y="29167"/>
                  </a:moveTo>
                  <a:cubicBezTo>
                    <a:pt x="4856" y="24568"/>
                    <a:pt x="447" y="16891"/>
                    <a:pt x="0" y="8498"/>
                  </a:cubicBezTo>
                  <a:cubicBezTo>
                    <a:pt x="0" y="878"/>
                    <a:pt x="5322" y="-2170"/>
                    <a:pt x="11878" y="1640"/>
                  </a:cubicBezTo>
                  <a:cubicBezTo>
                    <a:pt x="18958" y="6197"/>
                    <a:pt x="23415" y="13889"/>
                    <a:pt x="23852" y="22310"/>
                  </a:cubicBezTo>
                  <a:cubicBezTo>
                    <a:pt x="23852" y="29930"/>
                    <a:pt x="18530" y="32978"/>
                    <a:pt x="11878" y="29167"/>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19"/>
            <p:cNvSpPr/>
            <p:nvPr/>
          </p:nvSpPr>
          <p:spPr>
            <a:xfrm>
              <a:off x="5609185" y="1342555"/>
              <a:ext cx="26417" cy="145526"/>
            </a:xfrm>
            <a:custGeom>
              <a:avLst/>
              <a:gdLst/>
              <a:ahLst/>
              <a:cxnLst/>
              <a:rect l="l" t="t" r="r" b="b"/>
              <a:pathLst>
                <a:path w="26417" h="145526" extrusionOk="0">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19"/>
            <p:cNvSpPr/>
            <p:nvPr/>
          </p:nvSpPr>
          <p:spPr>
            <a:xfrm>
              <a:off x="5609185" y="1517667"/>
              <a:ext cx="26417" cy="145530"/>
            </a:xfrm>
            <a:custGeom>
              <a:avLst/>
              <a:gdLst/>
              <a:ahLst/>
              <a:cxnLst/>
              <a:rect l="l" t="t" r="r" b="b"/>
              <a:pathLst>
                <a:path w="26417" h="145530" extrusionOk="0">
                  <a:moveTo>
                    <a:pt x="13209" y="143916"/>
                  </a:moveTo>
                  <a:lnTo>
                    <a:pt x="13209" y="143916"/>
                  </a:lnTo>
                  <a:cubicBezTo>
                    <a:pt x="5892" y="148107"/>
                    <a:pt x="0" y="143916"/>
                    <a:pt x="0" y="133915"/>
                  </a:cubicBezTo>
                  <a:lnTo>
                    <a:pt x="0" y="26949"/>
                  </a:lnTo>
                  <a:cubicBezTo>
                    <a:pt x="171" y="16891"/>
                    <a:pt x="5065" y="7499"/>
                    <a:pt x="13209" y="1613"/>
                  </a:cubicBezTo>
                  <a:lnTo>
                    <a:pt x="13209" y="1613"/>
                  </a:lnTo>
                  <a:cubicBezTo>
                    <a:pt x="20526" y="-2578"/>
                    <a:pt x="26418" y="1613"/>
                    <a:pt x="26418" y="11709"/>
                  </a:cubicBezTo>
                  <a:lnTo>
                    <a:pt x="26418" y="118580"/>
                  </a:lnTo>
                  <a:cubicBezTo>
                    <a:pt x="26275" y="128648"/>
                    <a:pt x="21372" y="138049"/>
                    <a:pt x="13209" y="14391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19"/>
            <p:cNvSpPr/>
            <p:nvPr/>
          </p:nvSpPr>
          <p:spPr>
            <a:xfrm>
              <a:off x="4598943" y="668398"/>
              <a:ext cx="778468" cy="1303739"/>
            </a:xfrm>
            <a:custGeom>
              <a:avLst/>
              <a:gdLst/>
              <a:ahLst/>
              <a:cxnLst/>
              <a:rect l="l" t="t" r="r" b="b"/>
              <a:pathLst>
                <a:path w="778468" h="1303739" extrusionOk="0">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19"/>
            <p:cNvSpPr/>
            <p:nvPr/>
          </p:nvSpPr>
          <p:spPr>
            <a:xfrm>
              <a:off x="4598943" y="1688145"/>
              <a:ext cx="778468" cy="1303647"/>
            </a:xfrm>
            <a:custGeom>
              <a:avLst/>
              <a:gdLst/>
              <a:ahLst/>
              <a:cxnLst/>
              <a:rect l="l" t="t" r="r" b="b"/>
              <a:pathLst>
                <a:path w="778468" h="1303647" extrusionOk="0">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19"/>
            <p:cNvSpPr/>
            <p:nvPr/>
          </p:nvSpPr>
          <p:spPr>
            <a:xfrm>
              <a:off x="4599323" y="2707876"/>
              <a:ext cx="778184" cy="892902"/>
            </a:xfrm>
            <a:custGeom>
              <a:avLst/>
              <a:gdLst/>
              <a:ahLst/>
              <a:cxnLst/>
              <a:rect l="l" t="t" r="r" b="b"/>
              <a:pathLst>
                <a:path w="778184" h="892902" extrusionOk="0">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19"/>
            <p:cNvSpPr/>
            <p:nvPr/>
          </p:nvSpPr>
          <p:spPr>
            <a:xfrm>
              <a:off x="4781159" y="1048176"/>
              <a:ext cx="416151" cy="544252"/>
            </a:xfrm>
            <a:custGeom>
              <a:avLst/>
              <a:gdLst/>
              <a:ahLst/>
              <a:cxnLst/>
              <a:rect l="l" t="t" r="r" b="b"/>
              <a:pathLst>
                <a:path w="416151" h="544252" extrusionOk="0">
                  <a:moveTo>
                    <a:pt x="410093" y="288701"/>
                  </a:moveTo>
                  <a:lnTo>
                    <a:pt x="317821" y="128395"/>
                  </a:lnTo>
                  <a:cubicBezTo>
                    <a:pt x="314315" y="122019"/>
                    <a:pt x="309250" y="116642"/>
                    <a:pt x="303092" y="112774"/>
                  </a:cubicBezTo>
                  <a:lnTo>
                    <a:pt x="303092" y="112774"/>
                  </a:lnTo>
                  <a:cubicBezTo>
                    <a:pt x="302275" y="112284"/>
                    <a:pt x="301419" y="111870"/>
                    <a:pt x="300526" y="111536"/>
                  </a:cubicBezTo>
                  <a:cubicBezTo>
                    <a:pt x="299680" y="110897"/>
                    <a:pt x="298796" y="110324"/>
                    <a:pt x="297865" y="109821"/>
                  </a:cubicBezTo>
                  <a:lnTo>
                    <a:pt x="272208" y="94962"/>
                  </a:lnTo>
                  <a:cubicBezTo>
                    <a:pt x="265176" y="90866"/>
                    <a:pt x="258619" y="91152"/>
                    <a:pt x="254818" y="95819"/>
                  </a:cubicBezTo>
                  <a:cubicBezTo>
                    <a:pt x="246645" y="105344"/>
                    <a:pt x="228210" y="104487"/>
                    <a:pt x="207874" y="92676"/>
                  </a:cubicBezTo>
                  <a:cubicBezTo>
                    <a:pt x="187395" y="80812"/>
                    <a:pt x="171022" y="62968"/>
                    <a:pt x="160930" y="41527"/>
                  </a:cubicBezTo>
                  <a:cubicBezTo>
                    <a:pt x="157471" y="32831"/>
                    <a:pt x="151351" y="25460"/>
                    <a:pt x="143445" y="20477"/>
                  </a:cubicBezTo>
                  <a:lnTo>
                    <a:pt x="118262" y="5713"/>
                  </a:lnTo>
                  <a:cubicBezTo>
                    <a:pt x="117445" y="5194"/>
                    <a:pt x="116590" y="4748"/>
                    <a:pt x="115697" y="4379"/>
                  </a:cubicBezTo>
                  <a:cubicBezTo>
                    <a:pt x="111040" y="27"/>
                    <a:pt x="104284" y="-1201"/>
                    <a:pt x="98402" y="1236"/>
                  </a:cubicBezTo>
                  <a:lnTo>
                    <a:pt x="6129" y="54671"/>
                  </a:lnTo>
                  <a:cubicBezTo>
                    <a:pt x="-2043" y="59434"/>
                    <a:pt x="-2043" y="74579"/>
                    <a:pt x="6129" y="88676"/>
                  </a:cubicBezTo>
                  <a:lnTo>
                    <a:pt x="56589" y="176306"/>
                  </a:lnTo>
                  <a:cubicBezTo>
                    <a:pt x="59944" y="182607"/>
                    <a:pt x="64809" y="187975"/>
                    <a:pt x="70748" y="191927"/>
                  </a:cubicBezTo>
                  <a:cubicBezTo>
                    <a:pt x="75053" y="195000"/>
                    <a:pt x="80669" y="195545"/>
                    <a:pt x="85478" y="193355"/>
                  </a:cubicBezTo>
                  <a:lnTo>
                    <a:pt x="97071" y="186593"/>
                  </a:lnTo>
                  <a:lnTo>
                    <a:pt x="97071" y="400905"/>
                  </a:lnTo>
                  <a:cubicBezTo>
                    <a:pt x="98107" y="415497"/>
                    <a:pt x="105966" y="428747"/>
                    <a:pt x="118262" y="436624"/>
                  </a:cubicBezTo>
                  <a:lnTo>
                    <a:pt x="297865" y="541399"/>
                  </a:lnTo>
                  <a:cubicBezTo>
                    <a:pt x="309363" y="548066"/>
                    <a:pt x="318581" y="542637"/>
                    <a:pt x="318581" y="529397"/>
                  </a:cubicBezTo>
                  <a:lnTo>
                    <a:pt x="318581" y="315085"/>
                  </a:lnTo>
                  <a:lnTo>
                    <a:pt x="330270" y="335278"/>
                  </a:lnTo>
                  <a:cubicBezTo>
                    <a:pt x="333738" y="341631"/>
                    <a:pt x="338775" y="346975"/>
                    <a:pt x="344904" y="350804"/>
                  </a:cubicBezTo>
                  <a:lnTo>
                    <a:pt x="344904" y="350804"/>
                  </a:lnTo>
                  <a:cubicBezTo>
                    <a:pt x="349209" y="353880"/>
                    <a:pt x="354825" y="354423"/>
                    <a:pt x="359633" y="352232"/>
                  </a:cubicBezTo>
                  <a:lnTo>
                    <a:pt x="410093" y="322991"/>
                  </a:lnTo>
                  <a:cubicBezTo>
                    <a:pt x="418171" y="317942"/>
                    <a:pt x="418171" y="303274"/>
                    <a:pt x="410093" y="288701"/>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19"/>
            <p:cNvSpPr/>
            <p:nvPr/>
          </p:nvSpPr>
          <p:spPr>
            <a:xfrm>
              <a:off x="4812185" y="2127070"/>
              <a:ext cx="353313" cy="495871"/>
            </a:xfrm>
            <a:custGeom>
              <a:avLst/>
              <a:gdLst/>
              <a:ahLst/>
              <a:cxnLst/>
              <a:rect l="l" t="t" r="r" b="b"/>
              <a:pathLst>
                <a:path w="353313" h="495871" extrusionOk="0">
                  <a:moveTo>
                    <a:pt x="340010" y="188881"/>
                  </a:moveTo>
                  <a:lnTo>
                    <a:pt x="13589" y="0"/>
                  </a:lnTo>
                  <a:cubicBezTo>
                    <a:pt x="4960" y="28061"/>
                    <a:pt x="380" y="57217"/>
                    <a:pt x="0" y="86582"/>
                  </a:cubicBezTo>
                  <a:lnTo>
                    <a:pt x="0" y="291179"/>
                  </a:lnTo>
                  <a:lnTo>
                    <a:pt x="149574" y="377762"/>
                  </a:lnTo>
                  <a:lnTo>
                    <a:pt x="176847" y="220409"/>
                  </a:lnTo>
                  <a:lnTo>
                    <a:pt x="204025" y="409289"/>
                  </a:lnTo>
                  <a:lnTo>
                    <a:pt x="353314" y="495872"/>
                  </a:lnTo>
                  <a:lnTo>
                    <a:pt x="353314" y="291179"/>
                  </a:lnTo>
                  <a:cubicBezTo>
                    <a:pt x="352592" y="256699"/>
                    <a:pt x="348126" y="222399"/>
                    <a:pt x="340010" y="1888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19"/>
            <p:cNvSpPr/>
            <p:nvPr/>
          </p:nvSpPr>
          <p:spPr>
            <a:xfrm>
              <a:off x="4825774" y="2064110"/>
              <a:ext cx="326421" cy="236124"/>
            </a:xfrm>
            <a:custGeom>
              <a:avLst/>
              <a:gdLst/>
              <a:ahLst/>
              <a:cxnLst/>
              <a:rect l="l" t="t" r="r" b="b"/>
              <a:pathLst>
                <a:path w="326421" h="236124" extrusionOk="0">
                  <a:moveTo>
                    <a:pt x="326421" y="188881"/>
                  </a:moveTo>
                  <a:lnTo>
                    <a:pt x="0" y="0"/>
                  </a:lnTo>
                  <a:lnTo>
                    <a:pt x="0" y="47244"/>
                  </a:lnTo>
                  <a:lnTo>
                    <a:pt x="326421" y="236125"/>
                  </a:lnTo>
                  <a:lnTo>
                    <a:pt x="326421" y="188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19"/>
            <p:cNvSpPr/>
            <p:nvPr/>
          </p:nvSpPr>
          <p:spPr>
            <a:xfrm>
              <a:off x="4803918" y="3156860"/>
              <a:ext cx="410711" cy="349715"/>
            </a:xfrm>
            <a:custGeom>
              <a:avLst/>
              <a:gdLst/>
              <a:ahLst/>
              <a:cxnLst/>
              <a:rect l="l" t="t" r="r" b="b"/>
              <a:pathLst>
                <a:path w="410711" h="349715" extrusionOk="0">
                  <a:moveTo>
                    <a:pt x="410711" y="349716"/>
                  </a:moveTo>
                  <a:lnTo>
                    <a:pt x="340865" y="309139"/>
                  </a:lnTo>
                  <a:lnTo>
                    <a:pt x="316158" y="294757"/>
                  </a:lnTo>
                  <a:lnTo>
                    <a:pt x="307891" y="289899"/>
                  </a:lnTo>
                  <a:lnTo>
                    <a:pt x="247548" y="255132"/>
                  </a:lnTo>
                  <a:lnTo>
                    <a:pt x="72221" y="153787"/>
                  </a:lnTo>
                  <a:lnTo>
                    <a:pt x="72221" y="153787"/>
                  </a:lnTo>
                  <a:lnTo>
                    <a:pt x="0" y="111972"/>
                  </a:lnTo>
                  <a:lnTo>
                    <a:pt x="0" y="11388"/>
                  </a:lnTo>
                  <a:cubicBezTo>
                    <a:pt x="0" y="1387"/>
                    <a:pt x="6937" y="-2709"/>
                    <a:pt x="15680" y="1863"/>
                  </a:cubicBezTo>
                  <a:cubicBezTo>
                    <a:pt x="22417" y="6425"/>
                    <a:pt x="27406" y="13141"/>
                    <a:pt x="29839" y="20913"/>
                  </a:cubicBezTo>
                  <a:lnTo>
                    <a:pt x="32785" y="30438"/>
                  </a:lnTo>
                  <a:cubicBezTo>
                    <a:pt x="42696" y="61556"/>
                    <a:pt x="63042" y="88274"/>
                    <a:pt x="90372" y="106066"/>
                  </a:cubicBezTo>
                  <a:cubicBezTo>
                    <a:pt x="125247" y="126259"/>
                    <a:pt x="153755" y="109781"/>
                    <a:pt x="153755" y="69300"/>
                  </a:cubicBezTo>
                  <a:lnTo>
                    <a:pt x="153755" y="57108"/>
                  </a:lnTo>
                  <a:cubicBezTo>
                    <a:pt x="153755" y="44725"/>
                    <a:pt x="162498" y="39487"/>
                    <a:pt x="172761" y="45773"/>
                  </a:cubicBezTo>
                  <a:cubicBezTo>
                    <a:pt x="177826" y="48897"/>
                    <a:pt x="182093" y="53174"/>
                    <a:pt x="185210" y="58251"/>
                  </a:cubicBezTo>
                  <a:lnTo>
                    <a:pt x="213053" y="101018"/>
                  </a:lnTo>
                  <a:lnTo>
                    <a:pt x="181694" y="118639"/>
                  </a:lnTo>
                  <a:lnTo>
                    <a:pt x="199084" y="148548"/>
                  </a:lnTo>
                  <a:lnTo>
                    <a:pt x="231963" y="129498"/>
                  </a:lnTo>
                  <a:lnTo>
                    <a:pt x="246217" y="151501"/>
                  </a:lnTo>
                  <a:lnTo>
                    <a:pt x="216284" y="168836"/>
                  </a:lnTo>
                  <a:lnTo>
                    <a:pt x="233484" y="198840"/>
                  </a:lnTo>
                  <a:lnTo>
                    <a:pt x="265128" y="180552"/>
                  </a:lnTo>
                  <a:lnTo>
                    <a:pt x="279382" y="202555"/>
                  </a:lnTo>
                  <a:lnTo>
                    <a:pt x="250874" y="219128"/>
                  </a:lnTo>
                  <a:lnTo>
                    <a:pt x="268074" y="249132"/>
                  </a:lnTo>
                  <a:lnTo>
                    <a:pt x="298388" y="231606"/>
                  </a:lnTo>
                  <a:cubicBezTo>
                    <a:pt x="316054" y="257676"/>
                    <a:pt x="339012" y="279717"/>
                    <a:pt x="365763" y="296281"/>
                  </a:cubicBezTo>
                  <a:lnTo>
                    <a:pt x="371274" y="299329"/>
                  </a:lnTo>
                  <a:cubicBezTo>
                    <a:pt x="389567" y="311340"/>
                    <a:pt x="403422" y="329047"/>
                    <a:pt x="410711" y="349716"/>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19"/>
            <p:cNvSpPr/>
            <p:nvPr/>
          </p:nvSpPr>
          <p:spPr>
            <a:xfrm>
              <a:off x="4593051" y="480769"/>
              <a:ext cx="842423" cy="783621"/>
            </a:xfrm>
            <a:custGeom>
              <a:avLst/>
              <a:gdLst/>
              <a:ahLst/>
              <a:cxnLst/>
              <a:rect l="l" t="t" r="r" b="b"/>
              <a:pathLst>
                <a:path w="842423" h="783621" extrusionOk="0">
                  <a:moveTo>
                    <a:pt x="842423" y="783622"/>
                  </a:moveTo>
                  <a:lnTo>
                    <a:pt x="0" y="299180"/>
                  </a:lnTo>
                  <a:lnTo>
                    <a:pt x="0" y="0"/>
                  </a:lnTo>
                  <a:lnTo>
                    <a:pt x="842423" y="484346"/>
                  </a:lnTo>
                  <a:lnTo>
                    <a:pt x="842423" y="783622"/>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19"/>
            <p:cNvSpPr/>
            <p:nvPr/>
          </p:nvSpPr>
          <p:spPr>
            <a:xfrm>
              <a:off x="4315759" y="484198"/>
              <a:ext cx="384008" cy="270224"/>
            </a:xfrm>
            <a:custGeom>
              <a:avLst/>
              <a:gdLst/>
              <a:ahLst/>
              <a:cxnLst/>
              <a:rect l="l" t="t" r="r" b="b"/>
              <a:pathLst>
                <a:path w="384008" h="270224" extrusionOk="0">
                  <a:moveTo>
                    <a:pt x="103771" y="270224"/>
                  </a:moveTo>
                  <a:lnTo>
                    <a:pt x="0" y="210121"/>
                  </a:lnTo>
                  <a:lnTo>
                    <a:pt x="280238" y="0"/>
                  </a:lnTo>
                  <a:lnTo>
                    <a:pt x="384008" y="60007"/>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19"/>
            <p:cNvSpPr/>
            <p:nvPr/>
          </p:nvSpPr>
          <p:spPr>
            <a:xfrm>
              <a:off x="4419530" y="544206"/>
              <a:ext cx="384008" cy="270224"/>
            </a:xfrm>
            <a:custGeom>
              <a:avLst/>
              <a:gdLst/>
              <a:ahLst/>
              <a:cxnLst/>
              <a:rect l="l" t="t" r="r" b="b"/>
              <a:pathLst>
                <a:path w="384008" h="270224" extrusionOk="0">
                  <a:moveTo>
                    <a:pt x="103866" y="270224"/>
                  </a:moveTo>
                  <a:lnTo>
                    <a:pt x="0" y="210217"/>
                  </a:lnTo>
                  <a:lnTo>
                    <a:pt x="280238" y="0"/>
                  </a:lnTo>
                  <a:lnTo>
                    <a:pt x="384008" y="60103"/>
                  </a:lnTo>
                  <a:lnTo>
                    <a:pt x="103866"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19"/>
            <p:cNvSpPr/>
            <p:nvPr/>
          </p:nvSpPr>
          <p:spPr>
            <a:xfrm>
              <a:off x="4523395" y="604308"/>
              <a:ext cx="383913" cy="270224"/>
            </a:xfrm>
            <a:custGeom>
              <a:avLst/>
              <a:gdLst/>
              <a:ahLst/>
              <a:cxnLst/>
              <a:rect l="l" t="t" r="r" b="b"/>
              <a:pathLst>
                <a:path w="383913" h="270224" extrusionOk="0">
                  <a:moveTo>
                    <a:pt x="103771" y="270224"/>
                  </a:moveTo>
                  <a:lnTo>
                    <a:pt x="0" y="210122"/>
                  </a:lnTo>
                  <a:lnTo>
                    <a:pt x="280143"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19"/>
            <p:cNvSpPr/>
            <p:nvPr/>
          </p:nvSpPr>
          <p:spPr>
            <a:xfrm>
              <a:off x="4627166" y="664316"/>
              <a:ext cx="383912" cy="270224"/>
            </a:xfrm>
            <a:custGeom>
              <a:avLst/>
              <a:gdLst/>
              <a:ahLst/>
              <a:cxnLst/>
              <a:rect l="l" t="t" r="r" b="b"/>
              <a:pathLst>
                <a:path w="383912" h="270224" extrusionOk="0">
                  <a:moveTo>
                    <a:pt x="103771" y="270224"/>
                  </a:moveTo>
                  <a:lnTo>
                    <a:pt x="0" y="210217"/>
                  </a:lnTo>
                  <a:lnTo>
                    <a:pt x="280142"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19"/>
            <p:cNvSpPr/>
            <p:nvPr/>
          </p:nvSpPr>
          <p:spPr>
            <a:xfrm>
              <a:off x="4730936" y="724419"/>
              <a:ext cx="383913" cy="270224"/>
            </a:xfrm>
            <a:custGeom>
              <a:avLst/>
              <a:gdLst/>
              <a:ahLst/>
              <a:cxnLst/>
              <a:rect l="l" t="t" r="r" b="b"/>
              <a:pathLst>
                <a:path w="383913" h="270224" extrusionOk="0">
                  <a:moveTo>
                    <a:pt x="103771" y="270224"/>
                  </a:moveTo>
                  <a:lnTo>
                    <a:pt x="0" y="210122"/>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19"/>
            <p:cNvSpPr/>
            <p:nvPr/>
          </p:nvSpPr>
          <p:spPr>
            <a:xfrm>
              <a:off x="4834707" y="784426"/>
              <a:ext cx="383912" cy="270224"/>
            </a:xfrm>
            <a:custGeom>
              <a:avLst/>
              <a:gdLst/>
              <a:ahLst/>
              <a:cxnLst/>
              <a:rect l="l" t="t" r="r" b="b"/>
              <a:pathLst>
                <a:path w="383912" h="270224" extrusionOk="0">
                  <a:moveTo>
                    <a:pt x="103771" y="270224"/>
                  </a:moveTo>
                  <a:lnTo>
                    <a:pt x="0" y="210217"/>
                  </a:lnTo>
                  <a:lnTo>
                    <a:pt x="280143" y="0"/>
                  </a:lnTo>
                  <a:lnTo>
                    <a:pt x="383913"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19"/>
            <p:cNvSpPr/>
            <p:nvPr/>
          </p:nvSpPr>
          <p:spPr>
            <a:xfrm>
              <a:off x="4938478" y="844529"/>
              <a:ext cx="383913" cy="270224"/>
            </a:xfrm>
            <a:custGeom>
              <a:avLst/>
              <a:gdLst/>
              <a:ahLst/>
              <a:cxnLst/>
              <a:rect l="l" t="t" r="r" b="b"/>
              <a:pathLst>
                <a:path w="383913" h="270224" extrusionOk="0">
                  <a:moveTo>
                    <a:pt x="103771" y="270224"/>
                  </a:moveTo>
                  <a:lnTo>
                    <a:pt x="0" y="210121"/>
                  </a:lnTo>
                  <a:lnTo>
                    <a:pt x="280142" y="0"/>
                  </a:lnTo>
                  <a:lnTo>
                    <a:pt x="383913" y="60008"/>
                  </a:lnTo>
                  <a:lnTo>
                    <a:pt x="103771" y="270224"/>
                  </a:ln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19"/>
            <p:cNvSpPr/>
            <p:nvPr/>
          </p:nvSpPr>
          <p:spPr>
            <a:xfrm>
              <a:off x="5042248" y="904537"/>
              <a:ext cx="384008" cy="270224"/>
            </a:xfrm>
            <a:custGeom>
              <a:avLst/>
              <a:gdLst/>
              <a:ahLst/>
              <a:cxnLst/>
              <a:rect l="l" t="t" r="r" b="b"/>
              <a:pathLst>
                <a:path w="384008" h="270224" extrusionOk="0">
                  <a:moveTo>
                    <a:pt x="103771" y="270224"/>
                  </a:moveTo>
                  <a:lnTo>
                    <a:pt x="0" y="210217"/>
                  </a:lnTo>
                  <a:lnTo>
                    <a:pt x="280143" y="0"/>
                  </a:lnTo>
                  <a:lnTo>
                    <a:pt x="384008" y="60103"/>
                  </a:lnTo>
                  <a:lnTo>
                    <a:pt x="103771" y="270224"/>
                  </a:ln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19"/>
            <p:cNvSpPr/>
            <p:nvPr/>
          </p:nvSpPr>
          <p:spPr>
            <a:xfrm>
              <a:off x="4316519" y="693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19"/>
            <p:cNvSpPr/>
            <p:nvPr/>
          </p:nvSpPr>
          <p:spPr>
            <a:xfrm>
              <a:off x="4420290" y="753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19"/>
            <p:cNvSpPr/>
            <p:nvPr/>
          </p:nvSpPr>
          <p:spPr>
            <a:xfrm>
              <a:off x="4524441" y="813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19"/>
            <p:cNvSpPr/>
            <p:nvPr/>
          </p:nvSpPr>
          <p:spPr>
            <a:xfrm>
              <a:off x="4627926" y="873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19"/>
            <p:cNvSpPr/>
            <p:nvPr/>
          </p:nvSpPr>
          <p:spPr>
            <a:xfrm>
              <a:off x="4731697" y="933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19"/>
            <p:cNvSpPr/>
            <p:nvPr/>
          </p:nvSpPr>
          <p:spPr>
            <a:xfrm>
              <a:off x="4835467" y="993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19"/>
            <p:cNvSpPr/>
            <p:nvPr/>
          </p:nvSpPr>
          <p:spPr>
            <a:xfrm>
              <a:off x="4939238" y="1053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19"/>
            <p:cNvSpPr/>
            <p:nvPr/>
          </p:nvSpPr>
          <p:spPr>
            <a:xfrm>
              <a:off x="5043008" y="1113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F4F5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5" name="Google Shape;905;p19"/>
            <p:cNvGrpSpPr/>
            <p:nvPr/>
          </p:nvGrpSpPr>
          <p:grpSpPr>
            <a:xfrm>
              <a:off x="4316519" y="693558"/>
              <a:ext cx="830259" cy="517637"/>
              <a:chOff x="5840944" y="1418558"/>
              <a:chExt cx="830259" cy="517637"/>
            </a:xfrm>
          </p:grpSpPr>
          <p:sp>
            <p:nvSpPr>
              <p:cNvPr id="906" name="Google Shape;906;p19"/>
              <p:cNvSpPr/>
              <p:nvPr/>
            </p:nvSpPr>
            <p:spPr>
              <a:xfrm>
                <a:off x="5840944" y="141855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2005" y="36601"/>
                      <a:pt x="21267" y="70060"/>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19"/>
              <p:cNvSpPr/>
              <p:nvPr/>
            </p:nvSpPr>
            <p:spPr>
              <a:xfrm>
                <a:off x="5944715" y="1478661"/>
                <a:ext cx="103865" cy="97152"/>
              </a:xfrm>
              <a:custGeom>
                <a:avLst/>
                <a:gdLst/>
                <a:ahLst/>
                <a:cxnLst/>
                <a:rect l="l" t="t" r="r" b="b"/>
                <a:pathLst>
                  <a:path w="103865" h="97152" extrusionOk="0">
                    <a:moveTo>
                      <a:pt x="51980" y="90011"/>
                    </a:moveTo>
                    <a:cubicBezTo>
                      <a:pt x="80489" y="106680"/>
                      <a:pt x="103866" y="93154"/>
                      <a:pt x="103866" y="60007"/>
                    </a:cubicBezTo>
                    <a:lnTo>
                      <a:pt x="0" y="0"/>
                    </a:lnTo>
                    <a:cubicBezTo>
                      <a:pt x="2005" y="36598"/>
                      <a:pt x="21315" y="70038"/>
                      <a:pt x="51980" y="9001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19"/>
              <p:cNvSpPr/>
              <p:nvPr/>
            </p:nvSpPr>
            <p:spPr>
              <a:xfrm>
                <a:off x="6048866" y="153866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2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19"/>
              <p:cNvSpPr/>
              <p:nvPr/>
            </p:nvSpPr>
            <p:spPr>
              <a:xfrm>
                <a:off x="6152351" y="1598771"/>
                <a:ext cx="103770" cy="97187"/>
              </a:xfrm>
              <a:custGeom>
                <a:avLst/>
                <a:gdLst/>
                <a:ahLst/>
                <a:cxnLst/>
                <a:rect l="l" t="t" r="r" b="b"/>
                <a:pathLst>
                  <a:path w="103770" h="97187" extrusionOk="0">
                    <a:moveTo>
                      <a:pt x="51885" y="90106"/>
                    </a:moveTo>
                    <a:cubicBezTo>
                      <a:pt x="80394" y="106680"/>
                      <a:pt x="103771" y="93154"/>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19"/>
              <p:cNvSpPr/>
              <p:nvPr/>
            </p:nvSpPr>
            <p:spPr>
              <a:xfrm>
                <a:off x="6256122" y="1658778"/>
                <a:ext cx="103770" cy="97206"/>
              </a:xfrm>
              <a:custGeom>
                <a:avLst/>
                <a:gdLst/>
                <a:ahLst/>
                <a:cxnLst/>
                <a:rect l="l" t="t" r="r" b="b"/>
                <a:pathLst>
                  <a:path w="103770" h="97206" extrusionOk="0">
                    <a:moveTo>
                      <a:pt x="51885" y="90106"/>
                    </a:moveTo>
                    <a:cubicBezTo>
                      <a:pt x="80394" y="106680"/>
                      <a:pt x="103771" y="93250"/>
                      <a:pt x="103771" y="60103"/>
                    </a:cubicBezTo>
                    <a:lnTo>
                      <a:pt x="0" y="0"/>
                    </a:lnTo>
                    <a:cubicBezTo>
                      <a:pt x="1958" y="36614"/>
                      <a:pt x="21239" y="70093"/>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19"/>
              <p:cNvSpPr/>
              <p:nvPr/>
            </p:nvSpPr>
            <p:spPr>
              <a:xfrm>
                <a:off x="6359892" y="171888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19"/>
              <p:cNvSpPr/>
              <p:nvPr/>
            </p:nvSpPr>
            <p:spPr>
              <a:xfrm>
                <a:off x="6463663" y="1778889"/>
                <a:ext cx="103770" cy="97206"/>
              </a:xfrm>
              <a:custGeom>
                <a:avLst/>
                <a:gdLst/>
                <a:ahLst/>
                <a:cxnLst/>
                <a:rect l="l" t="t" r="r" b="b"/>
                <a:pathLst>
                  <a:path w="103770" h="97206" extrusionOk="0">
                    <a:moveTo>
                      <a:pt x="51885" y="90106"/>
                    </a:moveTo>
                    <a:cubicBezTo>
                      <a:pt x="80394" y="106680"/>
                      <a:pt x="103770" y="93250"/>
                      <a:pt x="103770" y="60103"/>
                    </a:cubicBezTo>
                    <a:lnTo>
                      <a:pt x="0" y="0"/>
                    </a:lnTo>
                    <a:cubicBezTo>
                      <a:pt x="1863" y="36642"/>
                      <a:pt x="21163" y="70158"/>
                      <a:pt x="51885" y="90106"/>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19"/>
              <p:cNvSpPr/>
              <p:nvPr/>
            </p:nvSpPr>
            <p:spPr>
              <a:xfrm>
                <a:off x="6567433" y="1838991"/>
                <a:ext cx="103770" cy="97204"/>
              </a:xfrm>
              <a:custGeom>
                <a:avLst/>
                <a:gdLst/>
                <a:ahLst/>
                <a:cxnLst/>
                <a:rect l="l" t="t" r="r" b="b"/>
                <a:pathLst>
                  <a:path w="103770" h="97204" extrusionOk="0">
                    <a:moveTo>
                      <a:pt x="51885" y="90106"/>
                    </a:moveTo>
                    <a:cubicBezTo>
                      <a:pt x="80394" y="106680"/>
                      <a:pt x="103771" y="93250"/>
                      <a:pt x="103771" y="60008"/>
                    </a:cubicBezTo>
                    <a:lnTo>
                      <a:pt x="0" y="0"/>
                    </a:lnTo>
                    <a:cubicBezTo>
                      <a:pt x="1986" y="36606"/>
                      <a:pt x="21258" y="70071"/>
                      <a:pt x="51885" y="9010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4" name="Google Shape;914;p19"/>
            <p:cNvSpPr/>
            <p:nvPr/>
          </p:nvSpPr>
          <p:spPr>
            <a:xfrm>
              <a:off x="5776434" y="3835950"/>
              <a:ext cx="422399" cy="244506"/>
            </a:xfrm>
            <a:custGeom>
              <a:avLst/>
              <a:gdLst/>
              <a:ahLst/>
              <a:cxnLst/>
              <a:rect l="l" t="t" r="r" b="b"/>
              <a:pathLst>
                <a:path w="422399" h="244506" extrusionOk="0">
                  <a:moveTo>
                    <a:pt x="375265" y="244507"/>
                  </a:moveTo>
                  <a:lnTo>
                    <a:pt x="0" y="27337"/>
                  </a:lnTo>
                  <a:lnTo>
                    <a:pt x="47039" y="0"/>
                  </a:lnTo>
                  <a:lnTo>
                    <a:pt x="422399" y="217075"/>
                  </a:lnTo>
                  <a:lnTo>
                    <a:pt x="375265" y="24450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19"/>
            <p:cNvSpPr/>
            <p:nvPr/>
          </p:nvSpPr>
          <p:spPr>
            <a:xfrm>
              <a:off x="5919927" y="3349699"/>
              <a:ext cx="376785" cy="648842"/>
            </a:xfrm>
            <a:custGeom>
              <a:avLst/>
              <a:gdLst/>
              <a:ahLst/>
              <a:cxnLst/>
              <a:rect l="l" t="t" r="r" b="b"/>
              <a:pathLst>
                <a:path w="376785" h="648842" extrusionOk="0">
                  <a:moveTo>
                    <a:pt x="376786" y="648843"/>
                  </a:moveTo>
                  <a:lnTo>
                    <a:pt x="0" y="430721"/>
                  </a:lnTo>
                  <a:lnTo>
                    <a:pt x="47134" y="0"/>
                  </a:lnTo>
                  <a:lnTo>
                    <a:pt x="329747" y="163544"/>
                  </a:lnTo>
                  <a:lnTo>
                    <a:pt x="376786" y="648843"/>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19"/>
            <p:cNvSpPr/>
            <p:nvPr/>
          </p:nvSpPr>
          <p:spPr>
            <a:xfrm>
              <a:off x="5821952" y="3404277"/>
              <a:ext cx="376880" cy="648747"/>
            </a:xfrm>
            <a:custGeom>
              <a:avLst/>
              <a:gdLst/>
              <a:ahLst/>
              <a:cxnLst/>
              <a:rect l="l" t="t" r="r" b="b"/>
              <a:pathLst>
                <a:path w="376880" h="648747" extrusionOk="0">
                  <a:moveTo>
                    <a:pt x="376881" y="648748"/>
                  </a:moveTo>
                  <a:lnTo>
                    <a:pt x="0" y="430721"/>
                  </a:lnTo>
                  <a:lnTo>
                    <a:pt x="47134" y="0"/>
                  </a:lnTo>
                  <a:lnTo>
                    <a:pt x="329747" y="163544"/>
                  </a:lnTo>
                  <a:lnTo>
                    <a:pt x="376881" y="648748"/>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19"/>
            <p:cNvSpPr/>
            <p:nvPr/>
          </p:nvSpPr>
          <p:spPr>
            <a:xfrm>
              <a:off x="6151700" y="3513243"/>
              <a:ext cx="145012" cy="539781"/>
            </a:xfrm>
            <a:custGeom>
              <a:avLst/>
              <a:gdLst/>
              <a:ahLst/>
              <a:cxnLst/>
              <a:rect l="l" t="t" r="r" b="b"/>
              <a:pathLst>
                <a:path w="145012" h="539781" extrusionOk="0">
                  <a:moveTo>
                    <a:pt x="47134" y="539782"/>
                  </a:moveTo>
                  <a:lnTo>
                    <a:pt x="145013" y="485299"/>
                  </a:lnTo>
                  <a:lnTo>
                    <a:pt x="97974" y="0"/>
                  </a:lnTo>
                  <a:lnTo>
                    <a:pt x="0" y="54578"/>
                  </a:lnTo>
                  <a:lnTo>
                    <a:pt x="47134" y="539782"/>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19"/>
            <p:cNvSpPr/>
            <p:nvPr/>
          </p:nvSpPr>
          <p:spPr>
            <a:xfrm>
              <a:off x="5869087" y="3349699"/>
              <a:ext cx="97973" cy="104584"/>
            </a:xfrm>
            <a:custGeom>
              <a:avLst/>
              <a:gdLst/>
              <a:ahLst/>
              <a:cxnLst/>
              <a:rect l="l" t="t" r="r" b="b"/>
              <a:pathLst>
                <a:path w="97973" h="104584" extrusionOk="0">
                  <a:moveTo>
                    <a:pt x="0" y="54578"/>
                  </a:moveTo>
                  <a:lnTo>
                    <a:pt x="97974" y="0"/>
                  </a:lnTo>
                  <a:lnTo>
                    <a:pt x="86476" y="104584"/>
                  </a:lnTo>
                  <a:lnTo>
                    <a:pt x="0" y="54578"/>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19"/>
            <p:cNvSpPr/>
            <p:nvPr/>
          </p:nvSpPr>
          <p:spPr>
            <a:xfrm>
              <a:off x="5939787" y="3382376"/>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5"/>
                    <a:pt x="31739" y="-14008"/>
                    <a:pt x="70606" y="8471"/>
                  </a:cubicBezTo>
                  <a:cubicBezTo>
                    <a:pt x="109472" y="30950"/>
                    <a:pt x="141211" y="91815"/>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19"/>
            <p:cNvSpPr/>
            <p:nvPr/>
          </p:nvSpPr>
          <p:spPr>
            <a:xfrm>
              <a:off x="6031584" y="3326084"/>
              <a:ext cx="141211" cy="143535"/>
            </a:xfrm>
            <a:custGeom>
              <a:avLst/>
              <a:gdLst/>
              <a:ahLst/>
              <a:cxnLst/>
              <a:rect l="l" t="t" r="r" b="b"/>
              <a:pathLst>
                <a:path w="141211" h="143535" extrusionOk="0">
                  <a:moveTo>
                    <a:pt x="141211" y="143536"/>
                  </a:moveTo>
                  <a:lnTo>
                    <a:pt x="123821" y="133439"/>
                  </a:lnTo>
                  <a:cubicBezTo>
                    <a:pt x="123821" y="92767"/>
                    <a:pt x="99969" y="45904"/>
                    <a:pt x="70606" y="28664"/>
                  </a:cubicBezTo>
                  <a:cubicBezTo>
                    <a:pt x="41242" y="11424"/>
                    <a:pt x="17485" y="30950"/>
                    <a:pt x="17485" y="71622"/>
                  </a:cubicBezTo>
                  <a:lnTo>
                    <a:pt x="0" y="61525"/>
                  </a:lnTo>
                  <a:cubicBezTo>
                    <a:pt x="0" y="9804"/>
                    <a:pt x="31739" y="-14008"/>
                    <a:pt x="70606" y="8471"/>
                  </a:cubicBezTo>
                  <a:cubicBezTo>
                    <a:pt x="109472" y="30950"/>
                    <a:pt x="141211" y="92291"/>
                    <a:pt x="141211" y="143536"/>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19"/>
            <p:cNvSpPr/>
            <p:nvPr/>
          </p:nvSpPr>
          <p:spPr>
            <a:xfrm>
              <a:off x="5273451" y="4003686"/>
              <a:ext cx="608559" cy="352234"/>
            </a:xfrm>
            <a:custGeom>
              <a:avLst/>
              <a:gdLst/>
              <a:ahLst/>
              <a:cxnLst/>
              <a:rect l="l" t="t" r="r" b="b"/>
              <a:pathLst>
                <a:path w="608559" h="352234" extrusionOk="0">
                  <a:moveTo>
                    <a:pt x="540709" y="352234"/>
                  </a:moveTo>
                  <a:lnTo>
                    <a:pt x="0" y="39529"/>
                  </a:lnTo>
                  <a:lnTo>
                    <a:pt x="67850" y="0"/>
                  </a:lnTo>
                  <a:lnTo>
                    <a:pt x="608559" y="312801"/>
                  </a:lnTo>
                  <a:lnTo>
                    <a:pt x="540709" y="35223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19"/>
            <p:cNvSpPr/>
            <p:nvPr/>
          </p:nvSpPr>
          <p:spPr>
            <a:xfrm>
              <a:off x="5480232" y="3303313"/>
              <a:ext cx="542799" cy="934592"/>
            </a:xfrm>
            <a:custGeom>
              <a:avLst/>
              <a:gdLst/>
              <a:ahLst/>
              <a:cxnLst/>
              <a:rect l="l" t="t" r="r" b="b"/>
              <a:pathLst>
                <a:path w="542799" h="934592" extrusionOk="0">
                  <a:moveTo>
                    <a:pt x="542800" y="934593"/>
                  </a:moveTo>
                  <a:lnTo>
                    <a:pt x="0" y="620458"/>
                  </a:lnTo>
                  <a:lnTo>
                    <a:pt x="67850" y="0"/>
                  </a:lnTo>
                  <a:lnTo>
                    <a:pt x="474950" y="235648"/>
                  </a:lnTo>
                  <a:lnTo>
                    <a:pt x="542800" y="93459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19"/>
            <p:cNvSpPr/>
            <p:nvPr/>
          </p:nvSpPr>
          <p:spPr>
            <a:xfrm>
              <a:off x="5339115" y="3381894"/>
              <a:ext cx="542894" cy="934592"/>
            </a:xfrm>
            <a:custGeom>
              <a:avLst/>
              <a:gdLst/>
              <a:ahLst/>
              <a:cxnLst/>
              <a:rect l="l" t="t" r="r" b="b"/>
              <a:pathLst>
                <a:path w="542894" h="934592" extrusionOk="0">
                  <a:moveTo>
                    <a:pt x="542895" y="934593"/>
                  </a:moveTo>
                  <a:lnTo>
                    <a:pt x="0" y="620458"/>
                  </a:lnTo>
                  <a:lnTo>
                    <a:pt x="67850" y="0"/>
                  </a:lnTo>
                  <a:lnTo>
                    <a:pt x="475045" y="235553"/>
                  </a:lnTo>
                  <a:lnTo>
                    <a:pt x="542895" y="9345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19"/>
            <p:cNvSpPr/>
            <p:nvPr/>
          </p:nvSpPr>
          <p:spPr>
            <a:xfrm>
              <a:off x="5814160" y="3538961"/>
              <a:ext cx="208871" cy="777525"/>
            </a:xfrm>
            <a:custGeom>
              <a:avLst/>
              <a:gdLst/>
              <a:ahLst/>
              <a:cxnLst/>
              <a:rect l="l" t="t" r="r" b="b"/>
              <a:pathLst>
                <a:path w="208871" h="777525" extrusionOk="0">
                  <a:moveTo>
                    <a:pt x="67850" y="777526"/>
                  </a:moveTo>
                  <a:lnTo>
                    <a:pt x="208871" y="698945"/>
                  </a:lnTo>
                  <a:lnTo>
                    <a:pt x="141021" y="0"/>
                  </a:lnTo>
                  <a:lnTo>
                    <a:pt x="0" y="78486"/>
                  </a:lnTo>
                  <a:lnTo>
                    <a:pt x="67850" y="7775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19"/>
            <p:cNvSpPr/>
            <p:nvPr/>
          </p:nvSpPr>
          <p:spPr>
            <a:xfrm>
              <a:off x="5406965" y="3303313"/>
              <a:ext cx="141116" cy="150685"/>
            </a:xfrm>
            <a:custGeom>
              <a:avLst/>
              <a:gdLst/>
              <a:ahLst/>
              <a:cxnLst/>
              <a:rect l="l" t="t" r="r" b="b"/>
              <a:pathLst>
                <a:path w="141116" h="150685" extrusionOk="0">
                  <a:moveTo>
                    <a:pt x="0" y="78581"/>
                  </a:moveTo>
                  <a:lnTo>
                    <a:pt x="141117" y="0"/>
                  </a:lnTo>
                  <a:lnTo>
                    <a:pt x="124582" y="150685"/>
                  </a:lnTo>
                  <a:lnTo>
                    <a:pt x="0" y="785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19"/>
            <p:cNvSpPr/>
            <p:nvPr/>
          </p:nvSpPr>
          <p:spPr>
            <a:xfrm>
              <a:off x="5508835" y="3350470"/>
              <a:ext cx="203454" cy="206683"/>
            </a:xfrm>
            <a:custGeom>
              <a:avLst/>
              <a:gdLst/>
              <a:ahLst/>
              <a:cxnLst/>
              <a:rect l="l" t="t" r="r" b="b"/>
              <a:pathLst>
                <a:path w="203454" h="206683" extrusionOk="0">
                  <a:moveTo>
                    <a:pt x="203455" y="206684"/>
                  </a:moveTo>
                  <a:lnTo>
                    <a:pt x="178367" y="191730"/>
                  </a:lnTo>
                  <a:cubicBezTo>
                    <a:pt x="178367" y="133151"/>
                    <a:pt x="143967" y="65619"/>
                    <a:pt x="101775" y="41235"/>
                  </a:cubicBezTo>
                  <a:cubicBezTo>
                    <a:pt x="59582" y="16851"/>
                    <a:pt x="25087" y="44473"/>
                    <a:pt x="25087" y="103052"/>
                  </a:cubicBezTo>
                  <a:lnTo>
                    <a:pt x="0" y="88574"/>
                  </a:lnTo>
                  <a:cubicBezTo>
                    <a:pt x="0" y="13993"/>
                    <a:pt x="45613" y="-20297"/>
                    <a:pt x="101775" y="12374"/>
                  </a:cubicBezTo>
                  <a:cubicBezTo>
                    <a:pt x="157936" y="45045"/>
                    <a:pt x="203455" y="132103"/>
                    <a:pt x="203455" y="206684"/>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19"/>
            <p:cNvSpPr/>
            <p:nvPr/>
          </p:nvSpPr>
          <p:spPr>
            <a:xfrm>
              <a:off x="5641209" y="3269779"/>
              <a:ext cx="203454" cy="206316"/>
            </a:xfrm>
            <a:custGeom>
              <a:avLst/>
              <a:gdLst/>
              <a:ahLst/>
              <a:cxnLst/>
              <a:rect l="l" t="t" r="r" b="b"/>
              <a:pathLst>
                <a:path w="203454" h="206316" extrusionOk="0">
                  <a:moveTo>
                    <a:pt x="203455" y="206317"/>
                  </a:moveTo>
                  <a:lnTo>
                    <a:pt x="178367" y="191744"/>
                  </a:lnTo>
                  <a:cubicBezTo>
                    <a:pt x="178367" y="133165"/>
                    <a:pt x="143967" y="65633"/>
                    <a:pt x="101775" y="41153"/>
                  </a:cubicBezTo>
                  <a:cubicBezTo>
                    <a:pt x="59582" y="16674"/>
                    <a:pt x="25088" y="44487"/>
                    <a:pt x="25088" y="103066"/>
                  </a:cubicBezTo>
                  <a:lnTo>
                    <a:pt x="0" y="88588"/>
                  </a:lnTo>
                  <a:cubicBezTo>
                    <a:pt x="0" y="13912"/>
                    <a:pt x="45708" y="-20283"/>
                    <a:pt x="101775" y="12388"/>
                  </a:cubicBezTo>
                  <a:cubicBezTo>
                    <a:pt x="157842" y="45059"/>
                    <a:pt x="203455" y="131641"/>
                    <a:pt x="203455" y="20631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19"/>
            <p:cNvSpPr/>
            <p:nvPr/>
          </p:nvSpPr>
          <p:spPr>
            <a:xfrm>
              <a:off x="3370326" y="2746576"/>
              <a:ext cx="431236" cy="248888"/>
            </a:xfrm>
            <a:custGeom>
              <a:avLst/>
              <a:gdLst/>
              <a:ahLst/>
              <a:cxnLst/>
              <a:rect l="l" t="t" r="r" b="b"/>
              <a:pathLst>
                <a:path w="431236" h="248888" extrusionOk="0">
                  <a:moveTo>
                    <a:pt x="203170" y="248888"/>
                  </a:moveTo>
                  <a:lnTo>
                    <a:pt x="0" y="132016"/>
                  </a:lnTo>
                  <a:lnTo>
                    <a:pt x="228162" y="0"/>
                  </a:lnTo>
                  <a:lnTo>
                    <a:pt x="431237" y="116967"/>
                  </a:lnTo>
                  <a:lnTo>
                    <a:pt x="203170" y="248888"/>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19"/>
            <p:cNvSpPr/>
            <p:nvPr/>
          </p:nvSpPr>
          <p:spPr>
            <a:xfrm>
              <a:off x="3388571" y="2474923"/>
              <a:ext cx="435798" cy="252221"/>
            </a:xfrm>
            <a:custGeom>
              <a:avLst/>
              <a:gdLst/>
              <a:ahLst/>
              <a:cxnLst/>
              <a:rect l="l" t="t" r="r" b="b"/>
              <a:pathLst>
                <a:path w="435798" h="252221" extrusionOk="0">
                  <a:moveTo>
                    <a:pt x="217899" y="252222"/>
                  </a:moveTo>
                  <a:lnTo>
                    <a:pt x="0" y="126111"/>
                  </a:lnTo>
                  <a:lnTo>
                    <a:pt x="217899" y="0"/>
                  </a:lnTo>
                  <a:lnTo>
                    <a:pt x="435798" y="126111"/>
                  </a:lnTo>
                  <a:lnTo>
                    <a:pt x="217899" y="252222"/>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19"/>
            <p:cNvSpPr/>
            <p:nvPr/>
          </p:nvSpPr>
          <p:spPr>
            <a:xfrm>
              <a:off x="3606470" y="2623608"/>
              <a:ext cx="203169" cy="352710"/>
            </a:xfrm>
            <a:custGeom>
              <a:avLst/>
              <a:gdLst/>
              <a:ahLst/>
              <a:cxnLst/>
              <a:rect l="l" t="t" r="r" b="b"/>
              <a:pathLst>
                <a:path w="203169" h="352710" extrusionOk="0">
                  <a:moveTo>
                    <a:pt x="203170" y="235172"/>
                  </a:moveTo>
                  <a:lnTo>
                    <a:pt x="0" y="352711"/>
                  </a:lnTo>
                  <a:lnTo>
                    <a:pt x="0" y="117538"/>
                  </a:lnTo>
                  <a:lnTo>
                    <a:pt x="203170" y="0"/>
                  </a:lnTo>
                  <a:lnTo>
                    <a:pt x="203170" y="23517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19"/>
            <p:cNvSpPr/>
            <p:nvPr/>
          </p:nvSpPr>
          <p:spPr>
            <a:xfrm>
              <a:off x="3403301" y="2623608"/>
              <a:ext cx="203169" cy="352710"/>
            </a:xfrm>
            <a:custGeom>
              <a:avLst/>
              <a:gdLst/>
              <a:ahLst/>
              <a:cxnLst/>
              <a:rect l="l" t="t" r="r" b="b"/>
              <a:pathLst>
                <a:path w="203169" h="352710" extrusionOk="0">
                  <a:moveTo>
                    <a:pt x="203170" y="352711"/>
                  </a:moveTo>
                  <a:lnTo>
                    <a:pt x="0" y="235172"/>
                  </a:lnTo>
                  <a:lnTo>
                    <a:pt x="0" y="0"/>
                  </a:lnTo>
                  <a:lnTo>
                    <a:pt x="203170" y="117538"/>
                  </a:lnTo>
                  <a:lnTo>
                    <a:pt x="203170" y="35271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19"/>
            <p:cNvSpPr/>
            <p:nvPr/>
          </p:nvSpPr>
          <p:spPr>
            <a:xfrm>
              <a:off x="3403301" y="2623608"/>
              <a:ext cx="203169" cy="177736"/>
            </a:xfrm>
            <a:custGeom>
              <a:avLst/>
              <a:gdLst/>
              <a:ahLst/>
              <a:cxnLst/>
              <a:rect l="l" t="t" r="r" b="b"/>
              <a:pathLst>
                <a:path w="203169" h="177736" extrusionOk="0">
                  <a:moveTo>
                    <a:pt x="0" y="0"/>
                  </a:moveTo>
                  <a:lnTo>
                    <a:pt x="0" y="61532"/>
                  </a:lnTo>
                  <a:lnTo>
                    <a:pt x="203170" y="177737"/>
                  </a:lnTo>
                  <a:lnTo>
                    <a:pt x="203170" y="11782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19"/>
            <p:cNvSpPr/>
            <p:nvPr/>
          </p:nvSpPr>
          <p:spPr>
            <a:xfrm>
              <a:off x="3606470" y="2623608"/>
              <a:ext cx="203169" cy="177736"/>
            </a:xfrm>
            <a:custGeom>
              <a:avLst/>
              <a:gdLst/>
              <a:ahLst/>
              <a:cxnLst/>
              <a:rect l="l" t="t" r="r" b="b"/>
              <a:pathLst>
                <a:path w="203169" h="177736" extrusionOk="0">
                  <a:moveTo>
                    <a:pt x="203170" y="0"/>
                  </a:moveTo>
                  <a:lnTo>
                    <a:pt x="203170" y="65913"/>
                  </a:lnTo>
                  <a:lnTo>
                    <a:pt x="0" y="177737"/>
                  </a:lnTo>
                  <a:lnTo>
                    <a:pt x="0" y="117824"/>
                  </a:lnTo>
                  <a:lnTo>
                    <a:pt x="20317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19"/>
            <p:cNvSpPr/>
            <p:nvPr/>
          </p:nvSpPr>
          <p:spPr>
            <a:xfrm>
              <a:off x="3388571" y="2601034"/>
              <a:ext cx="217899" cy="189547"/>
            </a:xfrm>
            <a:custGeom>
              <a:avLst/>
              <a:gdLst/>
              <a:ahLst/>
              <a:cxnLst/>
              <a:rect l="l" t="t" r="r" b="b"/>
              <a:pathLst>
                <a:path w="217899" h="189547" extrusionOk="0">
                  <a:moveTo>
                    <a:pt x="0" y="0"/>
                  </a:moveTo>
                  <a:lnTo>
                    <a:pt x="0" y="65151"/>
                  </a:lnTo>
                  <a:lnTo>
                    <a:pt x="217899" y="189547"/>
                  </a:lnTo>
                  <a:lnTo>
                    <a:pt x="217899" y="126111"/>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9"/>
            <p:cNvSpPr/>
            <p:nvPr/>
          </p:nvSpPr>
          <p:spPr>
            <a:xfrm>
              <a:off x="3606470" y="2601034"/>
              <a:ext cx="217899" cy="189547"/>
            </a:xfrm>
            <a:custGeom>
              <a:avLst/>
              <a:gdLst/>
              <a:ahLst/>
              <a:cxnLst/>
              <a:rect l="l" t="t" r="r" b="b"/>
              <a:pathLst>
                <a:path w="217899" h="189547" extrusionOk="0">
                  <a:moveTo>
                    <a:pt x="0" y="189547"/>
                  </a:moveTo>
                  <a:lnTo>
                    <a:pt x="217899" y="70295"/>
                  </a:lnTo>
                  <a:lnTo>
                    <a:pt x="217899" y="0"/>
                  </a:lnTo>
                  <a:lnTo>
                    <a:pt x="0" y="126111"/>
                  </a:lnTo>
                  <a:lnTo>
                    <a:pt x="0" y="189547"/>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9"/>
            <p:cNvSpPr/>
            <p:nvPr/>
          </p:nvSpPr>
          <p:spPr>
            <a:xfrm>
              <a:off x="6048784" y="4120462"/>
              <a:ext cx="389804" cy="224885"/>
            </a:xfrm>
            <a:custGeom>
              <a:avLst/>
              <a:gdLst/>
              <a:ahLst/>
              <a:cxnLst/>
              <a:rect l="l" t="t" r="r" b="b"/>
              <a:pathLst>
                <a:path w="389804" h="224885" extrusionOk="0">
                  <a:moveTo>
                    <a:pt x="183404" y="224885"/>
                  </a:moveTo>
                  <a:lnTo>
                    <a:pt x="0" y="119444"/>
                  </a:lnTo>
                  <a:lnTo>
                    <a:pt x="206401" y="0"/>
                  </a:lnTo>
                  <a:lnTo>
                    <a:pt x="389805" y="105537"/>
                  </a:lnTo>
                  <a:lnTo>
                    <a:pt x="183404" y="22488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9"/>
            <p:cNvSpPr/>
            <p:nvPr/>
          </p:nvSpPr>
          <p:spPr>
            <a:xfrm>
              <a:off x="6065699" y="3875193"/>
              <a:ext cx="393415" cy="227647"/>
            </a:xfrm>
            <a:custGeom>
              <a:avLst/>
              <a:gdLst/>
              <a:ahLst/>
              <a:cxnLst/>
              <a:rect l="l" t="t" r="r" b="b"/>
              <a:pathLst>
                <a:path w="393415" h="227647" extrusionOk="0">
                  <a:moveTo>
                    <a:pt x="196708" y="227647"/>
                  </a:moveTo>
                  <a:lnTo>
                    <a:pt x="0" y="113824"/>
                  </a:lnTo>
                  <a:lnTo>
                    <a:pt x="196708" y="0"/>
                  </a:lnTo>
                  <a:lnTo>
                    <a:pt x="393416" y="113824"/>
                  </a:lnTo>
                  <a:lnTo>
                    <a:pt x="196708" y="227647"/>
                  </a:lnTo>
                  <a:close/>
                </a:path>
              </a:pathLst>
            </a:custGeom>
            <a:solidFill>
              <a:srgbClr val="EFDA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9"/>
            <p:cNvSpPr/>
            <p:nvPr/>
          </p:nvSpPr>
          <p:spPr>
            <a:xfrm>
              <a:off x="6262407" y="4009401"/>
              <a:ext cx="183404" cy="318420"/>
            </a:xfrm>
            <a:custGeom>
              <a:avLst/>
              <a:gdLst/>
              <a:ahLst/>
              <a:cxnLst/>
              <a:rect l="l" t="t" r="r" b="b"/>
              <a:pathLst>
                <a:path w="183404" h="318420" extrusionOk="0">
                  <a:moveTo>
                    <a:pt x="183404" y="212312"/>
                  </a:moveTo>
                  <a:lnTo>
                    <a:pt x="0" y="318421"/>
                  </a:lnTo>
                  <a:lnTo>
                    <a:pt x="0" y="106109"/>
                  </a:lnTo>
                  <a:lnTo>
                    <a:pt x="183404" y="0"/>
                  </a:lnTo>
                  <a:lnTo>
                    <a:pt x="183404" y="212312"/>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9"/>
            <p:cNvSpPr/>
            <p:nvPr/>
          </p:nvSpPr>
          <p:spPr>
            <a:xfrm>
              <a:off x="6079003" y="4009401"/>
              <a:ext cx="183403" cy="318420"/>
            </a:xfrm>
            <a:custGeom>
              <a:avLst/>
              <a:gdLst/>
              <a:ahLst/>
              <a:cxnLst/>
              <a:rect l="l" t="t" r="r" b="b"/>
              <a:pathLst>
                <a:path w="183403" h="318420" extrusionOk="0">
                  <a:moveTo>
                    <a:pt x="183404" y="318421"/>
                  </a:moveTo>
                  <a:lnTo>
                    <a:pt x="0" y="212312"/>
                  </a:lnTo>
                  <a:lnTo>
                    <a:pt x="0" y="0"/>
                  </a:lnTo>
                  <a:lnTo>
                    <a:pt x="183404" y="106109"/>
                  </a:lnTo>
                  <a:lnTo>
                    <a:pt x="183404" y="318421"/>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19"/>
            <p:cNvSpPr/>
            <p:nvPr/>
          </p:nvSpPr>
          <p:spPr>
            <a:xfrm>
              <a:off x="6079003" y="4009401"/>
              <a:ext cx="183403" cy="160496"/>
            </a:xfrm>
            <a:custGeom>
              <a:avLst/>
              <a:gdLst/>
              <a:ahLst/>
              <a:cxnLst/>
              <a:rect l="l" t="t" r="r" b="b"/>
              <a:pathLst>
                <a:path w="183403" h="160496" extrusionOk="0">
                  <a:moveTo>
                    <a:pt x="0" y="0"/>
                  </a:moveTo>
                  <a:lnTo>
                    <a:pt x="0" y="55531"/>
                  </a:lnTo>
                  <a:lnTo>
                    <a:pt x="183404" y="160496"/>
                  </a:lnTo>
                  <a:lnTo>
                    <a:pt x="183404" y="106394"/>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19"/>
            <p:cNvSpPr/>
            <p:nvPr/>
          </p:nvSpPr>
          <p:spPr>
            <a:xfrm>
              <a:off x="6262407" y="4009401"/>
              <a:ext cx="183404" cy="160496"/>
            </a:xfrm>
            <a:custGeom>
              <a:avLst/>
              <a:gdLst/>
              <a:ahLst/>
              <a:cxnLst/>
              <a:rect l="l" t="t" r="r" b="b"/>
              <a:pathLst>
                <a:path w="183404" h="160496" extrusionOk="0">
                  <a:moveTo>
                    <a:pt x="183404" y="0"/>
                  </a:moveTo>
                  <a:lnTo>
                    <a:pt x="183404" y="59531"/>
                  </a:lnTo>
                  <a:lnTo>
                    <a:pt x="0" y="160496"/>
                  </a:lnTo>
                  <a:lnTo>
                    <a:pt x="0" y="106394"/>
                  </a:lnTo>
                  <a:lnTo>
                    <a:pt x="183404"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19"/>
            <p:cNvSpPr/>
            <p:nvPr/>
          </p:nvSpPr>
          <p:spPr>
            <a:xfrm>
              <a:off x="6065699" y="3989017"/>
              <a:ext cx="196707" cy="171164"/>
            </a:xfrm>
            <a:custGeom>
              <a:avLst/>
              <a:gdLst/>
              <a:ahLst/>
              <a:cxnLst/>
              <a:rect l="l" t="t" r="r" b="b"/>
              <a:pathLst>
                <a:path w="196707" h="171164" extrusionOk="0">
                  <a:moveTo>
                    <a:pt x="0" y="0"/>
                  </a:moveTo>
                  <a:lnTo>
                    <a:pt x="0" y="58864"/>
                  </a:lnTo>
                  <a:lnTo>
                    <a:pt x="196708" y="171164"/>
                  </a:lnTo>
                  <a:lnTo>
                    <a:pt x="196708" y="113824"/>
                  </a:lnTo>
                  <a:lnTo>
                    <a:pt x="0" y="0"/>
                  </a:lnTo>
                  <a:close/>
                </a:path>
              </a:pathLst>
            </a:custGeom>
            <a:solidFill>
              <a:srgbClr val="E2C9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19"/>
            <p:cNvSpPr/>
            <p:nvPr/>
          </p:nvSpPr>
          <p:spPr>
            <a:xfrm>
              <a:off x="6262407" y="3989017"/>
              <a:ext cx="196708" cy="171164"/>
            </a:xfrm>
            <a:custGeom>
              <a:avLst/>
              <a:gdLst/>
              <a:ahLst/>
              <a:cxnLst/>
              <a:rect l="l" t="t" r="r" b="b"/>
              <a:pathLst>
                <a:path w="196708" h="171164" extrusionOk="0">
                  <a:moveTo>
                    <a:pt x="0" y="171164"/>
                  </a:moveTo>
                  <a:lnTo>
                    <a:pt x="196708" y="63437"/>
                  </a:lnTo>
                  <a:lnTo>
                    <a:pt x="196708" y="0"/>
                  </a:lnTo>
                  <a:lnTo>
                    <a:pt x="0" y="113824"/>
                  </a:lnTo>
                  <a:lnTo>
                    <a:pt x="0" y="171164"/>
                  </a:lnTo>
                  <a:close/>
                </a:path>
              </a:pathLst>
            </a:custGeom>
            <a:solidFill>
              <a:srgbClr val="D1B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19"/>
            <p:cNvSpPr/>
            <p:nvPr/>
          </p:nvSpPr>
          <p:spPr>
            <a:xfrm>
              <a:off x="3676221" y="3054710"/>
              <a:ext cx="439504" cy="254317"/>
            </a:xfrm>
            <a:custGeom>
              <a:avLst/>
              <a:gdLst/>
              <a:ahLst/>
              <a:cxnLst/>
              <a:rect l="l" t="t" r="r" b="b"/>
              <a:pathLst>
                <a:path w="439504" h="254317" extrusionOk="0">
                  <a:moveTo>
                    <a:pt x="390470" y="254317"/>
                  </a:moveTo>
                  <a:lnTo>
                    <a:pt x="0" y="28480"/>
                  </a:lnTo>
                  <a:lnTo>
                    <a:pt x="49034" y="0"/>
                  </a:lnTo>
                  <a:lnTo>
                    <a:pt x="439504" y="225838"/>
                  </a:lnTo>
                  <a:lnTo>
                    <a:pt x="390470" y="254317"/>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19"/>
            <p:cNvSpPr/>
            <p:nvPr/>
          </p:nvSpPr>
          <p:spPr>
            <a:xfrm>
              <a:off x="3825510" y="2548837"/>
              <a:ext cx="392085" cy="674941"/>
            </a:xfrm>
            <a:custGeom>
              <a:avLst/>
              <a:gdLst/>
              <a:ahLst/>
              <a:cxnLst/>
              <a:rect l="l" t="t" r="r" b="b"/>
              <a:pathLst>
                <a:path w="392085" h="674941" extrusionOk="0">
                  <a:moveTo>
                    <a:pt x="392085" y="674942"/>
                  </a:moveTo>
                  <a:lnTo>
                    <a:pt x="0" y="448056"/>
                  </a:lnTo>
                  <a:lnTo>
                    <a:pt x="49034" y="0"/>
                  </a:lnTo>
                  <a:lnTo>
                    <a:pt x="343051" y="170212"/>
                  </a:lnTo>
                  <a:lnTo>
                    <a:pt x="392085" y="674942"/>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19"/>
            <p:cNvSpPr/>
            <p:nvPr/>
          </p:nvSpPr>
          <p:spPr>
            <a:xfrm>
              <a:off x="3723640" y="2605606"/>
              <a:ext cx="392085" cy="674941"/>
            </a:xfrm>
            <a:custGeom>
              <a:avLst/>
              <a:gdLst/>
              <a:ahLst/>
              <a:cxnLst/>
              <a:rect l="l" t="t" r="r" b="b"/>
              <a:pathLst>
                <a:path w="392085" h="674941" extrusionOk="0">
                  <a:moveTo>
                    <a:pt x="392085" y="674942"/>
                  </a:moveTo>
                  <a:lnTo>
                    <a:pt x="0" y="448056"/>
                  </a:lnTo>
                  <a:lnTo>
                    <a:pt x="49034" y="0"/>
                  </a:lnTo>
                  <a:lnTo>
                    <a:pt x="343051" y="170117"/>
                  </a:lnTo>
                  <a:lnTo>
                    <a:pt x="392085" y="674942"/>
                  </a:lnTo>
                  <a:close/>
                </a:path>
              </a:pathLst>
            </a:custGeom>
            <a:solidFill>
              <a:srgbClr val="FF6C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19"/>
            <p:cNvSpPr/>
            <p:nvPr/>
          </p:nvSpPr>
          <p:spPr>
            <a:xfrm>
              <a:off x="4066691" y="2719049"/>
              <a:ext cx="150904" cy="561498"/>
            </a:xfrm>
            <a:custGeom>
              <a:avLst/>
              <a:gdLst/>
              <a:ahLst/>
              <a:cxnLst/>
              <a:rect l="l" t="t" r="r" b="b"/>
              <a:pathLst>
                <a:path w="150904" h="561498" extrusionOk="0">
                  <a:moveTo>
                    <a:pt x="49034" y="561499"/>
                  </a:moveTo>
                  <a:lnTo>
                    <a:pt x="150904" y="504730"/>
                  </a:lnTo>
                  <a:lnTo>
                    <a:pt x="101870" y="0"/>
                  </a:lnTo>
                  <a:lnTo>
                    <a:pt x="0" y="56674"/>
                  </a:lnTo>
                  <a:lnTo>
                    <a:pt x="49034" y="561499"/>
                  </a:lnTo>
                  <a:close/>
                </a:path>
              </a:pathLst>
            </a:custGeom>
            <a:solidFill>
              <a:srgbClr val="DD626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19"/>
            <p:cNvSpPr/>
            <p:nvPr/>
          </p:nvSpPr>
          <p:spPr>
            <a:xfrm>
              <a:off x="3772674" y="2548837"/>
              <a:ext cx="101869" cy="108775"/>
            </a:xfrm>
            <a:custGeom>
              <a:avLst/>
              <a:gdLst/>
              <a:ahLst/>
              <a:cxnLst/>
              <a:rect l="l" t="t" r="r" b="b"/>
              <a:pathLst>
                <a:path w="101869" h="108775" extrusionOk="0">
                  <a:moveTo>
                    <a:pt x="0" y="56769"/>
                  </a:moveTo>
                  <a:lnTo>
                    <a:pt x="101870" y="0"/>
                  </a:lnTo>
                  <a:lnTo>
                    <a:pt x="89992" y="108775"/>
                  </a:lnTo>
                  <a:lnTo>
                    <a:pt x="0" y="56769"/>
                  </a:lnTo>
                  <a:close/>
                </a:path>
              </a:pathLst>
            </a:custGeom>
            <a:solidFill>
              <a:srgbClr val="C6555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19"/>
            <p:cNvSpPr/>
            <p:nvPr/>
          </p:nvSpPr>
          <p:spPr>
            <a:xfrm>
              <a:off x="3846226" y="2583526"/>
              <a:ext cx="146913" cy="149048"/>
            </a:xfrm>
            <a:custGeom>
              <a:avLst/>
              <a:gdLst/>
              <a:ahLst/>
              <a:cxnLst/>
              <a:rect l="l" t="t" r="r" b="b"/>
              <a:pathLst>
                <a:path w="146913" h="149048" extrusionOk="0">
                  <a:moveTo>
                    <a:pt x="146913" y="149049"/>
                  </a:moveTo>
                  <a:lnTo>
                    <a:pt x="128858" y="138571"/>
                  </a:lnTo>
                  <a:cubicBezTo>
                    <a:pt x="128858" y="96185"/>
                    <a:pt x="103961" y="47417"/>
                    <a:pt x="73457" y="29796"/>
                  </a:cubicBezTo>
                  <a:cubicBezTo>
                    <a:pt x="42953" y="12175"/>
                    <a:pt x="18150" y="32177"/>
                    <a:pt x="18150" y="74468"/>
                  </a:cubicBezTo>
                  <a:lnTo>
                    <a:pt x="0" y="63991"/>
                  </a:lnTo>
                  <a:cubicBezTo>
                    <a:pt x="0" y="10174"/>
                    <a:pt x="32975" y="-14591"/>
                    <a:pt x="73457" y="8841"/>
                  </a:cubicBezTo>
                  <a:cubicBezTo>
                    <a:pt x="113939" y="32272"/>
                    <a:pt x="146913" y="94756"/>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19"/>
            <p:cNvSpPr/>
            <p:nvPr/>
          </p:nvSpPr>
          <p:spPr>
            <a:xfrm>
              <a:off x="3941824" y="2524566"/>
              <a:ext cx="146913" cy="149048"/>
            </a:xfrm>
            <a:custGeom>
              <a:avLst/>
              <a:gdLst/>
              <a:ahLst/>
              <a:cxnLst/>
              <a:rect l="l" t="t" r="r" b="b"/>
              <a:pathLst>
                <a:path w="146913" h="149048" extrusionOk="0">
                  <a:moveTo>
                    <a:pt x="146913" y="149049"/>
                  </a:moveTo>
                  <a:lnTo>
                    <a:pt x="128858" y="138571"/>
                  </a:lnTo>
                  <a:cubicBezTo>
                    <a:pt x="128858" y="96280"/>
                    <a:pt x="103961" y="47417"/>
                    <a:pt x="73457" y="29796"/>
                  </a:cubicBezTo>
                  <a:cubicBezTo>
                    <a:pt x="42953" y="12175"/>
                    <a:pt x="18150" y="32177"/>
                    <a:pt x="18150" y="74468"/>
                  </a:cubicBezTo>
                  <a:lnTo>
                    <a:pt x="0" y="63991"/>
                  </a:lnTo>
                  <a:cubicBezTo>
                    <a:pt x="0" y="10174"/>
                    <a:pt x="32975" y="-14591"/>
                    <a:pt x="73457" y="8841"/>
                  </a:cubicBezTo>
                  <a:cubicBezTo>
                    <a:pt x="113939" y="32272"/>
                    <a:pt x="146913" y="95137"/>
                    <a:pt x="146913" y="1490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19"/>
            <p:cNvSpPr/>
            <p:nvPr/>
          </p:nvSpPr>
          <p:spPr>
            <a:xfrm>
              <a:off x="2533225" y="4605761"/>
              <a:ext cx="828643" cy="479488"/>
            </a:xfrm>
            <a:custGeom>
              <a:avLst/>
              <a:gdLst/>
              <a:ahLst/>
              <a:cxnLst/>
              <a:rect l="l" t="t" r="r" b="b"/>
              <a:pathLst>
                <a:path w="828643" h="479488" extrusionOk="0">
                  <a:moveTo>
                    <a:pt x="828644" y="239744"/>
                  </a:moveTo>
                  <a:cubicBezTo>
                    <a:pt x="828644" y="372151"/>
                    <a:pt x="643146" y="479489"/>
                    <a:pt x="414322" y="479489"/>
                  </a:cubicBezTo>
                  <a:cubicBezTo>
                    <a:pt x="185498" y="479489"/>
                    <a:pt x="0" y="372151"/>
                    <a:pt x="0" y="239744"/>
                  </a:cubicBezTo>
                  <a:cubicBezTo>
                    <a:pt x="0" y="107337"/>
                    <a:pt x="185498" y="0"/>
                    <a:pt x="414322" y="0"/>
                  </a:cubicBezTo>
                  <a:cubicBezTo>
                    <a:pt x="643146" y="0"/>
                    <a:pt x="828644" y="107337"/>
                    <a:pt x="828644" y="23974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19"/>
            <p:cNvSpPr/>
            <p:nvPr/>
          </p:nvSpPr>
          <p:spPr>
            <a:xfrm>
              <a:off x="2599924" y="3049662"/>
              <a:ext cx="198618" cy="433482"/>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19"/>
            <p:cNvSpPr/>
            <p:nvPr/>
          </p:nvSpPr>
          <p:spPr>
            <a:xfrm>
              <a:off x="2627967" y="2871431"/>
              <a:ext cx="142827" cy="275330"/>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19"/>
            <p:cNvSpPr/>
            <p:nvPr/>
          </p:nvSpPr>
          <p:spPr>
            <a:xfrm>
              <a:off x="2942472" y="4777576"/>
              <a:ext cx="307903" cy="173671"/>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19"/>
            <p:cNvSpPr/>
            <p:nvPr/>
          </p:nvSpPr>
          <p:spPr>
            <a:xfrm>
              <a:off x="2947261" y="4806358"/>
              <a:ext cx="303072" cy="1448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19"/>
            <p:cNvSpPr/>
            <p:nvPr/>
          </p:nvSpPr>
          <p:spPr>
            <a:xfrm>
              <a:off x="2717232" y="4676188"/>
              <a:ext cx="307831" cy="173712"/>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19"/>
            <p:cNvSpPr/>
            <p:nvPr/>
          </p:nvSpPr>
          <p:spPr>
            <a:xfrm>
              <a:off x="2722045" y="4705011"/>
              <a:ext cx="303068" cy="1448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19"/>
            <p:cNvSpPr/>
            <p:nvPr/>
          </p:nvSpPr>
          <p:spPr>
            <a:xfrm>
              <a:off x="2717265" y="3551725"/>
              <a:ext cx="450461" cy="1274557"/>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19"/>
            <p:cNvSpPr/>
            <p:nvPr/>
          </p:nvSpPr>
          <p:spPr>
            <a:xfrm>
              <a:off x="2775050" y="2505974"/>
              <a:ext cx="327076" cy="524521"/>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19"/>
            <p:cNvSpPr/>
            <p:nvPr/>
          </p:nvSpPr>
          <p:spPr>
            <a:xfrm>
              <a:off x="2667800" y="2877512"/>
              <a:ext cx="502799" cy="834581"/>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19"/>
            <p:cNvSpPr/>
            <p:nvPr/>
          </p:nvSpPr>
          <p:spPr>
            <a:xfrm>
              <a:off x="3024379" y="2981457"/>
              <a:ext cx="633923" cy="498110"/>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19"/>
            <p:cNvSpPr/>
            <p:nvPr/>
          </p:nvSpPr>
          <p:spPr>
            <a:xfrm>
              <a:off x="3001678" y="2971210"/>
              <a:ext cx="194366" cy="28490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19"/>
            <p:cNvSpPr/>
            <p:nvPr/>
          </p:nvSpPr>
          <p:spPr>
            <a:xfrm>
              <a:off x="2785215" y="2483249"/>
              <a:ext cx="317013" cy="350275"/>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19"/>
            <p:cNvSpPr/>
            <p:nvPr/>
          </p:nvSpPr>
          <p:spPr>
            <a:xfrm>
              <a:off x="3466812" y="3201065"/>
              <a:ext cx="95905" cy="84340"/>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5" name="Google Shape;965;p19"/>
            <p:cNvGrpSpPr/>
            <p:nvPr/>
          </p:nvGrpSpPr>
          <p:grpSpPr>
            <a:xfrm>
              <a:off x="3439221" y="3170887"/>
              <a:ext cx="276341" cy="167131"/>
              <a:chOff x="4963646" y="3895887"/>
              <a:chExt cx="276341" cy="167131"/>
            </a:xfrm>
          </p:grpSpPr>
          <p:sp>
            <p:nvSpPr>
              <p:cNvPr id="966" name="Google Shape;966;p19"/>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19"/>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19"/>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19"/>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19"/>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19"/>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19"/>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19"/>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19"/>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19"/>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19"/>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19"/>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19"/>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19"/>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19"/>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19"/>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19"/>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19"/>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6" name="Google Shape;986;p19"/>
            <p:cNvSpPr/>
            <p:nvPr/>
          </p:nvSpPr>
          <p:spPr>
            <a:xfrm>
              <a:off x="3497758" y="3222825"/>
              <a:ext cx="163253" cy="135636"/>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19"/>
            <p:cNvSpPr/>
            <p:nvPr/>
          </p:nvSpPr>
          <p:spPr>
            <a:xfrm>
              <a:off x="5866407" y="1508477"/>
              <a:ext cx="336298" cy="520294"/>
            </a:xfrm>
            <a:custGeom>
              <a:avLst/>
              <a:gdLst/>
              <a:ahLst/>
              <a:cxnLst/>
              <a:rect l="l" t="t" r="r" b="b"/>
              <a:pathLst>
                <a:path w="336298" h="520294" extrusionOk="0">
                  <a:moveTo>
                    <a:pt x="294302" y="134437"/>
                  </a:moveTo>
                  <a:lnTo>
                    <a:pt x="70986" y="4897"/>
                  </a:lnTo>
                  <a:cubicBezTo>
                    <a:pt x="63640" y="-75"/>
                    <a:pt x="54403" y="-1342"/>
                    <a:pt x="45994" y="1468"/>
                  </a:cubicBezTo>
                  <a:lnTo>
                    <a:pt x="45994" y="1468"/>
                  </a:lnTo>
                  <a:cubicBezTo>
                    <a:pt x="44188" y="2211"/>
                    <a:pt x="42487" y="3202"/>
                    <a:pt x="40957" y="4421"/>
                  </a:cubicBezTo>
                  <a:lnTo>
                    <a:pt x="0" y="27948"/>
                  </a:lnTo>
                  <a:lnTo>
                    <a:pt x="28508" y="67572"/>
                  </a:lnTo>
                  <a:lnTo>
                    <a:pt x="28508" y="280265"/>
                  </a:lnTo>
                  <a:cubicBezTo>
                    <a:pt x="28508" y="311507"/>
                    <a:pt x="47514" y="347797"/>
                    <a:pt x="70891" y="361323"/>
                  </a:cubicBezTo>
                  <a:lnTo>
                    <a:pt x="267884" y="475623"/>
                  </a:lnTo>
                  <a:lnTo>
                    <a:pt x="274346" y="520295"/>
                  </a:lnTo>
                  <a:cubicBezTo>
                    <a:pt x="275676" y="519628"/>
                    <a:pt x="309601" y="500102"/>
                    <a:pt x="320339" y="493815"/>
                  </a:cubicBezTo>
                  <a:cubicBezTo>
                    <a:pt x="321375" y="493339"/>
                    <a:pt x="322354" y="492768"/>
                    <a:pt x="323285" y="492101"/>
                  </a:cubicBezTo>
                  <a:lnTo>
                    <a:pt x="323285" y="492101"/>
                  </a:lnTo>
                  <a:lnTo>
                    <a:pt x="323285" y="492101"/>
                  </a:lnTo>
                  <a:cubicBezTo>
                    <a:pt x="332560" y="483709"/>
                    <a:pt x="337321" y="471413"/>
                    <a:pt x="336114" y="458954"/>
                  </a:cubicBezTo>
                  <a:lnTo>
                    <a:pt x="336114" y="215495"/>
                  </a:lnTo>
                  <a:cubicBezTo>
                    <a:pt x="336589" y="184253"/>
                    <a:pt x="317678" y="147772"/>
                    <a:pt x="294302" y="134437"/>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19"/>
            <p:cNvSpPr/>
            <p:nvPr/>
          </p:nvSpPr>
          <p:spPr>
            <a:xfrm>
              <a:off x="5848921" y="1535134"/>
              <a:ext cx="307985" cy="495867"/>
            </a:xfrm>
            <a:custGeom>
              <a:avLst/>
              <a:gdLst/>
              <a:ahLst/>
              <a:cxnLst/>
              <a:rect l="l" t="t" r="r" b="b"/>
              <a:pathLst>
                <a:path w="307985" h="495867" extrusionOk="0">
                  <a:moveTo>
                    <a:pt x="265603" y="490781"/>
                  </a:moveTo>
                  <a:lnTo>
                    <a:pt x="42288" y="361527"/>
                  </a:lnTo>
                  <a:cubicBezTo>
                    <a:pt x="18911" y="348002"/>
                    <a:pt x="0" y="311711"/>
                    <a:pt x="0" y="280469"/>
                  </a:cubicBezTo>
                  <a:lnTo>
                    <a:pt x="0" y="37105"/>
                  </a:lnTo>
                  <a:cubicBezTo>
                    <a:pt x="0" y="5864"/>
                    <a:pt x="19006" y="-8424"/>
                    <a:pt x="42288" y="5101"/>
                  </a:cubicBezTo>
                  <a:lnTo>
                    <a:pt x="265603" y="134261"/>
                  </a:lnTo>
                  <a:cubicBezTo>
                    <a:pt x="288980" y="147786"/>
                    <a:pt x="307986" y="184171"/>
                    <a:pt x="307986" y="215413"/>
                  </a:cubicBezTo>
                  <a:lnTo>
                    <a:pt x="307986" y="458682"/>
                  </a:lnTo>
                  <a:cubicBezTo>
                    <a:pt x="307986" y="489924"/>
                    <a:pt x="288980" y="504307"/>
                    <a:pt x="265603" y="490781"/>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19"/>
            <p:cNvSpPr/>
            <p:nvPr/>
          </p:nvSpPr>
          <p:spPr>
            <a:xfrm>
              <a:off x="5914777" y="1634489"/>
              <a:ext cx="176087" cy="297735"/>
            </a:xfrm>
            <a:custGeom>
              <a:avLst/>
              <a:gdLst/>
              <a:ahLst/>
              <a:cxnLst/>
              <a:rect l="l" t="t" r="r" b="b"/>
              <a:pathLst>
                <a:path w="176087" h="297735" extrusionOk="0">
                  <a:moveTo>
                    <a:pt x="0" y="28904"/>
                  </a:moveTo>
                  <a:cubicBezTo>
                    <a:pt x="0" y="15188"/>
                    <a:pt x="3896" y="6330"/>
                    <a:pt x="11593" y="2234"/>
                  </a:cubicBezTo>
                  <a:cubicBezTo>
                    <a:pt x="19291" y="-1862"/>
                    <a:pt x="29364" y="-338"/>
                    <a:pt x="41812" y="6901"/>
                  </a:cubicBezTo>
                  <a:cubicBezTo>
                    <a:pt x="54413" y="14198"/>
                    <a:pt x="64923" y="24627"/>
                    <a:pt x="72316" y="37191"/>
                  </a:cubicBezTo>
                  <a:cubicBezTo>
                    <a:pt x="79842" y="49516"/>
                    <a:pt x="83824" y="63699"/>
                    <a:pt x="83814" y="78148"/>
                  </a:cubicBezTo>
                  <a:lnTo>
                    <a:pt x="83814" y="89197"/>
                  </a:lnTo>
                  <a:cubicBezTo>
                    <a:pt x="83814" y="103009"/>
                    <a:pt x="80013" y="111867"/>
                    <a:pt x="72316" y="115867"/>
                  </a:cubicBezTo>
                  <a:cubicBezTo>
                    <a:pt x="64619" y="119868"/>
                    <a:pt x="54546" y="118153"/>
                    <a:pt x="42097" y="110914"/>
                  </a:cubicBezTo>
                  <a:cubicBezTo>
                    <a:pt x="29478" y="103647"/>
                    <a:pt x="18958" y="93208"/>
                    <a:pt x="11593" y="80625"/>
                  </a:cubicBezTo>
                  <a:cubicBezTo>
                    <a:pt x="4039" y="68338"/>
                    <a:pt x="28" y="54193"/>
                    <a:pt x="0" y="39763"/>
                  </a:cubicBezTo>
                  <a:close/>
                  <a:moveTo>
                    <a:pt x="25467" y="55479"/>
                  </a:moveTo>
                  <a:cubicBezTo>
                    <a:pt x="25467" y="61584"/>
                    <a:pt x="27035" y="67585"/>
                    <a:pt x="30029" y="72910"/>
                  </a:cubicBezTo>
                  <a:cubicBezTo>
                    <a:pt x="32784" y="78158"/>
                    <a:pt x="36975" y="82520"/>
                    <a:pt x="42097" y="85483"/>
                  </a:cubicBezTo>
                  <a:cubicBezTo>
                    <a:pt x="47039" y="88340"/>
                    <a:pt x="50935" y="88721"/>
                    <a:pt x="53881" y="86626"/>
                  </a:cubicBezTo>
                  <a:cubicBezTo>
                    <a:pt x="57226" y="83311"/>
                    <a:pt x="58841" y="78634"/>
                    <a:pt x="58252" y="73957"/>
                  </a:cubicBezTo>
                  <a:lnTo>
                    <a:pt x="58252" y="62623"/>
                  </a:lnTo>
                  <a:cubicBezTo>
                    <a:pt x="58252" y="56536"/>
                    <a:pt x="56751" y="50554"/>
                    <a:pt x="53881" y="45192"/>
                  </a:cubicBezTo>
                  <a:cubicBezTo>
                    <a:pt x="51154" y="39896"/>
                    <a:pt x="46963" y="35496"/>
                    <a:pt x="41812" y="32524"/>
                  </a:cubicBezTo>
                  <a:cubicBezTo>
                    <a:pt x="38581" y="30000"/>
                    <a:pt x="34201" y="29523"/>
                    <a:pt x="30504" y="31285"/>
                  </a:cubicBezTo>
                  <a:cubicBezTo>
                    <a:pt x="27463" y="33286"/>
                    <a:pt x="25942" y="37572"/>
                    <a:pt x="25942" y="44239"/>
                  </a:cubicBezTo>
                  <a:close/>
                  <a:moveTo>
                    <a:pt x="49509" y="221785"/>
                  </a:moveTo>
                  <a:lnTo>
                    <a:pt x="30504" y="199306"/>
                  </a:lnTo>
                  <a:lnTo>
                    <a:pt x="125532" y="78910"/>
                  </a:lnTo>
                  <a:lnTo>
                    <a:pt x="144537" y="101389"/>
                  </a:lnTo>
                  <a:close/>
                  <a:moveTo>
                    <a:pt x="92177" y="208451"/>
                  </a:moveTo>
                  <a:cubicBezTo>
                    <a:pt x="92177" y="194639"/>
                    <a:pt x="96073" y="185781"/>
                    <a:pt x="103866" y="181780"/>
                  </a:cubicBezTo>
                  <a:cubicBezTo>
                    <a:pt x="111658" y="177780"/>
                    <a:pt x="121731" y="179494"/>
                    <a:pt x="134084" y="186638"/>
                  </a:cubicBezTo>
                  <a:cubicBezTo>
                    <a:pt x="146600" y="193934"/>
                    <a:pt x="157062" y="204288"/>
                    <a:pt x="164493" y="216737"/>
                  </a:cubicBezTo>
                  <a:cubicBezTo>
                    <a:pt x="172124" y="229129"/>
                    <a:pt x="176144" y="243417"/>
                    <a:pt x="176087" y="257980"/>
                  </a:cubicBezTo>
                  <a:lnTo>
                    <a:pt x="176087" y="269030"/>
                  </a:lnTo>
                  <a:cubicBezTo>
                    <a:pt x="176087" y="282650"/>
                    <a:pt x="172286" y="291604"/>
                    <a:pt x="164683" y="295604"/>
                  </a:cubicBezTo>
                  <a:cubicBezTo>
                    <a:pt x="157081" y="299605"/>
                    <a:pt x="147008" y="297985"/>
                    <a:pt x="134369" y="290651"/>
                  </a:cubicBezTo>
                  <a:cubicBezTo>
                    <a:pt x="121693" y="283374"/>
                    <a:pt x="111145" y="272906"/>
                    <a:pt x="103770" y="260266"/>
                  </a:cubicBezTo>
                  <a:cubicBezTo>
                    <a:pt x="96282" y="248093"/>
                    <a:pt x="92272" y="234092"/>
                    <a:pt x="92177" y="219785"/>
                  </a:cubicBezTo>
                  <a:close/>
                  <a:moveTo>
                    <a:pt x="117645" y="235120"/>
                  </a:moveTo>
                  <a:cubicBezTo>
                    <a:pt x="117768" y="241178"/>
                    <a:pt x="119403" y="247103"/>
                    <a:pt x="122396" y="252361"/>
                  </a:cubicBezTo>
                  <a:cubicBezTo>
                    <a:pt x="125142" y="257657"/>
                    <a:pt x="129285" y="262105"/>
                    <a:pt x="134369" y="265219"/>
                  </a:cubicBezTo>
                  <a:cubicBezTo>
                    <a:pt x="145108" y="271506"/>
                    <a:pt x="150524" y="267696"/>
                    <a:pt x="150524" y="253885"/>
                  </a:cubicBezTo>
                  <a:lnTo>
                    <a:pt x="150524" y="242169"/>
                  </a:lnTo>
                  <a:cubicBezTo>
                    <a:pt x="150524" y="236102"/>
                    <a:pt x="148985" y="230139"/>
                    <a:pt x="146058" y="224834"/>
                  </a:cubicBezTo>
                  <a:cubicBezTo>
                    <a:pt x="143302" y="219614"/>
                    <a:pt x="139159" y="215261"/>
                    <a:pt x="134084" y="212260"/>
                  </a:cubicBezTo>
                  <a:cubicBezTo>
                    <a:pt x="130720" y="209527"/>
                    <a:pt x="126064" y="209041"/>
                    <a:pt x="122206" y="211022"/>
                  </a:cubicBezTo>
                  <a:cubicBezTo>
                    <a:pt x="118671" y="214175"/>
                    <a:pt x="116960" y="218899"/>
                    <a:pt x="117645" y="223595"/>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19"/>
            <p:cNvSpPr/>
            <p:nvPr/>
          </p:nvSpPr>
          <p:spPr>
            <a:xfrm>
              <a:off x="3825908" y="830009"/>
              <a:ext cx="336307" cy="520393"/>
            </a:xfrm>
            <a:custGeom>
              <a:avLst/>
              <a:gdLst/>
              <a:ahLst/>
              <a:cxnLst/>
              <a:rect l="l" t="t" r="r" b="b"/>
              <a:pathLst>
                <a:path w="336307" h="520393" extrusionOk="0">
                  <a:moveTo>
                    <a:pt x="294302" y="134154"/>
                  </a:moveTo>
                  <a:lnTo>
                    <a:pt x="70986" y="4900"/>
                  </a:lnTo>
                  <a:cubicBezTo>
                    <a:pt x="63640" y="-76"/>
                    <a:pt x="54403" y="-1344"/>
                    <a:pt x="45994" y="1471"/>
                  </a:cubicBezTo>
                  <a:lnTo>
                    <a:pt x="45994" y="1471"/>
                  </a:lnTo>
                  <a:cubicBezTo>
                    <a:pt x="44205" y="2253"/>
                    <a:pt x="42515" y="3245"/>
                    <a:pt x="40957" y="4424"/>
                  </a:cubicBezTo>
                  <a:lnTo>
                    <a:pt x="0" y="27951"/>
                  </a:lnTo>
                  <a:lnTo>
                    <a:pt x="28508" y="67575"/>
                  </a:lnTo>
                  <a:lnTo>
                    <a:pt x="28508" y="280268"/>
                  </a:lnTo>
                  <a:cubicBezTo>
                    <a:pt x="28508" y="311510"/>
                    <a:pt x="47514" y="347800"/>
                    <a:pt x="70796" y="361326"/>
                  </a:cubicBezTo>
                  <a:lnTo>
                    <a:pt x="267789" y="475626"/>
                  </a:lnTo>
                  <a:lnTo>
                    <a:pt x="274346" y="520393"/>
                  </a:lnTo>
                  <a:lnTo>
                    <a:pt x="320244" y="493818"/>
                  </a:lnTo>
                  <a:cubicBezTo>
                    <a:pt x="321261" y="493333"/>
                    <a:pt x="322240" y="492799"/>
                    <a:pt x="323190" y="492199"/>
                  </a:cubicBezTo>
                  <a:lnTo>
                    <a:pt x="323190" y="492199"/>
                  </a:lnTo>
                  <a:lnTo>
                    <a:pt x="323190" y="492199"/>
                  </a:lnTo>
                  <a:cubicBezTo>
                    <a:pt x="332551" y="483865"/>
                    <a:pt x="337359" y="471539"/>
                    <a:pt x="336114" y="459052"/>
                  </a:cubicBezTo>
                  <a:lnTo>
                    <a:pt x="336114" y="215212"/>
                  </a:lnTo>
                  <a:cubicBezTo>
                    <a:pt x="336684" y="183970"/>
                    <a:pt x="317679" y="147680"/>
                    <a:pt x="294302" y="134154"/>
                  </a:cubicBez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19"/>
            <p:cNvSpPr/>
            <p:nvPr/>
          </p:nvSpPr>
          <p:spPr>
            <a:xfrm>
              <a:off x="3808424" y="856397"/>
              <a:ext cx="307985" cy="495973"/>
            </a:xfrm>
            <a:custGeom>
              <a:avLst/>
              <a:gdLst/>
              <a:ahLst/>
              <a:cxnLst/>
              <a:rect l="l" t="t" r="r" b="b"/>
              <a:pathLst>
                <a:path w="307985" h="495973" extrusionOk="0">
                  <a:moveTo>
                    <a:pt x="265698" y="490766"/>
                  </a:moveTo>
                  <a:lnTo>
                    <a:pt x="42382" y="361702"/>
                  </a:lnTo>
                  <a:cubicBezTo>
                    <a:pt x="19006" y="348177"/>
                    <a:pt x="0" y="311886"/>
                    <a:pt x="0" y="280644"/>
                  </a:cubicBezTo>
                  <a:lnTo>
                    <a:pt x="0" y="37185"/>
                  </a:lnTo>
                  <a:cubicBezTo>
                    <a:pt x="0" y="5943"/>
                    <a:pt x="19006" y="-8439"/>
                    <a:pt x="42382" y="5086"/>
                  </a:cubicBezTo>
                  <a:lnTo>
                    <a:pt x="265698" y="134340"/>
                  </a:lnTo>
                  <a:cubicBezTo>
                    <a:pt x="289075" y="147866"/>
                    <a:pt x="307986" y="184156"/>
                    <a:pt x="307986" y="215398"/>
                  </a:cubicBezTo>
                  <a:lnTo>
                    <a:pt x="307986" y="458667"/>
                  </a:lnTo>
                  <a:cubicBezTo>
                    <a:pt x="307986" y="489909"/>
                    <a:pt x="289075" y="504577"/>
                    <a:pt x="265698" y="490766"/>
                  </a:cubicBezTo>
                  <a:close/>
                </a:path>
              </a:pathLst>
            </a:custGeom>
            <a:solidFill>
              <a:srgbClr val="EF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19"/>
            <p:cNvSpPr/>
            <p:nvPr/>
          </p:nvSpPr>
          <p:spPr>
            <a:xfrm>
              <a:off x="3864395" y="989404"/>
              <a:ext cx="196042" cy="250697"/>
            </a:xfrm>
            <a:custGeom>
              <a:avLst/>
              <a:gdLst/>
              <a:ahLst/>
              <a:cxnLst/>
              <a:rect l="l" t="t" r="r" b="b"/>
              <a:pathLst>
                <a:path w="196042" h="250697" extrusionOk="0">
                  <a:moveTo>
                    <a:pt x="98069" y="0"/>
                  </a:moveTo>
                  <a:lnTo>
                    <a:pt x="128288" y="88487"/>
                  </a:lnTo>
                  <a:lnTo>
                    <a:pt x="196043" y="139065"/>
                  </a:lnTo>
                  <a:lnTo>
                    <a:pt x="147008" y="166021"/>
                  </a:lnTo>
                  <a:lnTo>
                    <a:pt x="158602" y="250698"/>
                  </a:lnTo>
                  <a:lnTo>
                    <a:pt x="98069" y="178879"/>
                  </a:lnTo>
                  <a:lnTo>
                    <a:pt x="37441" y="180594"/>
                  </a:lnTo>
                  <a:lnTo>
                    <a:pt x="49034" y="109252"/>
                  </a:lnTo>
                  <a:lnTo>
                    <a:pt x="0" y="25622"/>
                  </a:lnTo>
                  <a:lnTo>
                    <a:pt x="67755" y="53435"/>
                  </a:lnTo>
                  <a:lnTo>
                    <a:pt x="98069" y="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609600" y="-286473"/>
            <a:ext cx="6046613"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b="1" dirty="0"/>
              <a:t>Solusi yang ditawarkan:</a:t>
            </a:r>
            <a:endParaRPr sz="4000" b="1" dirty="0"/>
          </a:p>
        </p:txBody>
      </p:sp>
      <p:grpSp>
        <p:nvGrpSpPr>
          <p:cNvPr id="408" name="Google Shape;408;p15"/>
          <p:cNvGrpSpPr/>
          <p:nvPr/>
        </p:nvGrpSpPr>
        <p:grpSpPr>
          <a:xfrm>
            <a:off x="5690130" y="917967"/>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Subtitle 1"/>
          <p:cNvSpPr>
            <a:spLocks noGrp="1"/>
          </p:cNvSpPr>
          <p:nvPr>
            <p:ph type="subTitle" idx="1"/>
          </p:nvPr>
        </p:nvSpPr>
        <p:spPr>
          <a:xfrm>
            <a:off x="445588" y="1320798"/>
            <a:ext cx="5131051" cy="5252126"/>
          </a:xfrm>
        </p:spPr>
        <p:txBody>
          <a:bodyPr/>
          <a:lstStyle/>
          <a:p>
            <a:pPr marL="571500" indent="-457200" algn="just">
              <a:buFont typeface="Wingdings" panose="05000000000000000000" pitchFamily="2" charset="2"/>
              <a:buChar char="§"/>
            </a:pPr>
            <a:r>
              <a:rPr lang="en-US" sz="1600" b="1" dirty="0" err="1"/>
              <a:t>Bagaimana</a:t>
            </a:r>
            <a:r>
              <a:rPr lang="en-US" sz="1600" b="1" dirty="0"/>
              <a:t> </a:t>
            </a:r>
            <a:r>
              <a:rPr lang="en-US" sz="1600" b="1" dirty="0" err="1"/>
              <a:t>mengetahui</a:t>
            </a:r>
            <a:r>
              <a:rPr lang="en-US" sz="1600" b="1" dirty="0"/>
              <a:t> </a:t>
            </a:r>
            <a:r>
              <a:rPr lang="en-US" sz="1600" b="1" dirty="0" err="1"/>
              <a:t>pendapat</a:t>
            </a:r>
            <a:r>
              <a:rPr lang="en-US" sz="1600" b="1" dirty="0"/>
              <a:t> </a:t>
            </a:r>
            <a:r>
              <a:rPr lang="en-US" sz="1600" b="1" dirty="0" err="1"/>
              <a:t>warga</a:t>
            </a:r>
            <a:r>
              <a:rPr lang="en-US" sz="1600" b="1" dirty="0"/>
              <a:t> </a:t>
            </a:r>
            <a:r>
              <a:rPr lang="en-US" sz="1600" b="1" dirty="0" err="1"/>
              <a:t>mengenai</a:t>
            </a:r>
            <a:r>
              <a:rPr lang="en-US" sz="1600" b="1" dirty="0"/>
              <a:t> </a:t>
            </a:r>
            <a:r>
              <a:rPr lang="en-US" sz="1600" b="1" dirty="0" err="1"/>
              <a:t>pemindahan</a:t>
            </a:r>
            <a:r>
              <a:rPr lang="en-US" sz="1600" b="1" dirty="0"/>
              <a:t> </a:t>
            </a:r>
            <a:r>
              <a:rPr lang="en-US" sz="1600" b="1" dirty="0" err="1"/>
              <a:t>ibukota</a:t>
            </a:r>
            <a:r>
              <a:rPr lang="en-US" sz="1600" b="1" dirty="0"/>
              <a:t> Negara </a:t>
            </a:r>
          </a:p>
          <a:p>
            <a:pPr marL="571500" indent="-457200" algn="just">
              <a:buFont typeface="Wingdings" panose="05000000000000000000" pitchFamily="2" charset="2"/>
              <a:buChar char="§"/>
            </a:pPr>
            <a:endParaRPr lang="en-US" sz="1200" b="1" dirty="0"/>
          </a:p>
          <a:p>
            <a:pPr marL="571500" indent="-457200" algn="just">
              <a:buFont typeface="Wingdings" panose="05000000000000000000" pitchFamily="2" charset="2"/>
              <a:buChar char="§"/>
            </a:pPr>
            <a:r>
              <a:rPr lang="en-US" sz="1600" b="1" dirty="0"/>
              <a:t>Teknik </a:t>
            </a:r>
            <a:r>
              <a:rPr lang="en-US" sz="1600" b="1" dirty="0" err="1"/>
              <a:t>Klasifikasi</a:t>
            </a:r>
            <a:r>
              <a:rPr lang="en-US" sz="1600" b="1" dirty="0"/>
              <a:t> </a:t>
            </a:r>
            <a:r>
              <a:rPr lang="en-US" sz="1600" b="1" dirty="0" err="1"/>
              <a:t>dilakukan</a:t>
            </a:r>
            <a:r>
              <a:rPr lang="en-US" sz="1600" b="1" dirty="0"/>
              <a:t> </a:t>
            </a:r>
            <a:r>
              <a:rPr lang="en-US" sz="1600" b="1" dirty="0" err="1"/>
              <a:t>dengan</a:t>
            </a:r>
            <a:r>
              <a:rPr lang="en-US" sz="1600" b="1" dirty="0"/>
              <a:t> </a:t>
            </a:r>
            <a:r>
              <a:rPr lang="en-US" sz="1600" b="1" dirty="0" err="1"/>
              <a:t>cara</a:t>
            </a:r>
            <a:r>
              <a:rPr lang="en-US" sz="1600" b="1" dirty="0"/>
              <a:t> </a:t>
            </a:r>
            <a:r>
              <a:rPr lang="en-US" sz="1600" b="1" dirty="0" err="1"/>
              <a:t>mengklasifikasikan</a:t>
            </a:r>
            <a:r>
              <a:rPr lang="en-US" sz="1600" b="1" dirty="0"/>
              <a:t> </a:t>
            </a:r>
            <a:r>
              <a:rPr lang="en-US" sz="1600" b="1" dirty="0" err="1"/>
              <a:t>menjadi</a:t>
            </a:r>
            <a:r>
              <a:rPr lang="en-US" sz="1600" b="1" dirty="0"/>
              <a:t> 2 </a:t>
            </a:r>
            <a:r>
              <a:rPr lang="en-US" sz="1600" b="1" dirty="0" err="1"/>
              <a:t>kelas</a:t>
            </a:r>
            <a:r>
              <a:rPr lang="en-US" sz="1600" b="1" dirty="0"/>
              <a:t> </a:t>
            </a:r>
            <a:r>
              <a:rPr lang="en-US" sz="1600" b="1" dirty="0" err="1"/>
              <a:t>yaitu</a:t>
            </a:r>
            <a:r>
              <a:rPr lang="en-US" sz="1600" b="1" dirty="0"/>
              <a:t> </a:t>
            </a:r>
            <a:r>
              <a:rPr lang="en-US" sz="1600" b="1" dirty="0" err="1"/>
              <a:t>positif</a:t>
            </a:r>
            <a:r>
              <a:rPr lang="en-US" sz="1600" b="1" dirty="0"/>
              <a:t> dan negative. </a:t>
            </a:r>
            <a:r>
              <a:rPr lang="en-US" sz="1600" b="1" dirty="0" err="1"/>
              <a:t>Dengan</a:t>
            </a:r>
            <a:r>
              <a:rPr lang="en-US" sz="1600" b="1" dirty="0"/>
              <a:t> </a:t>
            </a:r>
            <a:r>
              <a:rPr lang="en-US" sz="1600" b="1" dirty="0" err="1"/>
              <a:t>penerapan</a:t>
            </a:r>
            <a:r>
              <a:rPr lang="en-US" sz="1600" b="1" dirty="0"/>
              <a:t> SVM </a:t>
            </a:r>
            <a:r>
              <a:rPr lang="en-US" sz="1600" b="1" dirty="0" err="1"/>
              <a:t>diharapkan</a:t>
            </a:r>
            <a:r>
              <a:rPr lang="en-US" sz="1600" b="1" dirty="0"/>
              <a:t> </a:t>
            </a:r>
            <a:r>
              <a:rPr lang="en-US" sz="1600" b="1" dirty="0" err="1"/>
              <a:t>mendapatkan</a:t>
            </a:r>
            <a:r>
              <a:rPr lang="en-US" sz="1600" b="1" dirty="0"/>
              <a:t> </a:t>
            </a:r>
            <a:r>
              <a:rPr lang="en-US" sz="1600" b="1" dirty="0" err="1"/>
              <a:t>hasil</a:t>
            </a:r>
            <a:r>
              <a:rPr lang="en-US" sz="1600" b="1" dirty="0"/>
              <a:t> </a:t>
            </a:r>
            <a:r>
              <a:rPr lang="en-US" sz="1600" b="1" dirty="0" err="1"/>
              <a:t>akurasi</a:t>
            </a:r>
            <a:r>
              <a:rPr lang="en-US" sz="1600" b="1" dirty="0"/>
              <a:t> yang </a:t>
            </a:r>
            <a:r>
              <a:rPr lang="en-US" sz="1600" b="1" dirty="0" err="1"/>
              <a:t>baik</a:t>
            </a:r>
            <a:r>
              <a:rPr lang="en-US" sz="1600" b="1" dirty="0"/>
              <a:t> </a:t>
            </a:r>
            <a:r>
              <a:rPr lang="en-US" sz="1600" b="1" dirty="0" err="1"/>
              <a:t>serta</a:t>
            </a:r>
            <a:r>
              <a:rPr lang="en-US" sz="1600" b="1" dirty="0"/>
              <a:t> </a:t>
            </a:r>
            <a:r>
              <a:rPr lang="en-US" sz="1600" b="1" dirty="0" err="1"/>
              <a:t>dapat</a:t>
            </a:r>
            <a:r>
              <a:rPr lang="en-US" sz="1600" b="1" dirty="0"/>
              <a:t> </a:t>
            </a:r>
            <a:r>
              <a:rPr lang="en-US" sz="1600" b="1" dirty="0" err="1"/>
              <a:t>diketahui</a:t>
            </a:r>
            <a:r>
              <a:rPr lang="en-US" sz="1600" b="1" dirty="0"/>
              <a:t> </a:t>
            </a:r>
            <a:r>
              <a:rPr lang="en-US" sz="1600" b="1" dirty="0" err="1"/>
              <a:t>kecendrungan</a:t>
            </a:r>
            <a:r>
              <a:rPr lang="en-US" sz="1600" b="1" dirty="0"/>
              <a:t> </a:t>
            </a:r>
            <a:r>
              <a:rPr lang="en-US" sz="1600" b="1" i="1" dirty="0"/>
              <a:t>sentiment public </a:t>
            </a:r>
            <a:r>
              <a:rPr lang="en-US" sz="1600" b="1" dirty="0"/>
              <a:t>yang </a:t>
            </a:r>
            <a:r>
              <a:rPr lang="en-US" sz="1600" b="1" dirty="0" err="1"/>
              <a:t>terdapat</a:t>
            </a:r>
            <a:r>
              <a:rPr lang="en-US" sz="1600" b="1" dirty="0"/>
              <a:t> pada </a:t>
            </a:r>
            <a:r>
              <a:rPr lang="en-US" sz="1600" b="1" dirty="0" err="1"/>
              <a:t>kontroversi</a:t>
            </a:r>
            <a:r>
              <a:rPr lang="en-US" sz="1600" b="1" dirty="0"/>
              <a:t> </a:t>
            </a:r>
            <a:r>
              <a:rPr lang="en-US" sz="1600" b="1" dirty="0" err="1"/>
              <a:t>wacana</a:t>
            </a:r>
            <a:r>
              <a:rPr lang="en-US" sz="1600" b="1" dirty="0"/>
              <a:t> </a:t>
            </a:r>
            <a:r>
              <a:rPr lang="en-US" sz="1600" b="1" dirty="0" err="1"/>
              <a:t>pemindahan</a:t>
            </a:r>
            <a:r>
              <a:rPr lang="en-US" sz="1600" b="1" dirty="0"/>
              <a:t> </a:t>
            </a:r>
            <a:r>
              <a:rPr lang="en-US" sz="1600" b="1" dirty="0" err="1"/>
              <a:t>ibukota</a:t>
            </a:r>
            <a:r>
              <a:rPr lang="en-US" sz="1600" b="1" dirty="0"/>
              <a:t> Negara.</a:t>
            </a:r>
          </a:p>
          <a:p>
            <a:pPr marL="571500" indent="-457200" algn="just">
              <a:buAutoNum type="arabicPeriod"/>
            </a:pPr>
            <a:endParaRPr lang="en-US" sz="1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95283" y="1458355"/>
            <a:ext cx="5640900" cy="1082700"/>
          </a:xfrm>
          <a:prstGeom prst="rect">
            <a:avLst/>
          </a:prstGeom>
        </p:spPr>
        <p:txBody>
          <a:bodyPr spcFirstLastPara="1" wrap="square" lIns="0" tIns="0" rIns="0" bIns="0" anchor="t" anchorCtr="0">
            <a:noAutofit/>
          </a:bodyPr>
          <a:lstStyle/>
          <a:p>
            <a:pPr lvl="0" algn="just"/>
            <a:r>
              <a:rPr lang="en-US" sz="2000" b="1" dirty="0"/>
              <a:t>Support Vector Machine (SVM) </a:t>
            </a:r>
            <a:r>
              <a:rPr lang="en-US" sz="2000" b="1" dirty="0" err="1"/>
              <a:t>adalah</a:t>
            </a:r>
            <a:r>
              <a:rPr lang="en-US" sz="2000" b="1" dirty="0"/>
              <a:t> </a:t>
            </a:r>
            <a:r>
              <a:rPr lang="en-US" sz="2000" b="1" dirty="0" err="1"/>
              <a:t>salah</a:t>
            </a:r>
            <a:r>
              <a:rPr lang="en-US" sz="2000" b="1" dirty="0"/>
              <a:t> </a:t>
            </a:r>
            <a:r>
              <a:rPr lang="en-US" sz="2000" b="1" dirty="0" err="1"/>
              <a:t>satu</a:t>
            </a:r>
            <a:r>
              <a:rPr lang="en-US" sz="2000" b="1" dirty="0"/>
              <a:t> </a:t>
            </a:r>
            <a:r>
              <a:rPr lang="en-US" sz="2000" b="1" dirty="0" err="1"/>
              <a:t>algoritma</a:t>
            </a:r>
            <a:r>
              <a:rPr lang="en-US" sz="2000" b="1" dirty="0"/>
              <a:t> machine learning </a:t>
            </a:r>
            <a:r>
              <a:rPr lang="en-US" sz="2000" b="1" dirty="0" err="1"/>
              <a:t>dengan</a:t>
            </a:r>
            <a:r>
              <a:rPr lang="en-US" sz="2000" b="1" dirty="0"/>
              <a:t> </a:t>
            </a:r>
            <a:r>
              <a:rPr lang="en-US" sz="2000" b="1" dirty="0" err="1"/>
              <a:t>pendekatan</a:t>
            </a:r>
            <a:r>
              <a:rPr lang="en-US" sz="2000" b="1" dirty="0"/>
              <a:t> supervised learning yang </a:t>
            </a:r>
            <a:r>
              <a:rPr lang="en-US" sz="2000" b="1" dirty="0" err="1"/>
              <a:t>bekerja</a:t>
            </a:r>
            <a:r>
              <a:rPr lang="en-US" sz="2000" b="1" dirty="0"/>
              <a:t> </a:t>
            </a:r>
            <a:r>
              <a:rPr lang="en-US" sz="2000" b="1" dirty="0" err="1"/>
              <a:t>dengan</a:t>
            </a:r>
            <a:r>
              <a:rPr lang="en-US" sz="2000" b="1" dirty="0"/>
              <a:t> </a:t>
            </a:r>
            <a:r>
              <a:rPr lang="en-US" sz="2000" b="1" dirty="0" err="1"/>
              <a:t>mencari</a:t>
            </a:r>
            <a:r>
              <a:rPr lang="en-US" sz="2000" b="1" dirty="0"/>
              <a:t> </a:t>
            </a:r>
            <a:r>
              <a:rPr lang="en-US" sz="2000" b="1" dirty="0" err="1"/>
              <a:t>hyperplane</a:t>
            </a:r>
            <a:r>
              <a:rPr lang="en-US" sz="2000" b="1" dirty="0"/>
              <a:t> </a:t>
            </a:r>
            <a:r>
              <a:rPr lang="en-US" sz="2000" b="1" dirty="0" err="1"/>
              <a:t>atau</a:t>
            </a:r>
            <a:r>
              <a:rPr lang="en-US" sz="2000" b="1" dirty="0"/>
              <a:t> </a:t>
            </a:r>
            <a:r>
              <a:rPr lang="en-US" sz="2000" b="1" dirty="0" err="1"/>
              <a:t>fungsi</a:t>
            </a:r>
            <a:r>
              <a:rPr lang="en-US" sz="2000" b="1" dirty="0"/>
              <a:t> </a:t>
            </a:r>
            <a:r>
              <a:rPr lang="en-US" sz="2000" b="1" dirty="0" err="1"/>
              <a:t>pemisah</a:t>
            </a:r>
            <a:r>
              <a:rPr lang="en-US" sz="2000" b="1" dirty="0"/>
              <a:t> </a:t>
            </a:r>
            <a:r>
              <a:rPr lang="en-US" sz="2000" b="1" dirty="0" err="1"/>
              <a:t>terbaik</a:t>
            </a:r>
            <a:r>
              <a:rPr lang="en-US" sz="2000" b="1" dirty="0"/>
              <a:t> </a:t>
            </a:r>
            <a:r>
              <a:rPr lang="en-US" sz="2000" b="1" dirty="0" err="1"/>
              <a:t>untuk</a:t>
            </a:r>
            <a:r>
              <a:rPr lang="en-US" sz="2000" b="1" dirty="0"/>
              <a:t> </a:t>
            </a:r>
            <a:r>
              <a:rPr lang="en-US" sz="2000" b="1" dirty="0" err="1"/>
              <a:t>memisahkan</a:t>
            </a:r>
            <a:r>
              <a:rPr lang="en-US" sz="2000" b="1" dirty="0"/>
              <a:t> </a:t>
            </a:r>
            <a:r>
              <a:rPr lang="en-US" sz="2000" b="1" dirty="0" err="1"/>
              <a:t>kelas</a:t>
            </a:r>
            <a:r>
              <a:rPr lang="en-US" sz="2000" b="1" dirty="0"/>
              <a:t>. </a:t>
            </a:r>
            <a:r>
              <a:rPr lang="en-US" sz="2000" b="1" dirty="0" err="1"/>
              <a:t>Algoritma</a:t>
            </a:r>
            <a:r>
              <a:rPr lang="en-US" sz="2000" b="1" dirty="0"/>
              <a:t> SVM </a:t>
            </a:r>
            <a:r>
              <a:rPr lang="en-US" sz="2000" b="1" dirty="0" err="1"/>
              <a:t>memiliki</a:t>
            </a:r>
            <a:r>
              <a:rPr lang="en-US" sz="2000" b="1" dirty="0"/>
              <a:t> </a:t>
            </a:r>
            <a:r>
              <a:rPr lang="en-US" sz="2000" b="1" dirty="0" err="1"/>
              <a:t>konsep</a:t>
            </a:r>
            <a:r>
              <a:rPr lang="en-US" sz="2000" b="1" dirty="0"/>
              <a:t> </a:t>
            </a:r>
            <a:r>
              <a:rPr lang="en-US" sz="2000" b="1" dirty="0" err="1"/>
              <a:t>dan</a:t>
            </a:r>
            <a:r>
              <a:rPr lang="en-US" sz="2000" b="1" dirty="0"/>
              <a:t> </a:t>
            </a:r>
            <a:r>
              <a:rPr lang="en-US" sz="2000" b="1" dirty="0" err="1"/>
              <a:t>dasar</a:t>
            </a:r>
            <a:r>
              <a:rPr lang="en-US" sz="2000" b="1" dirty="0"/>
              <a:t> </a:t>
            </a:r>
            <a:r>
              <a:rPr lang="en-US" sz="2000" b="1" dirty="0" err="1"/>
              <a:t>matematis</a:t>
            </a:r>
            <a:r>
              <a:rPr lang="en-US" sz="2000" b="1" dirty="0"/>
              <a:t> yang </a:t>
            </a:r>
            <a:r>
              <a:rPr lang="en-US" sz="2000" b="1" dirty="0" err="1"/>
              <a:t>mapan</a:t>
            </a:r>
            <a:r>
              <a:rPr lang="en-US" sz="2000" b="1" dirty="0"/>
              <a:t> </a:t>
            </a:r>
            <a:r>
              <a:rPr lang="en-US" sz="2000" b="1" dirty="0" err="1"/>
              <a:t>sehingga</a:t>
            </a:r>
            <a:r>
              <a:rPr lang="en-US" sz="2000" b="1" dirty="0"/>
              <a:t> </a:t>
            </a:r>
            <a:r>
              <a:rPr lang="en-US" sz="2000" b="1" dirty="0" err="1"/>
              <a:t>menjadi</a:t>
            </a:r>
            <a:r>
              <a:rPr lang="en-US" sz="2000" b="1" dirty="0"/>
              <a:t> </a:t>
            </a:r>
            <a:r>
              <a:rPr lang="en-US" sz="2000" b="1" dirty="0" err="1"/>
              <a:t>algoritma</a:t>
            </a:r>
            <a:r>
              <a:rPr lang="en-US" sz="2000" b="1" dirty="0"/>
              <a:t> yang </a:t>
            </a:r>
            <a:r>
              <a:rPr lang="en-US" sz="2000" b="1" dirty="0" err="1"/>
              <a:t>populer</a:t>
            </a:r>
            <a:r>
              <a:rPr lang="en-US" sz="2000" b="1" dirty="0"/>
              <a:t>. </a:t>
            </a:r>
            <a:r>
              <a:rPr lang="en-US" sz="2000" b="1" dirty="0" err="1"/>
              <a:t>Algoritma</a:t>
            </a:r>
            <a:r>
              <a:rPr lang="en-US" sz="2000" b="1" dirty="0"/>
              <a:t> </a:t>
            </a:r>
            <a:r>
              <a:rPr lang="en-US" sz="2000" b="1" dirty="0" err="1"/>
              <a:t>ini</a:t>
            </a:r>
            <a:r>
              <a:rPr lang="en-US" sz="2000" b="1" dirty="0"/>
              <a:t> </a:t>
            </a:r>
            <a:r>
              <a:rPr lang="en-US" sz="2000" b="1" dirty="0" err="1"/>
              <a:t>dapat</a:t>
            </a:r>
            <a:r>
              <a:rPr lang="en-US" sz="2000" b="1" dirty="0"/>
              <a:t> </a:t>
            </a:r>
            <a:r>
              <a:rPr lang="en-US" sz="2000" b="1" dirty="0" err="1"/>
              <a:t>digunakan</a:t>
            </a:r>
            <a:r>
              <a:rPr lang="en-US" sz="2000" b="1" dirty="0"/>
              <a:t> </a:t>
            </a:r>
            <a:r>
              <a:rPr lang="en-US" sz="2000" b="1" dirty="0" err="1"/>
              <a:t>untuk</a:t>
            </a:r>
            <a:r>
              <a:rPr lang="en-US" sz="2000" b="1" dirty="0"/>
              <a:t> </a:t>
            </a:r>
            <a:r>
              <a:rPr lang="en-US" sz="2000" b="1" dirty="0" err="1"/>
              <a:t>klasifikasi</a:t>
            </a:r>
            <a:r>
              <a:rPr lang="en-US" sz="2000" b="1" dirty="0"/>
              <a:t> (SVM classification) </a:t>
            </a:r>
            <a:r>
              <a:rPr lang="en-US" sz="2000" b="1" dirty="0" err="1"/>
              <a:t>dan</a:t>
            </a:r>
            <a:r>
              <a:rPr lang="en-US" sz="2000" b="1" dirty="0"/>
              <a:t> </a:t>
            </a:r>
            <a:r>
              <a:rPr lang="en-US" sz="2000" b="1" dirty="0" err="1"/>
              <a:t>regresi</a:t>
            </a:r>
            <a:r>
              <a:rPr lang="en-US" sz="2000" b="1" dirty="0"/>
              <a:t> (SVM regression).</a:t>
            </a:r>
            <a:endParaRPr sz="20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Rectangle 4"/>
          <p:cNvSpPr/>
          <p:nvPr/>
        </p:nvSpPr>
        <p:spPr>
          <a:xfrm>
            <a:off x="395283" y="556200"/>
            <a:ext cx="5535490" cy="523220"/>
          </a:xfrm>
          <a:prstGeom prst="rect">
            <a:avLst/>
          </a:prstGeom>
        </p:spPr>
        <p:txBody>
          <a:bodyPr wrap="none">
            <a:spAutoFit/>
          </a:bodyPr>
          <a:lstStyle/>
          <a:p>
            <a:r>
              <a:rPr lang="en-US" sz="2800" b="1" dirty="0"/>
              <a:t>Support Vector Machine (SVM)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917544" y="626122"/>
            <a:ext cx="5194632" cy="35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t>Metode yang digunakan:</a:t>
            </a:r>
            <a:endParaRPr lang="en-US" dirty="0"/>
          </a:p>
          <a:p>
            <a:pPr marL="0" lvl="0" indent="0" algn="just" rtl="0">
              <a:spcBef>
                <a:spcPts val="600"/>
              </a:spcBef>
              <a:spcAft>
                <a:spcPts val="0"/>
              </a:spcAft>
              <a:buNone/>
            </a:pPr>
            <a:r>
              <a:rPr lang="en-US" sz="2400" dirty="0">
                <a:latin typeface="Times New Roman" panose="02020603050405020304" pitchFamily="18" charset="0"/>
                <a:cs typeface="Times New Roman" panose="02020603050405020304" pitchFamily="18" charset="0"/>
              </a:rPr>
              <a:t>Pada </a:t>
            </a:r>
            <a:r>
              <a:rPr lang="en-US" sz="2400" dirty="0" err="1">
                <a:latin typeface="Times New Roman" panose="02020603050405020304" pitchFamily="18" charset="0"/>
                <a:cs typeface="Times New Roman" panose="02020603050405020304" pitchFamily="18" charset="0"/>
              </a:rPr>
              <a:t>penelitian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menggunakan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metode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eksperimen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percobaan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experimen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dilakukan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untuk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mendapatkan</a:t>
            </a:r>
            <a:r>
              <a:rPr lang="en-US" sz="2400" dirty="0">
                <a:latin typeface="Times New Roman" panose="02020603050405020304" pitchFamily="18" charset="0"/>
                <a:cs typeface="Times New Roman" panose="02020603050405020304" pitchFamily="18" charset="0"/>
              </a:rPr>
              <a:t> model </a:t>
            </a:r>
            <a:r>
              <a:rPr lang="en-US" sz="2400" dirty="0" err="1">
                <a:latin typeface="Times New Roman" panose="02020603050405020304" pitchFamily="18" charset="0"/>
                <a:cs typeface="Times New Roman" panose="02020603050405020304" pitchFamily="18" charset="0"/>
              </a:rPr>
              <a:t>terbaik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yaitu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metode</a:t>
            </a:r>
            <a:r>
              <a:rPr lang="en-US" sz="2400" dirty="0">
                <a:latin typeface="Times New Roman" panose="02020603050405020304" pitchFamily="18" charset="0"/>
                <a:cs typeface="Times New Roman" panose="02020603050405020304" pitchFamily="18" charset="0"/>
              </a:rPr>
              <a:t> SVM </a:t>
            </a:r>
            <a:r>
              <a:rPr lang="en-US" sz="2400" dirty="0" err="1">
                <a:latin typeface="Times New Roman" panose="02020603050405020304" pitchFamily="18" charset="0"/>
                <a:cs typeface="Times New Roman" panose="02020603050405020304" pitchFamily="18" charset="0"/>
              </a:rPr>
              <a:t>guna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analisis</a:t>
            </a:r>
            <a:r>
              <a:rPr lang="en-US" sz="2400" dirty="0">
                <a:latin typeface="Times New Roman" panose="02020603050405020304" pitchFamily="18" charset="0"/>
                <a:cs typeface="Times New Roman" panose="02020603050405020304" pitchFamily="18" charset="0"/>
              </a:rPr>
              <a:t> sentiment </a:t>
            </a:r>
            <a:r>
              <a:rPr lang="en-US" sz="2400" dirty="0" err="1">
                <a:latin typeface="Times New Roman" panose="02020603050405020304" pitchFamily="18" charset="0"/>
                <a:cs typeface="Times New Roman" panose="02020603050405020304" pitchFamily="18" charset="0"/>
              </a:rPr>
              <a:t>terkait</a:t>
            </a:r>
            <a:r>
              <a:rPr lang="en-US" sz="2400" dirty="0">
                <a:latin typeface="Times New Roman" panose="02020603050405020304" pitchFamily="18" charset="0"/>
                <a:cs typeface="Times New Roman" panose="02020603050405020304" pitchFamily="18" charset="0"/>
              </a:rPr>
              <a:t> topic </a:t>
            </a:r>
            <a:r>
              <a:rPr lang="en-US" sz="2400" dirty="0" err="1">
                <a:latin typeface="Times New Roman" panose="02020603050405020304" pitchFamily="18" charset="0"/>
                <a:cs typeface="Times New Roman" panose="02020603050405020304" pitchFamily="18" charset="0"/>
              </a:rPr>
              <a:t>pemindahan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ibukota</a:t>
            </a:r>
            <a:r>
              <a:rPr lang="en-US" sz="2400"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26745" y="555856"/>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err="1"/>
              <a:t>Metode</a:t>
            </a:r>
            <a:endParaRPr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597" name="Google Shape;597;p17"/>
          <p:cNvGrpSpPr/>
          <p:nvPr/>
        </p:nvGrpSpPr>
        <p:grpSpPr>
          <a:xfrm>
            <a:off x="6067645" y="1497269"/>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Text Placeholder 1"/>
          <p:cNvSpPr>
            <a:spLocks noGrp="1"/>
          </p:cNvSpPr>
          <p:nvPr>
            <p:ph type="body" idx="1"/>
          </p:nvPr>
        </p:nvSpPr>
        <p:spPr>
          <a:xfrm>
            <a:off x="227761" y="1330204"/>
            <a:ext cx="5640900" cy="2074012"/>
          </a:xfrm>
        </p:spPr>
        <p:txBody>
          <a:bodyPr/>
          <a:lstStyle/>
          <a:p>
            <a:pPr marL="628650" indent="-514350" algn="just">
              <a:buFont typeface="+mj-lt"/>
              <a:buAutoNum type="arabicPeriod"/>
            </a:pP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Pengumpulan</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Data</a:t>
            </a:r>
          </a:p>
          <a:p>
            <a:pPr marL="628650" indent="-514350" algn="just">
              <a:buFont typeface="+mj-lt"/>
              <a:buAutoNum type="arabicPeriod"/>
            </a:pPr>
            <a:r>
              <a:rPr lang="en-US" sz="2400" i="1" kern="100" dirty="0">
                <a:latin typeface="Times New Roman" panose="02020603050405020304" pitchFamily="18" charset="0"/>
                <a:ea typeface="Calibri" panose="020F0502020204030204" pitchFamily="34" charset="0"/>
                <a:cs typeface="Times New Roman" panose="02020603050405020304" pitchFamily="18" charset="0"/>
              </a:rPr>
              <a:t>Pre-Processing Text</a:t>
            </a:r>
          </a:p>
          <a:p>
            <a:pPr marL="628650" indent="-514350" algn="just">
              <a:buFont typeface="+mj-lt"/>
              <a:buAutoNum type="arabicPeriod"/>
            </a:pP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Pembobotan</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TF-IDF</a:t>
            </a:r>
          </a:p>
          <a:p>
            <a:pPr marL="628650" indent="-514350" algn="just">
              <a:buFont typeface="+mj-lt"/>
              <a:buAutoNum type="arabicPeriod"/>
            </a:pPr>
            <a:r>
              <a:rPr lang="en-US" sz="2400" kern="100" dirty="0" err="1">
                <a:latin typeface="Times New Roman" panose="02020603050405020304" pitchFamily="18" charset="0"/>
                <a:ea typeface="Calibri" panose="020F0502020204030204" pitchFamily="34" charset="0"/>
                <a:cs typeface="Times New Roman" panose="02020603050405020304" pitchFamily="18" charset="0"/>
              </a:rPr>
              <a:t>Metode</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latin typeface="Times New Roman" panose="02020603050405020304" pitchFamily="18" charset="0"/>
                <a:ea typeface="Calibri" panose="020F0502020204030204" pitchFamily="34" charset="0"/>
                <a:cs typeface="Times New Roman" panose="02020603050405020304" pitchFamily="18" charset="0"/>
              </a:rPr>
              <a:t>Klasifikasi</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 SVM</a:t>
            </a:r>
          </a:p>
          <a:p>
            <a:pPr marL="628650" indent="-514350" algn="just">
              <a:buFont typeface="+mj-lt"/>
              <a:buAutoNum type="arabicPeriod"/>
            </a:pP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Evaluasi</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Kerja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628650" indent="-514350" algn="just">
              <a:buFont typeface="+mj-lt"/>
              <a:buAutoNum type="arabicPeriod"/>
            </a:pPr>
            <a:r>
              <a:rPr lang="en-US" sz="2400" kern="100" dirty="0" err="1">
                <a:latin typeface="Times New Roman" panose="02020603050405020304" pitchFamily="18" charset="0"/>
                <a:ea typeface="Calibri" panose="020F0502020204030204" pitchFamily="34" charset="0"/>
                <a:cs typeface="Times New Roman" panose="02020603050405020304" pitchFamily="18" charset="0"/>
              </a:rPr>
              <a:t>Evaluasi</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latin typeface="Times New Roman" panose="02020603050405020304" pitchFamily="18" charset="0"/>
                <a:ea typeface="Calibri" panose="020F0502020204030204" pitchFamily="34" charset="0"/>
                <a:cs typeface="Times New Roman" panose="02020603050405020304" pitchFamily="18" charset="0"/>
              </a:rPr>
              <a:t>Validasi</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latin typeface="Times New Roman" panose="02020603050405020304" pitchFamily="18" charset="0"/>
                <a:ea typeface="Calibri" panose="020F0502020204030204" pitchFamily="34" charset="0"/>
                <a:cs typeface="Times New Roman" panose="02020603050405020304" pitchFamily="18" charset="0"/>
              </a:rPr>
              <a:t>dengan</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400" i="1" kern="100" dirty="0">
                <a:latin typeface="Times New Roman" panose="02020603050405020304" pitchFamily="18" charset="0"/>
                <a:ea typeface="Calibri" panose="020F0502020204030204" pitchFamily="34" charset="0"/>
                <a:cs typeface="Times New Roman" panose="02020603050405020304" pitchFamily="18" charset="0"/>
              </a:rPr>
              <a:t>K-Fold Cross</a:t>
            </a:r>
            <a:endParaRPr lang="en-US" sz="2400" i="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76D0F0F-B9D3-728E-3340-041E7B9C5C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graphicFrame>
        <p:nvGraphicFramePr>
          <p:cNvPr id="6" name="Table 6">
            <a:extLst>
              <a:ext uri="{FF2B5EF4-FFF2-40B4-BE49-F238E27FC236}">
                <a16:creationId xmlns:a16="http://schemas.microsoft.com/office/drawing/2014/main" id="{79582737-ECBF-8244-22BF-0143F6E35F94}"/>
              </a:ext>
            </a:extLst>
          </p:cNvPr>
          <p:cNvGraphicFramePr>
            <a:graphicFrameLocks noGrp="1"/>
          </p:cNvGraphicFramePr>
          <p:nvPr>
            <p:extLst>
              <p:ext uri="{D42A27DB-BD31-4B8C-83A1-F6EECF244321}">
                <p14:modId xmlns:p14="http://schemas.microsoft.com/office/powerpoint/2010/main" val="1169724955"/>
              </p:ext>
            </p:extLst>
          </p:nvPr>
        </p:nvGraphicFramePr>
        <p:xfrm>
          <a:off x="629272" y="1602035"/>
          <a:ext cx="7721098" cy="2588354"/>
        </p:xfrm>
        <a:graphic>
          <a:graphicData uri="http://schemas.openxmlformats.org/drawingml/2006/table">
            <a:tbl>
              <a:tblPr firstRow="1" bandRow="1">
                <a:tableStyleId>{11E2214B-EEA6-4F0E-851E-DA328E0D34B4}</a:tableStyleId>
              </a:tblPr>
              <a:tblGrid>
                <a:gridCol w="5925833">
                  <a:extLst>
                    <a:ext uri="{9D8B030D-6E8A-4147-A177-3AD203B41FA5}">
                      <a16:colId xmlns:a16="http://schemas.microsoft.com/office/drawing/2014/main" val="3882663274"/>
                    </a:ext>
                  </a:extLst>
                </a:gridCol>
                <a:gridCol w="1795265">
                  <a:extLst>
                    <a:ext uri="{9D8B030D-6E8A-4147-A177-3AD203B41FA5}">
                      <a16:colId xmlns:a16="http://schemas.microsoft.com/office/drawing/2014/main" val="2807226942"/>
                    </a:ext>
                  </a:extLst>
                </a:gridCol>
              </a:tblGrid>
              <a:tr h="505461">
                <a:tc>
                  <a:txBody>
                    <a:bodyPr/>
                    <a:lstStyle/>
                    <a:p>
                      <a:pPr algn="ctr"/>
                      <a:r>
                        <a:rPr lang="en-US" sz="1600" dirty="0">
                          <a:latin typeface="Times New Roman" panose="02020603050405020304" pitchFamily="18" charset="0"/>
                          <a:cs typeface="Times New Roman" panose="02020603050405020304" pitchFamily="18" charset="0"/>
                        </a:rPr>
                        <a:t>Tweets</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Sentimen</a:t>
                      </a:r>
                      <a:endPar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endParaRPr lang="en-US" dirty="0"/>
                    </a:p>
                  </a:txBody>
                  <a:tcPr/>
                </a:tc>
                <a:extLst>
                  <a:ext uri="{0D108BD9-81ED-4DB2-BD59-A6C34878D82A}">
                    <a16:rowId xmlns:a16="http://schemas.microsoft.com/office/drawing/2014/main" val="3189869497"/>
                  </a:ext>
                </a:extLst>
              </a:tr>
              <a:tr h="393136">
                <a:tc>
                  <a:txBody>
                    <a:bodyPr/>
                    <a:lstStyle/>
                    <a:p>
                      <a:r>
                        <a:rPr lang="en-US" sz="1100" dirty="0">
                          <a:latin typeface="Times New Roman" panose="02020603050405020304" pitchFamily="18" charset="0"/>
                          <a:cs typeface="Times New Roman" panose="02020603050405020304" pitchFamily="18" charset="0"/>
                        </a:rPr>
                        <a:t>@tembangjiwa </a:t>
                      </a:r>
                      <a:r>
                        <a:rPr lang="en-US" sz="1100" dirty="0" err="1">
                          <a:latin typeface="Times New Roman" panose="02020603050405020304" pitchFamily="18" charset="0"/>
                          <a:cs typeface="Times New Roman" panose="02020603050405020304" pitchFamily="18" charset="0"/>
                        </a:rPr>
                        <a:t>Itupun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jubir</a:t>
                      </a:r>
                      <a:r>
                        <a:rPr lang="en-US" sz="1100" dirty="0">
                          <a:latin typeface="Times New Roman" panose="02020603050405020304" pitchFamily="18" charset="0"/>
                          <a:cs typeface="Times New Roman" panose="02020603050405020304" pitchFamily="18" charset="0"/>
                        </a:rPr>
                        <a:t> yang </a:t>
                      </a:r>
                      <a:r>
                        <a:rPr lang="en-US" sz="1100" dirty="0" err="1">
                          <a:latin typeface="Times New Roman" panose="02020603050405020304" pitchFamily="18" charset="0"/>
                          <a:cs typeface="Times New Roman" panose="02020603050405020304" pitchFamily="18" charset="0"/>
                        </a:rPr>
                        <a:t>menegaskan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Fajrul</a:t>
                      </a:r>
                      <a:r>
                        <a:rPr lang="en-US" sz="1100" dirty="0">
                          <a:latin typeface="Times New Roman" panose="02020603050405020304" pitchFamily="18" charset="0"/>
                          <a:cs typeface="Times New Roman" panose="02020603050405020304" pitchFamily="18" charset="0"/>
                        </a:rPr>
                        <a:t> Rahman orang </a:t>
                      </a:r>
                      <a:r>
                        <a:rPr lang="en-US" sz="1100" dirty="0" err="1">
                          <a:latin typeface="Times New Roman" panose="02020603050405020304" pitchFamily="18" charset="0"/>
                          <a:cs typeface="Times New Roman" panose="02020603050405020304" pitchFamily="18" charset="0"/>
                        </a:rPr>
                        <a:t>kelahiran</a:t>
                      </a:r>
                      <a:r>
                        <a:rPr lang="en-US" sz="1100" dirty="0">
                          <a:latin typeface="Times New Roman" panose="02020603050405020304" pitchFamily="18" charset="0"/>
                          <a:cs typeface="Times New Roman" panose="02020603050405020304" pitchFamily="18" charset="0"/>
                        </a:rPr>
                        <a:t> Banjarmasin. </a:t>
                      </a:r>
                      <a:r>
                        <a:rPr lang="en-US" sz="1100" dirty="0" err="1">
                          <a:latin typeface="Times New Roman" panose="02020603050405020304" pitchFamily="18" charset="0"/>
                          <a:cs typeface="Times New Roman" panose="02020603050405020304" pitchFamily="18" charset="0"/>
                        </a:rPr>
                        <a:t>Makanya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ibukota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dipindah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ke</a:t>
                      </a:r>
                      <a:r>
                        <a:rPr lang="en-US" sz="1100" dirty="0">
                          <a:latin typeface="Times New Roman" panose="02020603050405020304" pitchFamily="18" charset="0"/>
                          <a:cs typeface="Times New Roman" panose="02020603050405020304" pitchFamily="18" charset="0"/>
                        </a:rPr>
                        <a:t> Kalimantan </a:t>
                      </a:r>
                      <a:r>
                        <a:rPr lang="en-US" sz="1100" dirty="0" err="1">
                          <a:latin typeface="Times New Roman" panose="02020603050405020304" pitchFamily="18" charset="0"/>
                          <a:cs typeface="Times New Roman" panose="02020603050405020304" pitchFamily="18" charset="0"/>
                        </a:rPr>
                        <a:t>mungkin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supaya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cina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bisa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jadi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presiden</a:t>
                      </a:r>
                      <a:r>
                        <a:rPr lang="en-US" sz="1100" dirty="0">
                          <a:latin typeface="Times New Roman" panose="02020603050405020304" pitchFamily="18" charset="0"/>
                          <a:cs typeface="Times New Roman" panose="02020603050405020304" pitchFamily="18" charset="0"/>
                        </a:rPr>
                        <a:t>.</a:t>
                      </a:r>
                    </a:p>
                  </a:txBody>
                  <a:tcPr/>
                </a:tc>
                <a:tc>
                  <a:txBody>
                    <a:bodyPr/>
                    <a:lstStyle/>
                    <a:p>
                      <a:pPr algn="ctr"/>
                      <a:r>
                        <a:rPr lang="en-US" dirty="0" err="1">
                          <a:latin typeface="Times New Roman" panose="02020603050405020304" pitchFamily="18" charset="0"/>
                          <a:cs typeface="Times New Roman" panose="02020603050405020304" pitchFamily="18" charset="0"/>
                        </a:rPr>
                        <a:t>Negatif</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8737162"/>
                  </a:ext>
                </a:extLst>
              </a:tr>
              <a:tr h="547583">
                <a:tc>
                  <a:txBody>
                    <a:bodyPr/>
                    <a:lstStyle/>
                    <a:p>
                      <a:r>
                        <a:rPr lang="en-US" sz="1100" dirty="0">
                          <a:latin typeface="Times New Roman" panose="02020603050405020304" pitchFamily="18" charset="0"/>
                          <a:cs typeface="Times New Roman" panose="02020603050405020304" pitchFamily="18" charset="0"/>
                        </a:rPr>
                        <a:t>@hakaemel </a:t>
                      </a:r>
                      <a:r>
                        <a:rPr lang="en-US" sz="1100" dirty="0" err="1">
                          <a:latin typeface="Times New Roman" panose="02020603050405020304" pitchFamily="18" charset="0"/>
                          <a:cs typeface="Times New Roman" panose="02020603050405020304" pitchFamily="18" charset="0"/>
                        </a:rPr>
                        <a:t>Perubahan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iklim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bsa</a:t>
                      </a:r>
                      <a:r>
                        <a:rPr lang="en-US" sz="1100" dirty="0">
                          <a:latin typeface="Times New Roman" panose="02020603050405020304" pitchFamily="18" charset="0"/>
                          <a:cs typeface="Times New Roman" panose="02020603050405020304" pitchFamily="18" charset="0"/>
                        </a:rPr>
                        <a:t> di </a:t>
                      </a:r>
                      <a:r>
                        <a:rPr lang="en-US" sz="1100" dirty="0" err="1">
                          <a:latin typeface="Times New Roman" panose="02020603050405020304" pitchFamily="18" charset="0"/>
                          <a:cs typeface="Times New Roman" panose="02020603050405020304" pitchFamily="18" charset="0"/>
                        </a:rPr>
                        <a:t>atasi</a:t>
                      </a:r>
                      <a:r>
                        <a:rPr lang="en-US" sz="1100" dirty="0">
                          <a:latin typeface="Times New Roman" panose="02020603050405020304" pitchFamily="18" charset="0"/>
                          <a:cs typeface="Times New Roman" panose="02020603050405020304" pitchFamily="18" charset="0"/>
                        </a:rPr>
                        <a:t>? Gak salah </a:t>
                      </a:r>
                      <a:r>
                        <a:rPr lang="en-US" sz="1100" dirty="0" err="1">
                          <a:latin typeface="Times New Roman" panose="02020603050405020304" pitchFamily="18" charset="0"/>
                          <a:cs typeface="Times New Roman" panose="02020603050405020304" pitchFamily="18" charset="0"/>
                        </a:rPr>
                        <a:t>tuh</a:t>
                      </a:r>
                      <a:r>
                        <a:rPr lang="en-US" sz="1100" dirty="0">
                          <a:latin typeface="Times New Roman" panose="02020603050405020304" pitchFamily="18" charset="0"/>
                          <a:cs typeface="Times New Roman" panose="02020603050405020304" pitchFamily="18" charset="0"/>
                        </a:rPr>
                        <a:t>? ???? </a:t>
                      </a:r>
                      <a:r>
                        <a:rPr lang="en-US" sz="1100" dirty="0" err="1">
                          <a:latin typeface="Times New Roman" panose="02020603050405020304" pitchFamily="18" charset="0"/>
                          <a:cs typeface="Times New Roman" panose="02020603050405020304" pitchFamily="18" charset="0"/>
                        </a:rPr>
                        <a:t>Hutan</a:t>
                      </a:r>
                      <a:r>
                        <a:rPr lang="en-US" sz="1100" dirty="0">
                          <a:latin typeface="Times New Roman" panose="02020603050405020304" pitchFamily="18" charset="0"/>
                          <a:cs typeface="Times New Roman" panose="02020603050405020304" pitchFamily="18" charset="0"/>
                        </a:rPr>
                        <a:t> Kalimantan </a:t>
                      </a:r>
                      <a:r>
                        <a:rPr lang="en-US" sz="1100" dirty="0" err="1">
                          <a:latin typeface="Times New Roman" panose="02020603050405020304" pitchFamily="18" charset="0"/>
                          <a:cs typeface="Times New Roman" panose="02020603050405020304" pitchFamily="18" charset="0"/>
                        </a:rPr>
                        <a:t>kebakar</a:t>
                      </a:r>
                      <a:r>
                        <a:rPr lang="en-US" sz="1100" dirty="0">
                          <a:latin typeface="Times New Roman" panose="02020603050405020304" pitchFamily="18" charset="0"/>
                          <a:cs typeface="Times New Roman" panose="02020603050405020304" pitchFamily="18" charset="0"/>
                        </a:rPr>
                        <a:t> diem </a:t>
                      </a:r>
                      <a:r>
                        <a:rPr lang="en-US" sz="1100" dirty="0" err="1">
                          <a:latin typeface="Times New Roman" panose="02020603050405020304" pitchFamily="18" charset="0"/>
                          <a:cs typeface="Times New Roman" panose="02020603050405020304" pitchFamily="18" charset="0"/>
                        </a:rPr>
                        <a:t>aja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dy</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tmbah</a:t>
                      </a:r>
                      <a:r>
                        <a:rPr lang="en-US" sz="1100" dirty="0">
                          <a:latin typeface="Times New Roman" panose="02020603050405020304" pitchFamily="18" charset="0"/>
                          <a:cs typeface="Times New Roman" panose="02020603050405020304" pitchFamily="18" charset="0"/>
                        </a:rPr>
                        <a:t> lg </a:t>
                      </a:r>
                      <a:r>
                        <a:rPr lang="en-US" sz="1100" dirty="0" err="1">
                          <a:latin typeface="Times New Roman" panose="02020603050405020304" pitchFamily="18" charset="0"/>
                          <a:cs typeface="Times New Roman" panose="02020603050405020304" pitchFamily="18" charset="0"/>
                        </a:rPr>
                        <a:t>mau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pindah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ibukota</a:t>
                      </a:r>
                      <a:r>
                        <a:rPr lang="en-US" sz="1100" dirty="0">
                          <a:latin typeface="Times New Roman" panose="02020603050405020304" pitchFamily="18" charset="0"/>
                          <a:cs typeface="Times New Roman" panose="02020603050405020304" pitchFamily="18" charset="0"/>
                        </a:rPr>
                        <a:t> k </a:t>
                      </a:r>
                      <a:r>
                        <a:rPr lang="en-US" sz="1100" dirty="0" err="1">
                          <a:latin typeface="Times New Roman" panose="02020603050405020304" pitchFamily="18" charset="0"/>
                          <a:cs typeface="Times New Roman" panose="02020603050405020304" pitchFamily="18" charset="0"/>
                        </a:rPr>
                        <a:t>kalimantan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apa</a:t>
                      </a:r>
                      <a:r>
                        <a:rPr lang="en-US" sz="1100" dirty="0">
                          <a:latin typeface="Times New Roman" panose="02020603050405020304" pitchFamily="18" charset="0"/>
                          <a:cs typeface="Times New Roman" panose="02020603050405020304" pitchFamily="18" charset="0"/>
                        </a:rPr>
                        <a:t> gak </a:t>
                      </a:r>
                      <a:r>
                        <a:rPr lang="en-US" sz="1100" dirty="0" err="1">
                          <a:latin typeface="Times New Roman" panose="02020603050405020304" pitchFamily="18" charset="0"/>
                          <a:cs typeface="Times New Roman" panose="02020603050405020304" pitchFamily="18" charset="0"/>
                        </a:rPr>
                        <a:t>rusak</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hutan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jg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tuh</a:t>
                      </a:r>
                      <a:r>
                        <a:rPr lang="en-US" sz="1100" dirty="0">
                          <a:latin typeface="Times New Roman" panose="02020603050405020304" pitchFamily="18" charset="0"/>
                          <a:cs typeface="Times New Roman" panose="02020603050405020304" pitchFamily="18" charset="0"/>
                        </a:rPr>
                        <a:t>? Yaa lagi2 </a:t>
                      </a:r>
                      <a:r>
                        <a:rPr lang="en-US" sz="1100" dirty="0" err="1">
                          <a:latin typeface="Times New Roman" panose="02020603050405020304" pitchFamily="18" charset="0"/>
                          <a:cs typeface="Times New Roman" panose="02020603050405020304" pitchFamily="18" charset="0"/>
                        </a:rPr>
                        <a:t>hrs</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maklum</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dehh</a:t>
                      </a:r>
                      <a:endParaRPr lang="en-US" sz="1100"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Negatif</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5077686"/>
                  </a:ext>
                </a:extLst>
              </a:tr>
              <a:tr h="547583">
                <a:tc>
                  <a:txBody>
                    <a:bodyPr/>
                    <a:lstStyle/>
                    <a:p>
                      <a:r>
                        <a:rPr lang="en-US" sz="1100" dirty="0">
                          <a:latin typeface="Times New Roman" panose="02020603050405020304" pitchFamily="18" charset="0"/>
                          <a:cs typeface="Times New Roman" panose="02020603050405020304" pitchFamily="18" charset="0"/>
                        </a:rPr>
                        <a:t>Ekonomi Indonesia 2019 </a:t>
                      </a:r>
                      <a:r>
                        <a:rPr lang="en-US" sz="1100" dirty="0" err="1">
                          <a:latin typeface="Times New Roman" panose="02020603050405020304" pitchFamily="18" charset="0"/>
                          <a:cs typeface="Times New Roman" panose="02020603050405020304" pitchFamily="18" charset="0"/>
                        </a:rPr>
                        <a:t>bertumbuh</a:t>
                      </a:r>
                      <a:r>
                        <a:rPr lang="en-US" sz="1100" dirty="0">
                          <a:latin typeface="Times New Roman" panose="02020603050405020304" pitchFamily="18" charset="0"/>
                          <a:cs typeface="Times New Roman" panose="02020603050405020304" pitchFamily="18" charset="0"/>
                        </a:rPr>
                        <a:t> 5,02% </a:t>
                      </a:r>
                      <a:r>
                        <a:rPr lang="en-US" sz="1100" dirty="0" err="1">
                          <a:latin typeface="Times New Roman" panose="02020603050405020304" pitchFamily="18" charset="0"/>
                          <a:cs typeface="Times New Roman" panose="02020603050405020304" pitchFamily="18" charset="0"/>
                        </a:rPr>
                        <a:t>lebih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kecil</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dibanding</a:t>
                      </a:r>
                      <a:r>
                        <a:rPr lang="en-US" sz="1100" dirty="0">
                          <a:latin typeface="Times New Roman" panose="02020603050405020304" pitchFamily="18" charset="0"/>
                          <a:cs typeface="Times New Roman" panose="02020603050405020304" pitchFamily="18" charset="0"/>
                        </a:rPr>
                        <a:t> 2018: 5.17 </a:t>
                      </a:r>
                      <a:r>
                        <a:rPr lang="en-US" sz="1100" dirty="0" err="1">
                          <a:latin typeface="Times New Roman" panose="02020603050405020304" pitchFamily="18" charset="0"/>
                          <a:cs typeface="Times New Roman" panose="02020603050405020304" pitchFamily="18" charset="0"/>
                        </a:rPr>
                        <a:t>persen.Jawa</a:t>
                      </a:r>
                      <a:r>
                        <a:rPr lang="en-US" sz="1100" dirty="0">
                          <a:latin typeface="Times New Roman" panose="02020603050405020304" pitchFamily="18" charset="0"/>
                          <a:cs typeface="Times New Roman" panose="02020603050405020304" pitchFamily="18" charset="0"/>
                        </a:rPr>
                        <a:t> sangat dominan,59,00 </a:t>
                      </a:r>
                      <a:r>
                        <a:rPr lang="en-US" sz="1100" dirty="0" err="1">
                          <a:latin typeface="Times New Roman" panose="02020603050405020304" pitchFamily="18" charset="0"/>
                          <a:cs typeface="Times New Roman" panose="02020603050405020304" pitchFamily="18" charset="0"/>
                        </a:rPr>
                        <a:t>persen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dari</a:t>
                      </a:r>
                      <a:r>
                        <a:rPr lang="en-US" sz="1100" dirty="0">
                          <a:latin typeface="Times New Roman" panose="02020603050405020304" pitchFamily="18" charset="0"/>
                          <a:cs typeface="Times New Roman" panose="02020603050405020304" pitchFamily="18" charset="0"/>
                        </a:rPr>
                        <a:t> total PDB. Sumatera 21,3%, Kalimantan 8,0%. </a:t>
                      </a:r>
                      <a:r>
                        <a:rPr lang="en-US" sz="1100" dirty="0" err="1">
                          <a:latin typeface="Times New Roman" panose="02020603050405020304" pitchFamily="18" charset="0"/>
                          <a:cs typeface="Times New Roman" panose="02020603050405020304" pitchFamily="18" charset="0"/>
                        </a:rPr>
                        <a:t>Distribusi</a:t>
                      </a:r>
                      <a:r>
                        <a:rPr lang="en-US" sz="1100" dirty="0">
                          <a:latin typeface="Times New Roman" panose="02020603050405020304" pitchFamily="18" charset="0"/>
                          <a:cs typeface="Times New Roman" panose="02020603050405020304" pitchFamily="18" charset="0"/>
                        </a:rPr>
                        <a:t> PDB </a:t>
                      </a:r>
                      <a:r>
                        <a:rPr lang="en-US" sz="1100" dirty="0" err="1">
                          <a:latin typeface="Times New Roman" panose="02020603050405020304" pitchFamily="18" charset="0"/>
                          <a:cs typeface="Times New Roman" panose="02020603050405020304" pitchFamily="18" charset="0"/>
                        </a:rPr>
                        <a:t>timpang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Itulah</a:t>
                      </a:r>
                      <a:r>
                        <a:rPr lang="en-US" sz="1100" dirty="0">
                          <a:latin typeface="Times New Roman" panose="02020603050405020304" pitchFamily="18" charset="0"/>
                          <a:cs typeface="Times New Roman" panose="02020603050405020304" pitchFamily="18" charset="0"/>
                        </a:rPr>
                        <a:t> Salah Satu alas an CERDAS </a:t>
                      </a:r>
                      <a:r>
                        <a:rPr lang="en-US" sz="1100" dirty="0" err="1">
                          <a:latin typeface="Times New Roman" panose="02020603050405020304" pitchFamily="18" charset="0"/>
                          <a:cs typeface="Times New Roman" panose="02020603050405020304" pitchFamily="18" charset="0"/>
                        </a:rPr>
                        <a:t>mengapa</a:t>
                      </a:r>
                      <a:r>
                        <a:rPr lang="en-US" sz="1100" dirty="0">
                          <a:latin typeface="Times New Roman" panose="02020603050405020304" pitchFamily="18" charset="0"/>
                          <a:cs typeface="Times New Roman" panose="02020603050405020304" pitchFamily="18" charset="0"/>
                        </a:rPr>
                        <a:t> IBUKOTA negara </a:t>
                      </a:r>
                      <a:r>
                        <a:rPr lang="en-US" sz="1100" dirty="0" err="1">
                          <a:latin typeface="Times New Roman" panose="02020603050405020304" pitchFamily="18" charset="0"/>
                          <a:cs typeface="Times New Roman" panose="02020603050405020304" pitchFamily="18" charset="0"/>
                        </a:rPr>
                        <a:t>perlu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pindah</a:t>
                      </a:r>
                      <a:endParaRPr lang="en-US" sz="1100"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Positif</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5600240"/>
                  </a:ext>
                </a:extLst>
              </a:tr>
              <a:tr h="471051">
                <a:tc>
                  <a:txBody>
                    <a:bodyPr/>
                    <a:lstStyle/>
                    <a:p>
                      <a:r>
                        <a:rPr lang="en-US" sz="1100" dirty="0">
                          <a:latin typeface="Times New Roman" panose="02020603050405020304" pitchFamily="18" charset="0"/>
                          <a:cs typeface="Times New Roman" panose="02020603050405020304" pitchFamily="18" charset="0"/>
                        </a:rPr>
                        <a:t>Ahok </a:t>
                      </a:r>
                      <a:r>
                        <a:rPr lang="en-US" sz="1100" dirty="0" err="1">
                          <a:latin typeface="Times New Roman" panose="02020603050405020304" pitchFamily="18" charset="0"/>
                          <a:cs typeface="Times New Roman" panose="02020603050405020304" pitchFamily="18" charset="0"/>
                        </a:rPr>
                        <a:t>mampu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mengurai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masalah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sedang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Anies</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hanya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menambah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masalah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untuk</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saat</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ini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pemindahan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ibukota</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adalah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realistis</a:t>
                      </a:r>
                      <a:r>
                        <a:rPr lang="en-US" sz="1100" dirty="0">
                          <a:latin typeface="Times New Roman" panose="02020603050405020304" pitchFamily="18" charset="0"/>
                          <a:cs typeface="Times New Roman" panose="02020603050405020304" pitchFamily="18" charset="0"/>
                        </a:rPr>
                        <a:t>. Jakarta </a:t>
                      </a:r>
                      <a:r>
                        <a:rPr lang="en-US" sz="1100" dirty="0" err="1">
                          <a:latin typeface="Times New Roman" panose="02020603050405020304" pitchFamily="18" charset="0"/>
                          <a:cs typeface="Times New Roman" panose="02020603050405020304" pitchFamily="18" charset="0"/>
                        </a:rPr>
                        <a:t>tidak</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mampu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lagi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menampung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beban</a:t>
                      </a:r>
                      <a:r>
                        <a:rPr lang="en-US" sz="1100" dirty="0">
                          <a:latin typeface="Times New Roman" panose="02020603050405020304" pitchFamily="18" charset="0"/>
                          <a:cs typeface="Times New Roman" panose="02020603050405020304" pitchFamily="18" charset="0"/>
                        </a:rPr>
                        <a:t> 10 </a:t>
                      </a:r>
                      <a:r>
                        <a:rPr lang="en-US" sz="1100" dirty="0" err="1">
                          <a:latin typeface="Times New Roman" panose="02020603050405020304" pitchFamily="18" charset="0"/>
                          <a:cs typeface="Times New Roman" panose="02020603050405020304" pitchFamily="18" charset="0"/>
                        </a:rPr>
                        <a:t>tahun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kedepan</a:t>
                      </a:r>
                      <a:r>
                        <a:rPr lang="en-US" sz="1100" dirty="0">
                          <a:latin typeface="Times New Roman" panose="02020603050405020304" pitchFamily="18" charset="0"/>
                          <a:cs typeface="Times New Roman" panose="02020603050405020304" pitchFamily="18" charset="0"/>
                        </a:rPr>
                        <a:t>.</a:t>
                      </a:r>
                    </a:p>
                  </a:txBody>
                  <a:tcPr/>
                </a:tc>
                <a:tc>
                  <a:txBody>
                    <a:bodyPr/>
                    <a:lstStyle/>
                    <a:p>
                      <a:pPr algn="ctr"/>
                      <a:r>
                        <a:rPr lang="en-US" dirty="0" err="1">
                          <a:latin typeface="Times New Roman" panose="02020603050405020304" pitchFamily="18" charset="0"/>
                          <a:cs typeface="Times New Roman" panose="02020603050405020304" pitchFamily="18" charset="0"/>
                        </a:rPr>
                        <a:t>Positif</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1729273"/>
                  </a:ext>
                </a:extLst>
              </a:tr>
            </a:tbl>
          </a:graphicData>
        </a:graphic>
      </p:graphicFrame>
      <p:sp>
        <p:nvSpPr>
          <p:cNvPr id="11" name="TextBox 10">
            <a:extLst>
              <a:ext uri="{FF2B5EF4-FFF2-40B4-BE49-F238E27FC236}">
                <a16:creationId xmlns:a16="http://schemas.microsoft.com/office/drawing/2014/main" id="{B098CBC2-63D1-B0D2-0853-45517AD1D404}"/>
              </a:ext>
            </a:extLst>
          </p:cNvPr>
          <p:cNvSpPr txBox="1"/>
          <p:nvPr/>
        </p:nvSpPr>
        <p:spPr>
          <a:xfrm>
            <a:off x="1538941" y="1151710"/>
            <a:ext cx="6473276" cy="369332"/>
          </a:xfrm>
          <a:prstGeom prst="rect">
            <a:avLst/>
          </a:prstGeom>
          <a:noFill/>
        </p:spPr>
        <p:txBody>
          <a:bodyPr wrap="square">
            <a:spAutoFit/>
          </a:bodyPr>
          <a:lstStyle/>
          <a:p>
            <a:r>
              <a:rPr lang="en-US" sz="1800" dirty="0" err="1">
                <a:latin typeface="Times New Roman" panose="02020603050405020304" pitchFamily="18" charset="0"/>
                <a:cs typeface="Times New Roman" panose="02020603050405020304" pitchFamily="18" charset="0"/>
              </a:rPr>
              <a:t>Tabel</a:t>
            </a:r>
            <a:r>
              <a:rPr lang="en-US" sz="1800" dirty="0">
                <a:latin typeface="Times New Roman" panose="02020603050405020304" pitchFamily="18" charset="0"/>
                <a:cs typeface="Times New Roman" panose="02020603050405020304" pitchFamily="18" charset="0"/>
              </a:rPr>
              <a:t> 1 Dataset </a:t>
            </a:r>
            <a:r>
              <a:rPr lang="en-US" sz="1800" i="1" dirty="0">
                <a:latin typeface="Times New Roman" panose="02020603050405020304" pitchFamily="18" charset="0"/>
                <a:cs typeface="Times New Roman" panose="02020603050405020304" pitchFamily="18" charset="0"/>
              </a:rPr>
              <a:t>sentiment</a:t>
            </a:r>
            <a:r>
              <a:rPr lang="en-US" sz="1800" dirty="0">
                <a:latin typeface="Times New Roman" panose="02020603050405020304" pitchFamily="18" charset="0"/>
                <a:cs typeface="Times New Roman" panose="02020603050405020304" pitchFamily="18" charset="0"/>
              </a:rPr>
              <a:t> dan label </a:t>
            </a:r>
            <a:r>
              <a:rPr lang="en-US" sz="1800" dirty="0" err="1">
                <a:latin typeface="Times New Roman" panose="02020603050405020304" pitchFamily="18" charset="0"/>
                <a:cs typeface="Times New Roman" panose="02020603050405020304" pitchFamily="18" charset="0"/>
              </a:rPr>
              <a:t>positif</a:t>
            </a:r>
            <a:r>
              <a:rPr lang="en-US" sz="1800" dirty="0">
                <a:latin typeface="Times New Roman" panose="02020603050405020304" pitchFamily="18" charset="0"/>
                <a:cs typeface="Times New Roman" panose="02020603050405020304" pitchFamily="18" charset="0"/>
              </a:rPr>
              <a:t> &amp; </a:t>
            </a:r>
            <a:r>
              <a:rPr lang="en-US" sz="1800" dirty="0" err="1">
                <a:latin typeface="Times New Roman" panose="02020603050405020304" pitchFamily="18" charset="0"/>
                <a:cs typeface="Times New Roman" panose="02020603050405020304" pitchFamily="18" charset="0"/>
              </a:rPr>
              <a:t>negatif</a:t>
            </a:r>
            <a:endParaRPr lang="en-US" sz="18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3FB2846E-852B-FBC4-4634-874C0618C902}"/>
              </a:ext>
            </a:extLst>
          </p:cNvPr>
          <p:cNvSpPr>
            <a:spLocks noGrp="1"/>
          </p:cNvSpPr>
          <p:nvPr>
            <p:ph type="title"/>
          </p:nvPr>
        </p:nvSpPr>
        <p:spPr>
          <a:xfrm>
            <a:off x="457200" y="605600"/>
            <a:ext cx="5640900" cy="465117"/>
          </a:xfrm>
        </p:spPr>
        <p:txBody>
          <a:bodyPr/>
          <a:lstStyle/>
          <a:p>
            <a:r>
              <a:rPr lang="en-US" sz="4000" dirty="0" err="1"/>
              <a:t>Pengumpulan</a:t>
            </a:r>
            <a:r>
              <a:rPr lang="en-US" sz="4000" dirty="0"/>
              <a:t> Data</a:t>
            </a:r>
          </a:p>
        </p:txBody>
      </p:sp>
      <p:sp>
        <p:nvSpPr>
          <p:cNvPr id="3" name="TextBox 2">
            <a:extLst>
              <a:ext uri="{FF2B5EF4-FFF2-40B4-BE49-F238E27FC236}">
                <a16:creationId xmlns:a16="http://schemas.microsoft.com/office/drawing/2014/main" id="{8686551C-2E28-7166-5258-6DEE25FC1A73}"/>
              </a:ext>
            </a:extLst>
          </p:cNvPr>
          <p:cNvSpPr txBox="1"/>
          <p:nvPr/>
        </p:nvSpPr>
        <p:spPr>
          <a:xfrm>
            <a:off x="629272" y="4267418"/>
            <a:ext cx="6473276" cy="369332"/>
          </a:xfrm>
          <a:prstGeom prst="rect">
            <a:avLst/>
          </a:prstGeom>
          <a:noFill/>
        </p:spPr>
        <p:txBody>
          <a:bodyPr wrap="square">
            <a:spAutoFit/>
          </a:bodyPr>
          <a:lstStyle/>
          <a:p>
            <a:r>
              <a:rPr lang="en-US" sz="1800" dirty="0" err="1">
                <a:latin typeface="Times New Roman" panose="02020603050405020304" pitchFamily="18" charset="0"/>
                <a:cs typeface="Times New Roman" panose="02020603050405020304" pitchFamily="18" charset="0"/>
              </a:rPr>
              <a:t>Jumlah</a:t>
            </a:r>
            <a:r>
              <a:rPr lang="en-US" sz="1800" dirty="0">
                <a:latin typeface="Times New Roman" panose="02020603050405020304" pitchFamily="18" charset="0"/>
                <a:cs typeface="Times New Roman" panose="02020603050405020304" pitchFamily="18" charset="0"/>
              </a:rPr>
              <a:t> dataset 1805 Tweet </a:t>
            </a:r>
          </a:p>
        </p:txBody>
      </p:sp>
    </p:spTree>
    <p:extLst>
      <p:ext uri="{BB962C8B-B14F-4D97-AF65-F5344CB8AC3E}">
        <p14:creationId xmlns:p14="http://schemas.microsoft.com/office/powerpoint/2010/main" val="4240964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9C93-008D-F08B-2A93-6C7ABA4F14B5}"/>
              </a:ext>
            </a:extLst>
          </p:cNvPr>
          <p:cNvSpPr>
            <a:spLocks noGrp="1"/>
          </p:cNvSpPr>
          <p:nvPr>
            <p:ph type="title"/>
          </p:nvPr>
        </p:nvSpPr>
        <p:spPr>
          <a:xfrm>
            <a:off x="457200" y="307562"/>
            <a:ext cx="5640900" cy="627777"/>
          </a:xfrm>
        </p:spPr>
        <p:txBody>
          <a:bodyPr/>
          <a:lstStyle/>
          <a:p>
            <a:r>
              <a:rPr lang="en-US" sz="4000" i="1" kern="100" dirty="0">
                <a:latin typeface="Times New Roman" panose="02020603050405020304" pitchFamily="18" charset="0"/>
                <a:ea typeface="Calibri" panose="020F0502020204030204" pitchFamily="34" charset="0"/>
                <a:cs typeface="Times New Roman" panose="02020603050405020304" pitchFamily="18" charset="0"/>
              </a:rPr>
              <a:t>Pre-Processing Text</a:t>
            </a:r>
            <a:br>
              <a:rPr lang="en-US" sz="4000" i="1" kern="100" dirty="0">
                <a:latin typeface="Times New Roman" panose="02020603050405020304" pitchFamily="18" charset="0"/>
                <a:ea typeface="Calibri" panose="020F0502020204030204" pitchFamily="34" charset="0"/>
                <a:cs typeface="Times New Roman" panose="02020603050405020304" pitchFamily="18" charset="0"/>
              </a:rPr>
            </a:br>
            <a:endParaRPr lang="en-US" sz="4000" dirty="0"/>
          </a:p>
        </p:txBody>
      </p:sp>
      <p:sp>
        <p:nvSpPr>
          <p:cNvPr id="3" name="Text Placeholder 2">
            <a:extLst>
              <a:ext uri="{FF2B5EF4-FFF2-40B4-BE49-F238E27FC236}">
                <a16:creationId xmlns:a16="http://schemas.microsoft.com/office/drawing/2014/main" id="{1A16ECF7-00CC-6DD4-928C-272403533F35}"/>
              </a:ext>
            </a:extLst>
          </p:cNvPr>
          <p:cNvSpPr>
            <a:spLocks noGrp="1"/>
          </p:cNvSpPr>
          <p:nvPr>
            <p:ph type="body" idx="1"/>
          </p:nvPr>
        </p:nvSpPr>
        <p:spPr>
          <a:xfrm>
            <a:off x="457200" y="935339"/>
            <a:ext cx="5640900" cy="1244009"/>
          </a:xfrm>
        </p:spPr>
        <p:txBody>
          <a:bodyPr/>
          <a:lstStyle/>
          <a:p>
            <a:pPr marL="0" marR="0" indent="228600" algn="just">
              <a:lnSpc>
                <a:spcPct val="107000"/>
              </a:lnSpc>
              <a:spcBef>
                <a:spcPts val="0"/>
              </a:spcBef>
              <a:spcAft>
                <a:spcPts val="800"/>
              </a:spcAft>
            </a:pPr>
            <a:r>
              <a:rPr lang="en-US" sz="1400" i="1" kern="100" dirty="0">
                <a:effectLst/>
                <a:latin typeface="Times New Roman" panose="02020603050405020304" pitchFamily="18" charset="0"/>
                <a:ea typeface="Calibri" panose="020F0502020204030204" pitchFamily="34" charset="0"/>
                <a:cs typeface="Times New Roman" panose="02020603050405020304" pitchFamily="18" charset="0"/>
              </a:rPr>
              <a:t>Text processing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merupakan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tahap</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terpenting</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analisis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sentimen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proses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menentukan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kualitas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data yang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menjadi</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input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komputasi</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algoritma</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SVM. Output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masing-masing proses </a:t>
            </a:r>
            <a:r>
              <a:rPr lang="en-US" sz="1400" i="1" kern="100" dirty="0">
                <a:effectLst/>
                <a:latin typeface="Times New Roman" panose="02020603050405020304" pitchFamily="18" charset="0"/>
                <a:ea typeface="Calibri" panose="020F0502020204030204" pitchFamily="34" charset="0"/>
                <a:cs typeface="Times New Roman" panose="02020603050405020304" pitchFamily="18" charset="0"/>
              </a:rPr>
              <a:t>text processing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berpengaruh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pada proses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selanjutnya</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Adapun output </a:t>
            </a:r>
            <a:r>
              <a:rPr lang="en-US" sz="1400" i="1" kern="100" dirty="0">
                <a:effectLst/>
                <a:latin typeface="Times New Roman" panose="02020603050405020304" pitchFamily="18" charset="0"/>
                <a:ea typeface="Calibri" panose="020F0502020204030204" pitchFamily="34" charset="0"/>
                <a:cs typeface="Times New Roman" panose="02020603050405020304" pitchFamily="18" charset="0"/>
              </a:rPr>
              <a:t>text processing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disajikan</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tabel-tabel</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dibawah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4CC816BC-DDDA-9E5A-7D87-BDB8526C7F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8" name="Text Placeholder 2">
            <a:extLst>
              <a:ext uri="{FF2B5EF4-FFF2-40B4-BE49-F238E27FC236}">
                <a16:creationId xmlns:a16="http://schemas.microsoft.com/office/drawing/2014/main" id="{3A5A5E8E-FC5F-6769-903F-098D1D0CE96C}"/>
              </a:ext>
            </a:extLst>
          </p:cNvPr>
          <p:cNvSpPr txBox="1">
            <a:spLocks/>
          </p:cNvSpPr>
          <p:nvPr/>
        </p:nvSpPr>
        <p:spPr>
          <a:xfrm>
            <a:off x="375200" y="4636650"/>
            <a:ext cx="5804899" cy="7183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lgn="just">
              <a:lnSpc>
                <a:spcPct val="107000"/>
              </a:lnSpc>
              <a:spcBef>
                <a:spcPts val="0"/>
              </a:spcBef>
              <a:spcAft>
                <a:spcPts val="800"/>
              </a:spcAft>
              <a:buNone/>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Gambar 1. Data </a:t>
            </a:r>
            <a:r>
              <a:rPr lang="en-US" sz="1400" i="1" kern="100" dirty="0">
                <a:latin typeface="Times New Roman" panose="02020603050405020304" pitchFamily="18" charset="0"/>
                <a:ea typeface="Calibri" panose="020F0502020204030204" pitchFamily="34" charset="0"/>
                <a:cs typeface="Times New Roman" panose="02020603050405020304" pitchFamily="18" charset="0"/>
              </a:rPr>
              <a:t>tweets</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latin typeface="Times New Roman" panose="02020603050405020304" pitchFamily="18" charset="0"/>
                <a:ea typeface="Calibri" panose="020F0502020204030204" pitchFamily="34" charset="0"/>
                <a:cs typeface="Times New Roman" panose="02020603050405020304" pitchFamily="18" charset="0"/>
              </a:rPr>
              <a:t>sentimen</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latin typeface="Times New Roman" panose="02020603050405020304" pitchFamily="18" charset="0"/>
                <a:ea typeface="Calibri" panose="020F0502020204030204" pitchFamily="34" charset="0"/>
                <a:cs typeface="Times New Roman" panose="02020603050405020304" pitchFamily="18" charset="0"/>
              </a:rPr>
              <a:t>positif</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 dan </a:t>
            </a:r>
            <a:r>
              <a:rPr lang="en-US" sz="1400" kern="100" dirty="0" err="1">
                <a:latin typeface="Times New Roman" panose="02020603050405020304" pitchFamily="18" charset="0"/>
                <a:ea typeface="Calibri" panose="020F0502020204030204" pitchFamily="34" charset="0"/>
                <a:cs typeface="Times New Roman" panose="02020603050405020304" pitchFamily="18" charset="0"/>
              </a:rPr>
              <a:t>negatif</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400" kern="100" dirty="0" err="1">
                <a:latin typeface="Times New Roman" panose="02020603050405020304" pitchFamily="18" charset="0"/>
                <a:ea typeface="Calibri" panose="020F0502020204030204" pitchFamily="34" charset="0"/>
                <a:cs typeface="Times New Roman" panose="02020603050405020304" pitchFamily="18" charset="0"/>
              </a:rPr>
              <a:t>setelah</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400" i="1" kern="100" dirty="0">
                <a:latin typeface="Times New Roman" panose="02020603050405020304" pitchFamily="18" charset="0"/>
                <a:ea typeface="Calibri" panose="020F0502020204030204" pitchFamily="34" charset="0"/>
                <a:cs typeface="Times New Roman" panose="02020603050405020304" pitchFamily="18" charset="0"/>
              </a:rPr>
              <a:t>handle duplicates</a:t>
            </a:r>
            <a:endParaRPr lang="en-US" sz="1400" i="1" kern="1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7E0B4965-DF78-0942-E48B-C55F7E2C4A34}"/>
              </a:ext>
            </a:extLst>
          </p:cNvPr>
          <p:cNvPicPr>
            <a:picLocks noChangeAspect="1"/>
          </p:cNvPicPr>
          <p:nvPr/>
        </p:nvPicPr>
        <p:blipFill rotWithShape="1">
          <a:blip r:embed="rId2"/>
          <a:srcRect l="9811" t="30381" r="50000" b="15791"/>
          <a:stretch/>
        </p:blipFill>
        <p:spPr>
          <a:xfrm>
            <a:off x="1406321" y="2138676"/>
            <a:ext cx="3128369" cy="2355816"/>
          </a:xfrm>
          <a:prstGeom prst="rect">
            <a:avLst/>
          </a:prstGeom>
        </p:spPr>
      </p:pic>
      <p:pic>
        <p:nvPicPr>
          <p:cNvPr id="10" name="Picture 9">
            <a:extLst>
              <a:ext uri="{FF2B5EF4-FFF2-40B4-BE49-F238E27FC236}">
                <a16:creationId xmlns:a16="http://schemas.microsoft.com/office/drawing/2014/main" id="{6372F0E3-566B-F5DE-D849-AF0273C54D48}"/>
              </a:ext>
            </a:extLst>
          </p:cNvPr>
          <p:cNvPicPr>
            <a:picLocks noChangeAspect="1"/>
          </p:cNvPicPr>
          <p:nvPr/>
        </p:nvPicPr>
        <p:blipFill>
          <a:blip r:embed="rId3"/>
          <a:stretch>
            <a:fillRect/>
          </a:stretch>
        </p:blipFill>
        <p:spPr>
          <a:xfrm>
            <a:off x="6444924" y="1445557"/>
            <a:ext cx="2353804" cy="1176902"/>
          </a:xfrm>
          <a:prstGeom prst="rect">
            <a:avLst/>
          </a:prstGeom>
        </p:spPr>
      </p:pic>
      <p:pic>
        <p:nvPicPr>
          <p:cNvPr id="11" name="Picture 10">
            <a:extLst>
              <a:ext uri="{FF2B5EF4-FFF2-40B4-BE49-F238E27FC236}">
                <a16:creationId xmlns:a16="http://schemas.microsoft.com/office/drawing/2014/main" id="{57F395C0-03C6-1288-9E92-B9C18142766C}"/>
              </a:ext>
            </a:extLst>
          </p:cNvPr>
          <p:cNvPicPr>
            <a:picLocks noChangeAspect="1"/>
          </p:cNvPicPr>
          <p:nvPr/>
        </p:nvPicPr>
        <p:blipFill>
          <a:blip r:embed="rId4"/>
          <a:stretch>
            <a:fillRect/>
          </a:stretch>
        </p:blipFill>
        <p:spPr>
          <a:xfrm>
            <a:off x="6472466" y="2937916"/>
            <a:ext cx="2308293" cy="1295529"/>
          </a:xfrm>
          <a:prstGeom prst="rect">
            <a:avLst/>
          </a:prstGeom>
        </p:spPr>
      </p:pic>
    </p:spTree>
    <p:extLst>
      <p:ext uri="{BB962C8B-B14F-4D97-AF65-F5344CB8AC3E}">
        <p14:creationId xmlns:p14="http://schemas.microsoft.com/office/powerpoint/2010/main" val="37503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255E-D8BF-EEAF-4E45-375FC17DC659}"/>
              </a:ext>
            </a:extLst>
          </p:cNvPr>
          <p:cNvSpPr>
            <a:spLocks noGrp="1"/>
          </p:cNvSpPr>
          <p:nvPr>
            <p:ph type="title"/>
          </p:nvPr>
        </p:nvSpPr>
        <p:spPr>
          <a:xfrm>
            <a:off x="606742" y="1083791"/>
            <a:ext cx="2136458" cy="413147"/>
          </a:xfrm>
        </p:spPr>
        <p:txBody>
          <a:bodyPr/>
          <a:lstStyle/>
          <a:p>
            <a:r>
              <a:rPr lang="en-US" sz="3600" dirty="0"/>
              <a:t>Cleaning</a:t>
            </a:r>
          </a:p>
        </p:txBody>
      </p:sp>
      <p:sp>
        <p:nvSpPr>
          <p:cNvPr id="3" name="Text Placeholder 2">
            <a:extLst>
              <a:ext uri="{FF2B5EF4-FFF2-40B4-BE49-F238E27FC236}">
                <a16:creationId xmlns:a16="http://schemas.microsoft.com/office/drawing/2014/main" id="{7D740E5E-0E66-C60C-CBBB-A82D79E65199}"/>
              </a:ext>
            </a:extLst>
          </p:cNvPr>
          <p:cNvSpPr>
            <a:spLocks noGrp="1"/>
          </p:cNvSpPr>
          <p:nvPr>
            <p:ph type="body" idx="1"/>
          </p:nvPr>
        </p:nvSpPr>
        <p:spPr>
          <a:xfrm>
            <a:off x="225451" y="1626507"/>
            <a:ext cx="5797254" cy="1048561"/>
          </a:xfrm>
        </p:spPr>
        <p:txBody>
          <a:bodyPr/>
          <a:lstStyle/>
          <a:p>
            <a:r>
              <a:rPr lang="en-US" sz="1400" dirty="0" err="1">
                <a:solidFill>
                  <a:schemeClr val="tx1"/>
                </a:solidFill>
                <a:latin typeface="Times New Roman" panose="02020603050405020304" pitchFamily="18" charset="0"/>
                <a:cs typeface="Times New Roman" panose="02020603050405020304" pitchFamily="18" charset="0"/>
              </a:rPr>
              <a:t>Tahap</a:t>
            </a:r>
            <a:r>
              <a:rPr lang="en-US" sz="1400" dirty="0">
                <a:solidFill>
                  <a:schemeClr val="tx1"/>
                </a:solidFill>
                <a:latin typeface="Times New Roman" panose="02020603050405020304" pitchFamily="18" charset="0"/>
                <a:cs typeface="Times New Roman" panose="02020603050405020304" pitchFamily="18" charset="0"/>
              </a:rPr>
              <a:t> </a:t>
            </a:r>
            <a:r>
              <a:rPr lang="en-US" sz="1400" i="1" dirty="0">
                <a:solidFill>
                  <a:schemeClr val="tx1"/>
                </a:solidFill>
                <a:latin typeface="Times New Roman" panose="02020603050405020304" pitchFamily="18" charset="0"/>
                <a:cs typeface="Times New Roman" panose="02020603050405020304" pitchFamily="18" charset="0"/>
              </a:rPr>
              <a:t>cleaning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dilakukan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untuk</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menghilangkan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komponen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tertentu</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seperti</a:t>
            </a:r>
            <a:r>
              <a:rPr lang="en-US" sz="1400" dirty="0">
                <a:solidFill>
                  <a:schemeClr val="tx1"/>
                </a:solidFill>
                <a:latin typeface="Times New Roman" panose="02020603050405020304" pitchFamily="18" charset="0"/>
                <a:cs typeface="Times New Roman" panose="02020603050405020304" pitchFamily="18" charset="0"/>
              </a:rPr>
              <a:t> URL (</a:t>
            </a:r>
            <a:r>
              <a:rPr lang="en-US" sz="1400" i="1" dirty="0">
                <a:solidFill>
                  <a:schemeClr val="tx1"/>
                </a:solidFill>
                <a:latin typeface="Times New Roman" panose="02020603050405020304" pitchFamily="18" charset="0"/>
                <a:cs typeface="Times New Roman" panose="02020603050405020304" pitchFamily="18" charset="0"/>
              </a:rPr>
              <a:t>Uniform Resource Locator</a:t>
            </a:r>
            <a:r>
              <a:rPr lang="en-US" sz="1400" dirty="0">
                <a:solidFill>
                  <a:schemeClr val="tx1"/>
                </a:solidFill>
                <a:latin typeface="Times New Roman" panose="02020603050405020304" pitchFamily="18" charset="0"/>
                <a:cs typeface="Times New Roman" panose="02020603050405020304" pitchFamily="18" charset="0"/>
              </a:rPr>
              <a:t>), </a:t>
            </a:r>
            <a:r>
              <a:rPr lang="en-US" sz="1400" i="1" dirty="0">
                <a:solidFill>
                  <a:schemeClr val="tx1"/>
                </a:solidFill>
                <a:latin typeface="Times New Roman" panose="02020603050405020304" pitchFamily="18" charset="0"/>
                <a:cs typeface="Times New Roman" panose="02020603050405020304" pitchFamily="18" charset="0"/>
              </a:rPr>
              <a:t>username</a:t>
            </a:r>
            <a:r>
              <a:rPr lang="en-US" sz="1400" dirty="0">
                <a:solidFill>
                  <a:schemeClr val="tx1"/>
                </a:solidFill>
                <a:latin typeface="Times New Roman" panose="02020603050405020304" pitchFamily="18" charset="0"/>
                <a:cs typeface="Times New Roman" panose="02020603050405020304" pitchFamily="18" charset="0"/>
              </a:rPr>
              <a:t>, RT (</a:t>
            </a:r>
            <a:r>
              <a:rPr lang="en-US" sz="1400" i="1" dirty="0">
                <a:solidFill>
                  <a:schemeClr val="tx1"/>
                </a:solidFill>
                <a:latin typeface="Times New Roman" panose="02020603050405020304" pitchFamily="18" charset="0"/>
                <a:cs typeface="Times New Roman" panose="02020603050405020304" pitchFamily="18" charset="0"/>
              </a:rPr>
              <a:t>Retweet</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karakter</a:t>
            </a:r>
            <a:r>
              <a:rPr lang="en-US" sz="1400" dirty="0">
                <a:solidFill>
                  <a:schemeClr val="tx1"/>
                </a:solidFill>
                <a:latin typeface="Times New Roman" panose="02020603050405020304" pitchFamily="18" charset="0"/>
                <a:cs typeface="Times New Roman" panose="02020603050405020304" pitchFamily="18" charset="0"/>
              </a:rPr>
              <a:t> HTML, dan </a:t>
            </a:r>
            <a:r>
              <a:rPr lang="en-US" sz="1400" i="1" dirty="0">
                <a:solidFill>
                  <a:schemeClr val="tx1"/>
                </a:solidFill>
                <a:latin typeface="Times New Roman" panose="02020603050405020304" pitchFamily="18" charset="0"/>
                <a:cs typeface="Times New Roman" panose="02020603050405020304" pitchFamily="18" charset="0"/>
              </a:rPr>
              <a:t>hashtag</a:t>
            </a:r>
            <a:r>
              <a:rPr lang="en-US" sz="1400" dirty="0">
                <a:solidFill>
                  <a:schemeClr val="tx1"/>
                </a:solidFill>
                <a:latin typeface="Times New Roman" panose="02020603050405020304" pitchFamily="18" charset="0"/>
                <a:cs typeface="Times New Roman" panose="02020603050405020304" pitchFamily="18" charset="0"/>
              </a:rPr>
              <a:t>. Output </a:t>
            </a:r>
            <a:r>
              <a:rPr lang="en-US" sz="1400" dirty="0" err="1">
                <a:solidFill>
                  <a:schemeClr val="tx1"/>
                </a:solidFill>
                <a:latin typeface="Times New Roman" panose="02020603050405020304" pitchFamily="18" charset="0"/>
                <a:cs typeface="Times New Roman" panose="02020603050405020304" pitchFamily="18" charset="0"/>
              </a:rPr>
              <a:t>dari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hasil</a:t>
            </a:r>
            <a:r>
              <a:rPr lang="en-US" sz="1400" i="1" dirty="0">
                <a:solidFill>
                  <a:schemeClr val="tx1"/>
                </a:solidFill>
                <a:latin typeface="Times New Roman" panose="02020603050405020304" pitchFamily="18" charset="0"/>
                <a:cs typeface="Times New Roman" panose="02020603050405020304" pitchFamily="18" charset="0"/>
              </a:rPr>
              <a:t> cleaning </a:t>
            </a:r>
            <a:r>
              <a:rPr lang="en-US" sz="1400" dirty="0" err="1">
                <a:solidFill>
                  <a:schemeClr val="tx1"/>
                </a:solidFill>
                <a:latin typeface="Times New Roman" panose="02020603050405020304" pitchFamily="18" charset="0"/>
                <a:cs typeface="Times New Roman" panose="02020603050405020304" pitchFamily="18" charset="0"/>
              </a:rPr>
              <a:t>ditunjukan</a:t>
            </a:r>
            <a:r>
              <a:rPr lang="en-US" sz="1400" dirty="0">
                <a:solidFill>
                  <a:schemeClr val="tx1"/>
                </a:solidFill>
                <a:latin typeface="Times New Roman" panose="02020603050405020304" pitchFamily="18" charset="0"/>
                <a:cs typeface="Times New Roman" panose="02020603050405020304" pitchFamily="18" charset="0"/>
              </a:rPr>
              <a:t> pada </a:t>
            </a:r>
            <a:r>
              <a:rPr lang="en-US" sz="1400" dirty="0" err="1">
                <a:solidFill>
                  <a:schemeClr val="tx1"/>
                </a:solidFill>
                <a:latin typeface="Times New Roman" panose="02020603050405020304" pitchFamily="18" charset="0"/>
                <a:cs typeface="Times New Roman" panose="02020603050405020304" pitchFamily="18" charset="0"/>
              </a:rPr>
              <a:t>Tabel</a:t>
            </a:r>
            <a:r>
              <a:rPr lang="en-US" sz="1400" dirty="0">
                <a:solidFill>
                  <a:schemeClr val="tx1"/>
                </a:solidFill>
                <a:latin typeface="Times New Roman" panose="02020603050405020304" pitchFamily="18" charset="0"/>
                <a:cs typeface="Times New Roman" panose="02020603050405020304" pitchFamily="18" charset="0"/>
              </a:rPr>
              <a:t> 2 </a:t>
            </a:r>
            <a:r>
              <a:rPr lang="en-US" sz="1400" dirty="0" err="1">
                <a:solidFill>
                  <a:schemeClr val="tx1"/>
                </a:solidFill>
                <a:latin typeface="Times New Roman" panose="02020603050405020304" pitchFamily="18" charset="0"/>
                <a:cs typeface="Times New Roman" panose="02020603050405020304" pitchFamily="18" charset="0"/>
              </a:rPr>
              <a:t>dibawah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ini</a:t>
            </a:r>
            <a:r>
              <a:rPr lang="en-US" sz="14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910DABFD-0AE4-CEEF-F161-BE0B561EFA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2DC6D2AA-4B8F-529D-808C-884B35C38DB3}"/>
              </a:ext>
            </a:extLst>
          </p:cNvPr>
          <p:cNvPicPr>
            <a:picLocks noChangeAspect="1"/>
          </p:cNvPicPr>
          <p:nvPr/>
        </p:nvPicPr>
        <p:blipFill>
          <a:blip r:embed="rId2"/>
          <a:stretch>
            <a:fillRect/>
          </a:stretch>
        </p:blipFill>
        <p:spPr>
          <a:xfrm>
            <a:off x="6098100" y="1496938"/>
            <a:ext cx="2932430" cy="3139712"/>
          </a:xfrm>
          <a:prstGeom prst="rect">
            <a:avLst/>
          </a:prstGeom>
        </p:spPr>
      </p:pic>
      <p:graphicFrame>
        <p:nvGraphicFramePr>
          <p:cNvPr id="6" name="Table 8">
            <a:extLst>
              <a:ext uri="{FF2B5EF4-FFF2-40B4-BE49-F238E27FC236}">
                <a16:creationId xmlns:a16="http://schemas.microsoft.com/office/drawing/2014/main" id="{F1D299A4-7745-C113-C27A-F81123DBB884}"/>
              </a:ext>
            </a:extLst>
          </p:cNvPr>
          <p:cNvGraphicFramePr>
            <a:graphicFrameLocks noGrp="1"/>
          </p:cNvGraphicFramePr>
          <p:nvPr>
            <p:extLst>
              <p:ext uri="{D42A27DB-BD31-4B8C-83A1-F6EECF244321}">
                <p14:modId xmlns:p14="http://schemas.microsoft.com/office/powerpoint/2010/main" val="1696106827"/>
              </p:ext>
            </p:extLst>
          </p:nvPr>
        </p:nvGraphicFramePr>
        <p:xfrm>
          <a:off x="606742" y="3104131"/>
          <a:ext cx="5341812" cy="1742440"/>
        </p:xfrm>
        <a:graphic>
          <a:graphicData uri="http://schemas.openxmlformats.org/drawingml/2006/table">
            <a:tbl>
              <a:tblPr firstRow="1" bandRow="1">
                <a:tableStyleId>{11E2214B-EEA6-4F0E-851E-DA328E0D34B4}</a:tableStyleId>
              </a:tblPr>
              <a:tblGrid>
                <a:gridCol w="2670906">
                  <a:extLst>
                    <a:ext uri="{9D8B030D-6E8A-4147-A177-3AD203B41FA5}">
                      <a16:colId xmlns:a16="http://schemas.microsoft.com/office/drawing/2014/main" val="2597742014"/>
                    </a:ext>
                  </a:extLst>
                </a:gridCol>
                <a:gridCol w="2670906">
                  <a:extLst>
                    <a:ext uri="{9D8B030D-6E8A-4147-A177-3AD203B41FA5}">
                      <a16:colId xmlns:a16="http://schemas.microsoft.com/office/drawing/2014/main" val="3449681540"/>
                    </a:ext>
                  </a:extLst>
                </a:gridCol>
              </a:tblGrid>
              <a:tr h="370840">
                <a:tc>
                  <a:txBody>
                    <a:bodyPr/>
                    <a:lstStyle/>
                    <a:p>
                      <a:pPr algn="ctr"/>
                      <a:r>
                        <a:rPr lang="en-US" sz="1400" dirty="0" err="1">
                          <a:latin typeface="Times New Roman" panose="02020603050405020304" pitchFamily="18" charset="0"/>
                          <a:cs typeface="Times New Roman" panose="02020603050405020304" pitchFamily="18" charset="0"/>
                        </a:rPr>
                        <a:t>Sebelum</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cleaning</a:t>
                      </a:r>
                    </a:p>
                  </a:txBody>
                  <a:tcPr/>
                </a:tc>
                <a:tc>
                  <a:txBody>
                    <a:bodyPr/>
                    <a:lstStyle/>
                    <a:p>
                      <a:pPr algn="ctr"/>
                      <a:r>
                        <a:rPr lang="en-US" sz="1400" dirty="0" err="1">
                          <a:latin typeface="Times New Roman" panose="02020603050405020304" pitchFamily="18" charset="0"/>
                          <a:cs typeface="Times New Roman" panose="02020603050405020304" pitchFamily="18" charset="0"/>
                        </a:rPr>
                        <a:t>Sesudah</a:t>
                      </a:r>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cleaning</a:t>
                      </a:r>
                    </a:p>
                  </a:txBody>
                  <a:tcPr/>
                </a:tc>
                <a:extLst>
                  <a:ext uri="{0D108BD9-81ED-4DB2-BD59-A6C34878D82A}">
                    <a16:rowId xmlns:a16="http://schemas.microsoft.com/office/drawing/2014/main" val="603009533"/>
                  </a:ext>
                </a:extLst>
              </a:tr>
              <a:tr h="812790">
                <a:tc>
                  <a:txBody>
                    <a:bodyPr/>
                    <a:lstStyle/>
                    <a:p>
                      <a:pPr algn="just"/>
                      <a:r>
                        <a:rPr lang="en-US" sz="1400" dirty="0">
                          <a:latin typeface="Times New Roman" panose="02020603050405020304" pitchFamily="18" charset="0"/>
                          <a:cs typeface="Times New Roman" panose="02020603050405020304" pitchFamily="18" charset="0"/>
                        </a:rPr>
                        <a:t>@tembangjiwa </a:t>
                      </a:r>
                      <a:r>
                        <a:rPr lang="en-US" sz="1400" dirty="0" err="1">
                          <a:latin typeface="Times New Roman" panose="02020603050405020304" pitchFamily="18" charset="0"/>
                          <a:cs typeface="Times New Roman" panose="02020603050405020304" pitchFamily="18" charset="0"/>
                        </a:rPr>
                        <a:t>itupun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jubir</a:t>
                      </a:r>
                      <a:r>
                        <a:rPr lang="en-US" sz="1400" dirty="0">
                          <a:latin typeface="Times New Roman" panose="02020603050405020304" pitchFamily="18" charset="0"/>
                          <a:cs typeface="Times New Roman" panose="02020603050405020304" pitchFamily="18" charset="0"/>
                        </a:rPr>
                        <a:t> yang </a:t>
                      </a:r>
                      <a:r>
                        <a:rPr lang="en-US" sz="1400" dirty="0" err="1">
                          <a:latin typeface="Times New Roman" panose="02020603050405020304" pitchFamily="18" charset="0"/>
                          <a:cs typeface="Times New Roman" panose="02020603050405020304" pitchFamily="18" charset="0"/>
                        </a:rPr>
                        <a:t>menegaskan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fajrul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rahman</a:t>
                      </a:r>
                      <a:r>
                        <a:rPr lang="en-US" sz="1400" dirty="0">
                          <a:latin typeface="Times New Roman" panose="02020603050405020304" pitchFamily="18" charset="0"/>
                          <a:cs typeface="Times New Roman" panose="02020603050405020304" pitchFamily="18" charset="0"/>
                        </a:rPr>
                        <a:t> orang </a:t>
                      </a:r>
                      <a:r>
                        <a:rPr lang="en-US" sz="1400" dirty="0" err="1">
                          <a:latin typeface="Times New Roman" panose="02020603050405020304" pitchFamily="18" charset="0"/>
                          <a:cs typeface="Times New Roman" panose="02020603050405020304" pitchFamily="18" charset="0"/>
                        </a:rPr>
                        <a:t>kelahiran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banjarmasin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Makanya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ibukota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dipindah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kalimantan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mungkin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supaya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cina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bisa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jadi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presiden</a:t>
                      </a:r>
                      <a:r>
                        <a:rPr lang="en-US" sz="1400" dirty="0">
                          <a:latin typeface="Times New Roman" panose="02020603050405020304" pitchFamily="18" charset="0"/>
                          <a:cs typeface="Times New Roman" panose="02020603050405020304" pitchFamily="18" charset="0"/>
                        </a:rPr>
                        <a:t> #tolakpindahibukota</a:t>
                      </a:r>
                    </a:p>
                  </a:txBody>
                  <a:tcPr/>
                </a:tc>
                <a:tc>
                  <a:txBody>
                    <a:bodyPr/>
                    <a:lstStyle/>
                    <a:p>
                      <a:pPr algn="just"/>
                      <a:r>
                        <a:rPr lang="en-US" sz="1400" dirty="0" err="1">
                          <a:latin typeface="Times New Roman" panose="02020603050405020304" pitchFamily="18" charset="0"/>
                          <a:cs typeface="Times New Roman" panose="02020603050405020304" pitchFamily="18" charset="0"/>
                        </a:rPr>
                        <a:t>itupun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jubir</a:t>
                      </a:r>
                      <a:r>
                        <a:rPr lang="en-US" sz="1400" dirty="0">
                          <a:latin typeface="Times New Roman" panose="02020603050405020304" pitchFamily="18" charset="0"/>
                          <a:cs typeface="Times New Roman" panose="02020603050405020304" pitchFamily="18" charset="0"/>
                        </a:rPr>
                        <a:t> yang </a:t>
                      </a:r>
                      <a:r>
                        <a:rPr lang="en-US" sz="1400" dirty="0" err="1">
                          <a:latin typeface="Times New Roman" panose="02020603050405020304" pitchFamily="18" charset="0"/>
                          <a:cs typeface="Times New Roman" panose="02020603050405020304" pitchFamily="18" charset="0"/>
                        </a:rPr>
                        <a:t>menegaskan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fajrul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rahman</a:t>
                      </a:r>
                      <a:r>
                        <a:rPr lang="en-US" sz="1400" dirty="0">
                          <a:latin typeface="Times New Roman" panose="02020603050405020304" pitchFamily="18" charset="0"/>
                          <a:cs typeface="Times New Roman" panose="02020603050405020304" pitchFamily="18" charset="0"/>
                        </a:rPr>
                        <a:t> orang </a:t>
                      </a:r>
                      <a:r>
                        <a:rPr lang="en-US" sz="1400" dirty="0" err="1">
                          <a:latin typeface="Times New Roman" panose="02020603050405020304" pitchFamily="18" charset="0"/>
                          <a:cs typeface="Times New Roman" panose="02020603050405020304" pitchFamily="18" charset="0"/>
                        </a:rPr>
                        <a:t>kelahiran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banjarmasin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Makanya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ibukota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dipindah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kalimantan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mungkin</a:t>
                      </a:r>
                      <a:endParaRPr lang="en-US" sz="1400" dirty="0">
                        <a:latin typeface="Times New Roman" panose="02020603050405020304" pitchFamily="18" charset="0"/>
                        <a:cs typeface="Times New Roman" panose="02020603050405020304" pitchFamily="18" charset="0"/>
                      </a:endParaRPr>
                    </a:p>
                    <a:p>
                      <a:pPr algn="just"/>
                      <a:r>
                        <a:rPr lang="en-US" sz="1400" dirty="0" err="1">
                          <a:latin typeface="Times New Roman" panose="02020603050405020304" pitchFamily="18" charset="0"/>
                          <a:cs typeface="Times New Roman" panose="02020603050405020304" pitchFamily="18" charset="0"/>
                        </a:rPr>
                        <a:t>supaya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cina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bisa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jadi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Presiden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19965235"/>
                  </a:ext>
                </a:extLst>
              </a:tr>
            </a:tbl>
          </a:graphicData>
        </a:graphic>
      </p:graphicFrame>
      <p:sp>
        <p:nvSpPr>
          <p:cNvPr id="7" name="Text Placeholder 2">
            <a:extLst>
              <a:ext uri="{FF2B5EF4-FFF2-40B4-BE49-F238E27FC236}">
                <a16:creationId xmlns:a16="http://schemas.microsoft.com/office/drawing/2014/main" id="{847EA7F3-CB1B-122F-5FEC-2893EA0C0D5C}"/>
              </a:ext>
            </a:extLst>
          </p:cNvPr>
          <p:cNvSpPr txBox="1">
            <a:spLocks/>
          </p:cNvSpPr>
          <p:nvPr/>
        </p:nvSpPr>
        <p:spPr>
          <a:xfrm>
            <a:off x="2228504" y="2662758"/>
            <a:ext cx="2263651" cy="404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just">
              <a:buNone/>
            </a:pPr>
            <a:r>
              <a:rPr lang="en-US" sz="1400" dirty="0" err="1">
                <a:solidFill>
                  <a:schemeClr val="tx1"/>
                </a:solidFill>
                <a:latin typeface="Times New Roman" panose="02020603050405020304" pitchFamily="18" charset="0"/>
                <a:cs typeface="Times New Roman" panose="02020603050405020304" pitchFamily="18" charset="0"/>
              </a:rPr>
              <a:t>Tabel</a:t>
            </a:r>
            <a:r>
              <a:rPr lang="en-US" sz="1400" dirty="0">
                <a:solidFill>
                  <a:schemeClr val="tx1"/>
                </a:solidFill>
                <a:latin typeface="Times New Roman" panose="02020603050405020304" pitchFamily="18" charset="0"/>
                <a:cs typeface="Times New Roman" panose="02020603050405020304" pitchFamily="18" charset="0"/>
              </a:rPr>
              <a:t> 2 </a:t>
            </a:r>
            <a:r>
              <a:rPr lang="en-US" sz="1400" dirty="0" err="1">
                <a:solidFill>
                  <a:schemeClr val="tx1"/>
                </a:solidFill>
                <a:latin typeface="Times New Roman" panose="02020603050405020304" pitchFamily="18" charset="0"/>
                <a:cs typeface="Times New Roman" panose="02020603050405020304" pitchFamily="18" charset="0"/>
              </a:rPr>
              <a:t>Tahap</a:t>
            </a:r>
            <a:r>
              <a:rPr lang="en-US" sz="1400" dirty="0">
                <a:solidFill>
                  <a:schemeClr val="tx1"/>
                </a:solidFill>
                <a:latin typeface="Times New Roman" panose="02020603050405020304" pitchFamily="18" charset="0"/>
                <a:cs typeface="Times New Roman" panose="02020603050405020304" pitchFamily="18" charset="0"/>
              </a:rPr>
              <a:t> </a:t>
            </a:r>
            <a:r>
              <a:rPr lang="en-US" sz="1400" i="1" dirty="0">
                <a:solidFill>
                  <a:schemeClr val="tx1"/>
                </a:solidFill>
                <a:latin typeface="Times New Roman" panose="02020603050405020304" pitchFamily="18" charset="0"/>
                <a:cs typeface="Times New Roman" panose="02020603050405020304" pitchFamily="18" charset="0"/>
              </a:rPr>
              <a:t>Cleaning</a:t>
            </a:r>
          </a:p>
        </p:txBody>
      </p:sp>
      <p:sp>
        <p:nvSpPr>
          <p:cNvPr id="8" name="Title 1">
            <a:extLst>
              <a:ext uri="{FF2B5EF4-FFF2-40B4-BE49-F238E27FC236}">
                <a16:creationId xmlns:a16="http://schemas.microsoft.com/office/drawing/2014/main" id="{2859738A-4124-68E5-15A5-A209FD2B205D}"/>
              </a:ext>
            </a:extLst>
          </p:cNvPr>
          <p:cNvSpPr txBox="1">
            <a:spLocks/>
          </p:cNvSpPr>
          <p:nvPr/>
        </p:nvSpPr>
        <p:spPr>
          <a:xfrm>
            <a:off x="606742" y="498545"/>
            <a:ext cx="5640900" cy="62777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4000" i="1" kern="100" dirty="0">
                <a:latin typeface="Times New Roman" panose="02020603050405020304" pitchFamily="18" charset="0"/>
                <a:ea typeface="Calibri" panose="020F0502020204030204" pitchFamily="34" charset="0"/>
                <a:cs typeface="Times New Roman" panose="02020603050405020304" pitchFamily="18" charset="0"/>
              </a:rPr>
              <a:t>Pre-Processing Text</a:t>
            </a:r>
            <a:br>
              <a:rPr lang="en-US" sz="4000" i="1" kern="100" dirty="0">
                <a:latin typeface="Times New Roman" panose="02020603050405020304" pitchFamily="18" charset="0"/>
                <a:ea typeface="Calibri" panose="020F0502020204030204" pitchFamily="34" charset="0"/>
                <a:cs typeface="Times New Roman" panose="02020603050405020304" pitchFamily="18" charset="0"/>
              </a:rPr>
            </a:br>
            <a:endParaRPr lang="en-US" sz="4000" dirty="0"/>
          </a:p>
        </p:txBody>
      </p:sp>
    </p:spTree>
    <p:extLst>
      <p:ext uri="{BB962C8B-B14F-4D97-AF65-F5344CB8AC3E}">
        <p14:creationId xmlns:p14="http://schemas.microsoft.com/office/powerpoint/2010/main" val="717347660"/>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1131</Words>
  <Application>Microsoft Office PowerPoint</Application>
  <PresentationFormat>On-screen Show (16:9)</PresentationFormat>
  <Paragraphs>116</Paragraphs>
  <Slides>21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Wingdings</vt:lpstr>
      <vt:lpstr>Times New Roman</vt:lpstr>
      <vt:lpstr>Raleway</vt:lpstr>
      <vt:lpstr>Calibri</vt:lpstr>
      <vt:lpstr>Arial</vt:lpstr>
      <vt:lpstr>Raleway Thin</vt:lpstr>
      <vt:lpstr>Barlow Light</vt:lpstr>
      <vt:lpstr>Gaoler template</vt:lpstr>
      <vt:lpstr>Sentiment Analysis Twitter Terhadap Opini IKN (Ibu Kota Nusantara) menggunakan Algoritma SVM</vt:lpstr>
      <vt:lpstr>Latar Belakang</vt:lpstr>
      <vt:lpstr>Solusi yang ditawarkan:</vt:lpstr>
      <vt:lpstr>Support Vector Machine (SVM) adalah salah satu algoritma machine learning dengan pendekatan supervised learning yang bekerja dengan mencari hyperplane atau fungsi pemisah terbaik untuk memisahkan kelas. Algoritma SVM memiliki konsep dan dasar matematis yang mapan sehingga menjadi algoritma yang populer. Algoritma ini dapat digunakan untuk klasifikasi (SVM classification) dan regresi (SVM regression).</vt:lpstr>
      <vt:lpstr>PowerPoint Presentation</vt:lpstr>
      <vt:lpstr>Metode</vt:lpstr>
      <vt:lpstr>Pengumpulan Data</vt:lpstr>
      <vt:lpstr>Pre-Processing Text </vt:lpstr>
      <vt:lpstr>Cleaning</vt:lpstr>
      <vt:lpstr>Case folding</vt:lpstr>
      <vt:lpstr>Tokenizing</vt:lpstr>
      <vt:lpstr>Stop Removal</vt:lpstr>
      <vt:lpstr>Stemming</vt:lpstr>
      <vt:lpstr>PowerPoint Presentation</vt:lpstr>
      <vt:lpstr>Weighting</vt:lpstr>
      <vt:lpstr>Hasil pengujian:</vt:lpstr>
      <vt:lpstr>Hasil pengujian:</vt:lpstr>
      <vt:lpstr>PowerPoint Presentation</vt:lpstr>
      <vt:lpstr>PowerPoint Presentation</vt:lpstr>
      <vt:lpstr>Kesimpulan</vt:lpstr>
      <vt:lpstr>Saran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IKN Metode SVM</dc:title>
  <dc:creator>ACER</dc:creator>
  <cp:lastModifiedBy>al diman</cp:lastModifiedBy>
  <cp:revision>42</cp:revision>
  <dcterms:modified xsi:type="dcterms:W3CDTF">2024-04-20T04:30:52Z</dcterms:modified>
</cp:coreProperties>
</file>