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6393" r:id="rId4"/>
    <p:sldMasterId id="2147486412" r:id="rId5"/>
  </p:sldMasterIdLst>
  <p:notesMasterIdLst>
    <p:notesMasterId r:id="rId21"/>
  </p:notesMasterIdLst>
  <p:sldIdLst>
    <p:sldId id="256" r:id="rId6"/>
    <p:sldId id="258" r:id="rId7"/>
    <p:sldId id="260" r:id="rId8"/>
    <p:sldId id="261" r:id="rId9"/>
    <p:sldId id="262" r:id="rId10"/>
    <p:sldId id="267" r:id="rId11"/>
    <p:sldId id="269" r:id="rId12"/>
    <p:sldId id="263" r:id="rId13"/>
    <p:sldId id="274" r:id="rId14"/>
    <p:sldId id="264" r:id="rId15"/>
    <p:sldId id="270" r:id="rId16"/>
    <p:sldId id="272" r:id="rId17"/>
    <p:sldId id="265" r:id="rId18"/>
    <p:sldId id="273" r:id="rId19"/>
    <p:sldId id="25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432">
          <p15:clr>
            <a:srgbClr val="A4A3A4"/>
          </p15:clr>
        </p15:guide>
        <p15:guide id="4" pos="5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B7"/>
    <a:srgbClr val="176189"/>
    <a:srgbClr val="C8C8C8"/>
    <a:srgbClr val="7F7F7F"/>
    <a:srgbClr val="595959"/>
    <a:srgbClr val="404040"/>
    <a:srgbClr val="FFFFFF"/>
    <a:srgbClr val="04274A"/>
    <a:srgbClr val="063462"/>
    <a:srgbClr val="031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7" autoAdjust="0"/>
    <p:restoredTop sz="77300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602" y="108"/>
      </p:cViewPr>
      <p:guideLst>
        <p:guide orient="horz" pos="430"/>
        <p:guide orient="horz" pos="3888"/>
        <p:guide pos="4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3/22/2013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 flow could be…</a:t>
            </a:r>
          </a:p>
          <a:p>
            <a:endParaRPr lang="en-US" dirty="0" smtClean="0"/>
          </a:p>
          <a:p>
            <a:r>
              <a:rPr lang="en-US" dirty="0" smtClean="0"/>
              <a:t>Matt:  slides 2 and 3</a:t>
            </a:r>
          </a:p>
          <a:p>
            <a:endParaRPr lang="en-US" dirty="0" smtClean="0"/>
          </a:p>
          <a:p>
            <a:r>
              <a:rPr lang="en-US" dirty="0" smtClean="0"/>
              <a:t>Derek:</a:t>
            </a:r>
            <a:r>
              <a:rPr lang="en-US" baseline="0" dirty="0" smtClean="0"/>
              <a:t>  slides 4 and 5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Matt:  slide 6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Derek: slide 7</a:t>
            </a:r>
          </a:p>
          <a:p>
            <a:endParaRPr lang="en-US" baseline="0" dirty="0" smtClean="0"/>
          </a:p>
          <a:p>
            <a:r>
              <a:rPr lang="en-US" baseline="0" dirty="0" smtClean="0"/>
              <a:t>Matt: slide 8</a:t>
            </a:r>
          </a:p>
          <a:p>
            <a:endParaRPr lang="en-US" baseline="0" dirty="0" smtClean="0"/>
          </a:p>
          <a:p>
            <a:r>
              <a:rPr lang="en-US" baseline="0" dirty="0" smtClean="0"/>
              <a:t>Slides 9 and 10…doesn’t matter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7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Knockout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68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sure Dojo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require.js</a:t>
            </a:r>
            <a:r>
              <a:rPr lang="en-US" baseline="0" dirty="0" smtClean="0"/>
              <a:t> is loaded before Knockout so that define is defined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</a:t>
            </a:r>
            <a:r>
              <a:rPr lang="en-US" baseline="0" dirty="0" smtClean="0"/>
              <a:t> intro MVC:  models are your data, views are representations of models and controllers handle your logic as well as communication between models and views.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MVC is about separating out your app. Controllers manipulate models, models manipulate views and views render data.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-Matt talk about MVC.</a:t>
            </a:r>
          </a:p>
          <a:p>
            <a:endParaRPr lang="en-US" baseline="0" dirty="0" smtClean="0"/>
          </a:p>
          <a:p>
            <a:r>
              <a:rPr lang="en-US" dirty="0" smtClean="0"/>
              <a:t>Each framework does things</a:t>
            </a:r>
            <a:r>
              <a:rPr lang="en-US" baseline="0" dirty="0" smtClean="0"/>
              <a:t> in their own way, but the underlying concepts are the same.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clipboard icon is a link to http://</a:t>
            </a:r>
            <a:r>
              <a:rPr lang="en-US" baseline="0" dirty="0" err="1" smtClean="0"/>
              <a:t>todomvc.com</a:t>
            </a:r>
            <a:r>
              <a:rPr lang="en-US" baseline="0" dirty="0" smtClean="0"/>
              <a:t>/ which has examples for every major JS-based MVC framework in use today. It’s worth telling session attendees about this resource so they can explore it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54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Matt:</a:t>
            </a:r>
          </a:p>
          <a:p>
            <a:endParaRPr lang="en-US" dirty="0" smtClean="0"/>
          </a:p>
          <a:p>
            <a:r>
              <a:rPr lang="en-US" dirty="0" smtClean="0"/>
              <a:t>Separation </a:t>
            </a:r>
            <a:r>
              <a:rPr lang="en-US" dirty="0" smtClean="0"/>
              <a:t>of concerns:  your JS shouldn’t be directly updating your DOM. Modularize</a:t>
            </a:r>
            <a:r>
              <a:rPr lang="en-US" baseline="0" dirty="0" smtClean="0"/>
              <a:t> your data, application logic and your presentation of information.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DRY:  don’t repeat yourself:  do things in one place, easier to maintain your code, less error prone</a:t>
            </a:r>
            <a:r>
              <a:rPr lang="en-US" baseline="0" dirty="0" smtClean="0"/>
              <a:t>. Let framework handle events and routing.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Testing:  we are not talking about testing here, but one of the primary reasons to use these frameworks is so that you can easily unit test your apps.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Fun:  write less boilerplate/scaffolding, focus on doing tasks unique to your app. Creating/disconnecting </a:t>
            </a:r>
            <a:r>
              <a:rPr lang="en-US" baseline="0" dirty="0" smtClean="0"/>
              <a:t>events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Minimizes dependencies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Easier to find what you’re looking for with large applications.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have multiple people working on different things like models and views and they wont be editing the same file in some cases.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6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Originally built</a:t>
            </a:r>
            <a:r>
              <a:rPr lang="en-US" baseline="0" dirty="0" smtClean="0"/>
              <a:t> a couple of years ago with a previous release of the ArcGIS API for JavaScript. All JS API + Dojo. No MVC… manually manipulating DOM, concatenating strings…got the job done, and many, many apps are built this way, but there are tons of places for improvement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17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what we’re going to try to avoid… hard-coded references to DOM elements, manually building HTML and injecting it. </a:t>
            </a:r>
          </a:p>
          <a:p>
            <a:endParaRPr lang="en-US" dirty="0" smtClean="0"/>
          </a:p>
          <a:p>
            <a:r>
              <a:rPr lang="en-US" dirty="0" smtClean="0"/>
              <a:t>Side note:  the function shown here isn’t </a:t>
            </a:r>
            <a:r>
              <a:rPr lang="en-US" dirty="0" err="1" smtClean="0"/>
              <a:t>actaully</a:t>
            </a:r>
            <a:r>
              <a:rPr lang="en-US" baseline="0" dirty="0" smtClean="0"/>
              <a:t> a global as it lives inside the require() callback…so it’s not all bad </a:t>
            </a:r>
            <a:r>
              <a:rPr lang="en-US" baseline="0" dirty="0" smtClean="0">
                <a:sym typeface="Wingdings"/>
              </a:rPr>
              <a:t>.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8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up is backbone.js</a:t>
            </a:r>
          </a:p>
          <a:p>
            <a:endParaRPr lang="en-US" dirty="0" smtClean="0"/>
          </a:p>
          <a:p>
            <a:r>
              <a:rPr lang="en-US" dirty="0" smtClean="0"/>
              <a:t>This is what their site looks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20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Models</a:t>
            </a:r>
          </a:p>
          <a:p>
            <a:r>
              <a:rPr lang="en-US" dirty="0" smtClean="0"/>
              <a:t>	-Handle</a:t>
            </a:r>
            <a:r>
              <a:rPr lang="en-US" baseline="0" dirty="0" smtClean="0"/>
              <a:t> functionality of your app and changes that happen.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Views</a:t>
            </a:r>
          </a:p>
          <a:p>
            <a:r>
              <a:rPr lang="en-US" baseline="0" dirty="0" smtClean="0"/>
              <a:t>	- Views are backed by models and can update </a:t>
            </a:r>
            <a:r>
              <a:rPr lang="en-US" baseline="0" dirty="0" smtClean="0"/>
              <a:t>HTML and </a:t>
            </a:r>
            <a:r>
              <a:rPr lang="en-US" baseline="0" dirty="0" err="1" smtClean="0"/>
              <a:t>dom</a:t>
            </a:r>
            <a:r>
              <a:rPr lang="en-US" baseline="0" dirty="0" smtClean="0"/>
              <a:t> nodes when </a:t>
            </a:r>
            <a:r>
              <a:rPr lang="en-US" baseline="0" dirty="0" smtClean="0"/>
              <a:t>the model changes</a:t>
            </a:r>
          </a:p>
          <a:p>
            <a:r>
              <a:rPr lang="en-US" baseline="0" dirty="0" smtClean="0"/>
              <a:t>	- Can be used with any </a:t>
            </a:r>
            <a:r>
              <a:rPr lang="en-US" baseline="0" dirty="0" err="1" smtClean="0"/>
              <a:t>templating</a:t>
            </a:r>
            <a:r>
              <a:rPr lang="en-US" baseline="0" dirty="0" smtClean="0"/>
              <a:t> library, for this app I used Underscore templates.</a:t>
            </a:r>
          </a:p>
          <a:p>
            <a:endParaRPr lang="en-US" baseline="0" dirty="0" smtClean="0"/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	- Similar to dojo events. Has .on() and .off() to bind events to an object.</a:t>
            </a:r>
          </a:p>
          <a:p>
            <a:endParaRPr lang="en-US" dirty="0" smtClean="0"/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	-  Allows</a:t>
            </a:r>
            <a:r>
              <a:rPr lang="en-US" baseline="0" dirty="0" smtClean="0"/>
              <a:t> you to bind events on a collection of models</a:t>
            </a:r>
          </a:p>
          <a:p>
            <a:r>
              <a:rPr lang="en-US" baseline="0" dirty="0" smtClean="0"/>
              <a:t>	- Listen to multiple </a:t>
            </a:r>
            <a:r>
              <a:rPr lang="en-US" baseline="0" dirty="0" smtClean="0"/>
              <a:t>models</a:t>
            </a:r>
          </a:p>
          <a:p>
            <a:r>
              <a:rPr lang="en-US" baseline="0" dirty="0" smtClean="0"/>
              <a:t>	- Song is model, album is Collection.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 	-</a:t>
            </a:r>
            <a:r>
              <a:rPr lang="en-US" baseline="0" dirty="0" smtClean="0"/>
              <a:t> Has a router than handles URL in page links like hash tag anchor links and redirects them to a function.</a:t>
            </a:r>
          </a:p>
          <a:p>
            <a:r>
              <a:rPr lang="en-US" baseline="0" dirty="0" smtClean="0"/>
              <a:t>	- Great for single page apps that want to link to a specific function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History</a:t>
            </a:r>
          </a:p>
          <a:p>
            <a:r>
              <a:rPr lang="en-US" baseline="0" dirty="0" smtClean="0"/>
              <a:t>	- Once all your routes are created, a history can be started to be able to use the back button within your single page 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89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up:  Backbone. Probably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jQuery</a:t>
            </a:r>
            <a:r>
              <a:rPr lang="en-US" baseline="0" dirty="0" smtClean="0"/>
              <a:t> of JS MVC frameworks.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Next:  Angular.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9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737" cy="967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-899557" y="5567249"/>
            <a:ext cx="10043557" cy="1290751"/>
          </a:xfrm>
          <a:custGeom>
            <a:avLst/>
            <a:gdLst/>
            <a:ahLst/>
            <a:cxnLst/>
            <a:rect l="l" t="t" r="r" b="b"/>
            <a:pathLst>
              <a:path w="10043557" h="1290751">
                <a:moveTo>
                  <a:pt x="8132411" y="0"/>
                </a:moveTo>
                <a:cubicBezTo>
                  <a:pt x="8583764" y="0"/>
                  <a:pt x="9032446" y="11434"/>
                  <a:pt x="9478183" y="34029"/>
                </a:cubicBezTo>
                <a:lnTo>
                  <a:pt x="10043557" y="69857"/>
                </a:lnTo>
                <a:lnTo>
                  <a:pt x="10043557" y="1290751"/>
                </a:lnTo>
                <a:lnTo>
                  <a:pt x="0" y="1290751"/>
                </a:lnTo>
                <a:lnTo>
                  <a:pt x="125788" y="1248403"/>
                </a:lnTo>
                <a:cubicBezTo>
                  <a:pt x="2649168" y="437759"/>
                  <a:pt x="5339667" y="0"/>
                  <a:pt x="8132411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Rectangle 3"/>
          <p:cNvSpPr/>
          <p:nvPr/>
        </p:nvSpPr>
        <p:spPr bwMode="ltGray">
          <a:xfrm flipH="1">
            <a:off x="3488221" y="4204197"/>
            <a:ext cx="5655779" cy="2653803"/>
          </a:xfrm>
          <a:custGeom>
            <a:avLst/>
            <a:gdLst/>
            <a:ahLst/>
            <a:cxnLst/>
            <a:rect l="l" t="t" r="r" b="b"/>
            <a:pathLst>
              <a:path w="5655779" h="2653803">
                <a:moveTo>
                  <a:pt x="0" y="0"/>
                </a:moveTo>
                <a:lnTo>
                  <a:pt x="0" y="2653803"/>
                </a:lnTo>
                <a:lnTo>
                  <a:pt x="5655779" y="2653803"/>
                </a:lnTo>
                <a:lnTo>
                  <a:pt x="5368634" y="2452474"/>
                </a:lnTo>
                <a:cubicBezTo>
                  <a:pt x="3880066" y="1444637"/>
                  <a:pt x="2250051" y="660920"/>
                  <a:pt x="518426" y="144676"/>
                </a:cubicBezTo>
                <a:close/>
              </a:path>
            </a:pathLst>
          </a:custGeom>
          <a:solidFill>
            <a:srgbClr val="053264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36052" y="457200"/>
            <a:ext cx="1618488" cy="455883"/>
          </a:xfrm>
          <a:solidFill>
            <a:schemeClr val="bg2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  <p:sp>
        <p:nvSpPr>
          <p:cNvPr id="8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0459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9461E"/>
            </a:gs>
            <a:gs pos="100000">
              <a:srgbClr val="19461E"/>
            </a:gs>
            <a:gs pos="40000">
              <a:srgbClr val="288135"/>
            </a:gs>
            <a:gs pos="60000">
              <a:srgbClr val="28813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94E6FF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950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7525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719386"/>
            <a:ext cx="5486400" cy="1367692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326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38713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30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78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bg bwMode="ltGray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sri-10GlobeLogo_TagLockup4Lg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68810" y="2205645"/>
            <a:ext cx="4206380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549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ltGray"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930" cy="9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8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97968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34008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2037686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4682AA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25240140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92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8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7348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6593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bg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-36052" y="457200"/>
            <a:ext cx="1618488" cy="455883"/>
          </a:xfrm>
          <a:solidFill>
            <a:srgbClr val="005C91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0349398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76189"/>
            </a:gs>
            <a:gs pos="99000">
              <a:srgbClr val="176189"/>
            </a:gs>
            <a:gs pos="40000">
              <a:srgbClr val="438EB7"/>
            </a:gs>
            <a:gs pos="69000">
              <a:srgbClr val="438EB7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50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97280"/>
            <a:ext cx="7772400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6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1097280"/>
            <a:ext cx="7772400" cy="246221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4682AA"/>
                </a:solidFill>
              </a:defRPr>
            </a:lvl1pPr>
            <a:lvl2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2pPr>
            <a:lvl3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3pPr>
            <a:lvl4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4pPr>
            <a:lvl5pPr marL="0" indent="0">
              <a:spcAft>
                <a:spcPts val="0"/>
              </a:spcAft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6183769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lnSpc>
                <a:spcPct val="100000"/>
              </a:lnSpc>
              <a:spcAft>
                <a:spcPts val="0"/>
              </a:spcAft>
              <a:buNone/>
              <a:defRPr sz="1400" b="0" i="1">
                <a:solidFill>
                  <a:srgbClr val="4682AA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090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25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2625413"/>
            <a:ext cx="54864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050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885072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676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782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11" y="2205644"/>
            <a:ext cx="4206379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34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280"/>
            <a:ext cx="7772400" cy="246221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rgbClr val="FFFFFF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7"/>
          <p:cNvSpPr/>
          <p:nvPr/>
        </p:nvSpPr>
        <p:spPr bwMode="hidden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Rectangle 12"/>
          <p:cNvSpPr/>
          <p:nvPr/>
        </p:nvSpPr>
        <p:spPr bwMode="hidden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8547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394" r:id="rId1"/>
    <p:sldLayoutId id="2147486395" r:id="rId2"/>
    <p:sldLayoutId id="2147486396" r:id="rId3"/>
    <p:sldLayoutId id="2147486397" r:id="rId4"/>
    <p:sldLayoutId id="2147486398" r:id="rId5"/>
    <p:sldLayoutId id="2147486399" r:id="rId6"/>
    <p:sldLayoutId id="2147486400" r:id="rId7"/>
    <p:sldLayoutId id="2147486403" r:id="rId8"/>
    <p:sldLayoutId id="2147486404" r:id="rId9"/>
    <p:sldLayoutId id="2147486405" r:id="rId10"/>
    <p:sldLayoutId id="2147486406" r:id="rId11"/>
    <p:sldLayoutId id="2147486407" r:id="rId12"/>
    <p:sldLayoutId id="2147486401" r:id="rId13"/>
    <p:sldLayoutId id="2147486402" r:id="rId14"/>
    <p:sldLayoutId id="2147486408" r:id="rId15"/>
    <p:sldLayoutId id="2147486409" r:id="rId16"/>
    <p:sldLayoutId id="2147486410" r:id="rId17"/>
    <p:sldLayoutId id="2147486411" r:id="rId18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07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13" r:id="rId1"/>
    <p:sldLayoutId id="2147486414" r:id="rId2"/>
    <p:sldLayoutId id="2147486415" r:id="rId3"/>
    <p:sldLayoutId id="2147486416" r:id="rId4"/>
    <p:sldLayoutId id="2147486417" r:id="rId5"/>
    <p:sldLayoutId id="2147486418" r:id="rId6"/>
    <p:sldLayoutId id="2147486419" r:id="rId7"/>
    <p:sldLayoutId id="2147486420" r:id="rId8"/>
    <p:sldLayoutId id="2147486421" r:id="rId9"/>
    <p:sldLayoutId id="2147486422" r:id="rId10"/>
    <p:sldLayoutId id="2147486423" r:id="rId11"/>
    <p:sldLayoutId id="2147486424" r:id="rId12"/>
    <p:sldLayoutId id="2147486425" r:id="rId13"/>
    <p:sldLayoutId id="2147486426" r:id="rId14"/>
    <p:sldLayoutId id="2147486427" r:id="rId15"/>
    <p:sldLayoutId id="2147486428" r:id="rId16"/>
    <p:sldLayoutId id="2147486429" r:id="rId17"/>
    <p:sldLayoutId id="2147486430" r:id="rId18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000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000" b="1" kern="1200">
          <a:solidFill>
            <a:srgbClr val="000000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800" b="1" kern="1200">
          <a:solidFill>
            <a:srgbClr val="000000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1600" b="1" kern="1200">
          <a:solidFill>
            <a:srgbClr val="000000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js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knockoutj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nockoutj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://angularjs.org/" TargetMode="External"/><Relationship Id="rId7" Type="http://schemas.openxmlformats.org/officeDocument/2006/relationships/hyperlink" Target="http://knockoutj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backbonejs.org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://addyosmani.github.com/todomvc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skull.github.com/framework-samples-j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ackbonej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ris6257\Desktop\G57186_DevSummit_2013_PPT_Title_Slid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Application Frameworks and ArcGIS API for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2370"/>
            <a:ext cx="6400800" cy="914400"/>
          </a:xfrm>
        </p:spPr>
        <p:txBody>
          <a:bodyPr/>
          <a:lstStyle/>
          <a:p>
            <a:r>
              <a:rPr lang="en-US" dirty="0" smtClean="0"/>
              <a:t>Matt Driscoll (@</a:t>
            </a:r>
            <a:r>
              <a:rPr lang="en-US" dirty="0" err="1" smtClean="0"/>
              <a:t>driskull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Derek Swingley (@</a:t>
            </a:r>
            <a:r>
              <a:rPr lang="en-US" dirty="0" err="1" smtClean="0"/>
              <a:t>derekswingley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842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320800"/>
            <a:ext cx="7315200" cy="3429000"/>
          </a:xfrm>
        </p:spPr>
        <p:txBody>
          <a:bodyPr numCol="2"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Docs/Tutorials</a:t>
            </a:r>
          </a:p>
          <a:p>
            <a:pPr lvl="1"/>
            <a:r>
              <a:rPr lang="en-US" dirty="0" smtClean="0"/>
              <a:t>Built-in AJAX / JSONP</a:t>
            </a:r>
          </a:p>
          <a:p>
            <a:pPr lvl="1"/>
            <a:r>
              <a:rPr lang="en-US" dirty="0" smtClean="0"/>
              <a:t>Magic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3464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Fuzzy MVC </a:t>
            </a:r>
            <a:r>
              <a:rPr lang="en-US" dirty="0" err="1" smtClean="0"/>
              <a:t>implementaiton</a:t>
            </a:r>
            <a:endParaRPr lang="en-US" dirty="0" smtClean="0"/>
          </a:p>
          <a:p>
            <a:pPr lvl="1"/>
            <a:r>
              <a:rPr lang="en-US" dirty="0" smtClean="0"/>
              <a:t>Non-standard markup (</a:t>
            </a:r>
            <a:r>
              <a:rPr lang="en-US" dirty="0" err="1" smtClean="0"/>
              <a:t>ng</a:t>
            </a:r>
            <a:r>
              <a:rPr lang="en-US" dirty="0" smtClean="0"/>
              <a:t>-*)</a:t>
            </a:r>
          </a:p>
          <a:p>
            <a:pPr lvl="1"/>
            <a:r>
              <a:rPr lang="en-US" dirty="0" smtClean="0"/>
              <a:t>Magic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endParaRPr lang="en-US" dirty="0"/>
          </a:p>
        </p:txBody>
      </p:sp>
      <p:pic>
        <p:nvPicPr>
          <p:cNvPr id="7" name="Picture 6" descr="AngularJS-larg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4800600"/>
            <a:ext cx="48641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792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7772400" cy="369332"/>
          </a:xfrm>
        </p:spPr>
        <p:txBody>
          <a:bodyPr/>
          <a:lstStyle/>
          <a:p>
            <a:r>
              <a:rPr lang="en-US" dirty="0" err="1" smtClean="0"/>
              <a:t>Knockout.js</a:t>
            </a:r>
            <a:endParaRPr lang="en-US" dirty="0"/>
          </a:p>
        </p:txBody>
      </p:sp>
      <p:pic>
        <p:nvPicPr>
          <p:cNvPr id="3" name="Content Placeholder 2" descr="Screen Shot 2013-03-20 at 1.23.56 P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929" r="-399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94405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View-Models</a:t>
            </a:r>
          </a:p>
          <a:p>
            <a:r>
              <a:rPr lang="en-US" dirty="0" smtClean="0"/>
              <a:t>Observables</a:t>
            </a:r>
          </a:p>
          <a:p>
            <a:r>
              <a:rPr lang="en-US" dirty="0" smtClean="0"/>
              <a:t>Bindings</a:t>
            </a:r>
          </a:p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4" name="Picture 3" descr="ko-logo.png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21" y="5076597"/>
            <a:ext cx="3763159" cy="10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92328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320800"/>
            <a:ext cx="7315200" cy="3429000"/>
          </a:xfrm>
        </p:spPr>
        <p:txBody>
          <a:bodyPr numCol="2"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No dependencies</a:t>
            </a:r>
          </a:p>
          <a:p>
            <a:pPr lvl="1"/>
            <a:r>
              <a:rPr lang="en-US" dirty="0" smtClean="0"/>
              <a:t>Uses AMD if define found</a:t>
            </a:r>
          </a:p>
          <a:p>
            <a:pPr lvl="1"/>
            <a:r>
              <a:rPr lang="en-US" dirty="0" smtClean="0"/>
              <a:t>Good docs &amp; examples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3464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No routes/history</a:t>
            </a:r>
          </a:p>
          <a:p>
            <a:pPr lvl="1"/>
            <a:r>
              <a:rPr lang="en-US" dirty="0" smtClean="0"/>
              <a:t>HTML can become bloated with bindings</a:t>
            </a:r>
          </a:p>
          <a:p>
            <a:pPr lvl="1"/>
            <a:endParaRPr lang="en-US" dirty="0"/>
          </a:p>
        </p:txBody>
      </p:sp>
      <p:pic>
        <p:nvPicPr>
          <p:cNvPr id="6" name="Picture 5" descr="ko-logo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21" y="5076597"/>
            <a:ext cx="3763159" cy="109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39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136232" y="684213"/>
            <a:ext cx="2871536" cy="5489575"/>
          </a:xfrm>
        </p:spPr>
        <p:txBody>
          <a:bodyPr numCol="2"/>
          <a:lstStyle/>
          <a:p>
            <a:pPr marL="0" indent="0">
              <a:buNone/>
            </a:pPr>
            <a:r>
              <a:rPr lang="en-US" sz="36000" dirty="0">
                <a:latin typeface="Helvetica"/>
                <a:cs typeface="Helvetic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22763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371600" y="864625"/>
            <a:ext cx="6400800" cy="914400"/>
          </a:xfrm>
          <a:prstGeom prst="rect">
            <a:avLst/>
          </a:prstGeom>
        </p:spPr>
        <p:txBody>
          <a:bodyPr/>
          <a:lstStyle>
            <a:lvl1pPr marL="176213" indent="-176213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Arial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2pPr>
            <a:lvl3pPr marL="795528" indent="-173736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3pPr>
            <a:lvl4pPr marL="1216152" indent="-173736" algn="l" defTabSz="4572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4pPr>
            <a:lvl5pPr marL="1546225" indent="-176213" algn="l" defTabSz="457200" rtl="0" eaLnBrk="1" latinLnBrk="0" hangingPunct="1">
              <a:lnSpc>
                <a:spcPts val="19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lumMod val="60000"/>
                  <a:lumOff val="40000"/>
                </a:schemeClr>
              </a:buClr>
              <a:buSzPct val="80000"/>
              <a:buFont typeface="Lucida Grande"/>
              <a:buChar char="-"/>
              <a:defRPr lang="en-US" sz="14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5pPr>
            <a:lvl6pPr marL="1773238" indent="-177800" algn="l" defTabSz="401638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tabLst>
                <a:tab pos="1484313" algn="l"/>
              </a:tabLst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062163" indent="-1762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7pPr>
            <a:lvl8pPr marL="2286000" indent="-173038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8pPr>
            <a:lvl9pPr marL="2452688" indent="-163513" algn="l" defTabSz="457200" rtl="0" eaLnBrk="1" latinLnBrk="0" hangingPunct="1">
              <a:lnSpc>
                <a:spcPts val="17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Lucida Grande"/>
              <a:buChar char="-"/>
              <a:defRPr sz="14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Matt Driscoll (@</a:t>
            </a:r>
            <a:r>
              <a:rPr lang="en-US" dirty="0" err="1" smtClean="0"/>
              <a:t>driskull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smtClean="0"/>
              <a:t>Derek Swingley (@</a:t>
            </a:r>
            <a:r>
              <a:rPr lang="en-US" dirty="0" err="1" smtClean="0"/>
              <a:t>derekswingley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49464" y="4979634"/>
            <a:ext cx="5305972" cy="106886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 eaLnBrk="0" hangingPunct="0">
              <a:lnSpc>
                <a:spcPts val="1800"/>
              </a:lnSpc>
            </a:pPr>
            <a:r>
              <a:rPr lang="en-US" sz="2000" b="1" dirty="0" smtClean="0"/>
              <a:t>Tuesday, March 26</a:t>
            </a:r>
            <a:r>
              <a:rPr lang="en-US" sz="2000" b="1" baseline="30000" dirty="0" smtClean="0"/>
              <a:t>th</a:t>
            </a:r>
            <a:r>
              <a:rPr lang="en-US" sz="2000" b="1" dirty="0"/>
              <a:t> – </a:t>
            </a:r>
            <a:r>
              <a:rPr lang="en-US" sz="2000" b="1" dirty="0" smtClean="0"/>
              <a:t>Offering </a:t>
            </a:r>
            <a:r>
              <a:rPr lang="en-US" sz="2000" b="1" dirty="0"/>
              <a:t>ID: </a:t>
            </a:r>
            <a:r>
              <a:rPr lang="en-US" sz="2000" b="1" dirty="0" smtClean="0"/>
              <a:t>216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sz="2000" b="1" dirty="0" smtClean="0"/>
              <a:t> </a:t>
            </a:r>
          </a:p>
          <a:p>
            <a:pPr algn="ctr" eaLnBrk="0" hangingPunct="0">
              <a:lnSpc>
                <a:spcPts val="1800"/>
              </a:lnSpc>
            </a:pPr>
            <a:r>
              <a:rPr lang="en-US" sz="2000" b="1" dirty="0" smtClean="0"/>
              <a:t>Thursday, March 28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– Offering ID: 394</a:t>
            </a:r>
          </a:p>
        </p:txBody>
      </p:sp>
    </p:spTree>
    <p:extLst>
      <p:ext uri="{BB962C8B-B14F-4D97-AF65-F5344CB8AC3E}">
        <p14:creationId xmlns:p14="http://schemas.microsoft.com/office/powerpoint/2010/main" val="30967600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JavaScript-based Application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r>
              <a:rPr lang="en-US" dirty="0" smtClean="0"/>
              <a:t>MVC</a:t>
            </a:r>
          </a:p>
          <a:p>
            <a:endParaRPr lang="en-US" dirty="0"/>
          </a:p>
        </p:txBody>
      </p:sp>
      <p:pic>
        <p:nvPicPr>
          <p:cNvPr id="3" name="Picture 2" descr="AngularJS-larg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14" y="1332838"/>
            <a:ext cx="4864100" cy="1371600"/>
          </a:xfrm>
          <a:prstGeom prst="rect">
            <a:avLst/>
          </a:prstGeom>
        </p:spPr>
      </p:pic>
      <p:pic>
        <p:nvPicPr>
          <p:cNvPr id="5" name="Picture 4" descr="backbone.png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3111060"/>
            <a:ext cx="4864608" cy="865781"/>
          </a:xfrm>
          <a:prstGeom prst="rect">
            <a:avLst/>
          </a:prstGeom>
        </p:spPr>
      </p:pic>
      <p:pic>
        <p:nvPicPr>
          <p:cNvPr id="6" name="Picture 5" descr="ko-logo.png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55" y="4591689"/>
            <a:ext cx="3763159" cy="1095603"/>
          </a:xfrm>
          <a:prstGeom prst="rect">
            <a:avLst/>
          </a:prstGeom>
        </p:spPr>
      </p:pic>
      <p:pic>
        <p:nvPicPr>
          <p:cNvPr id="7" name="Picture 6" descr="todo-mvc.png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84" y="4372138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86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Separation of concerns</a:t>
            </a:r>
          </a:p>
          <a:p>
            <a:r>
              <a:rPr lang="en-US" dirty="0" smtClean="0"/>
              <a:t>DRY</a:t>
            </a:r>
          </a:p>
          <a:p>
            <a:r>
              <a:rPr lang="en-US" dirty="0" smtClean="0"/>
              <a:t>Easy to test</a:t>
            </a:r>
          </a:p>
          <a:p>
            <a:r>
              <a:rPr lang="en-US" dirty="0" smtClean="0"/>
              <a:t>Fun (do more with less code)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4250"/>
            <a:ext cx="3048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43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First, we need an app…</a:t>
            </a:r>
            <a:endParaRPr lang="en-US" dirty="0"/>
          </a:p>
        </p:txBody>
      </p:sp>
      <p:pic>
        <p:nvPicPr>
          <p:cNvPr id="3" name="Content Placeholder 2" descr="app.png">
            <a:hlinkClick r:id="rId3"/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" r="45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00436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 descr="old-code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4" r="88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17731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Backbone.js</a:t>
            </a:r>
            <a:endParaRPr lang="en-US" dirty="0"/>
          </a:p>
        </p:txBody>
      </p:sp>
      <p:pic>
        <p:nvPicPr>
          <p:cNvPr id="4" name="Content Placeholder 3" descr="Screen Shot 2013-03-20 at 1.24.52 PM.png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09" r="-440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402809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  <a:p>
            <a:r>
              <a:rPr lang="en-US" dirty="0" smtClean="0"/>
              <a:t>Views</a:t>
            </a:r>
          </a:p>
          <a:p>
            <a:r>
              <a:rPr lang="en-US" dirty="0" smtClean="0"/>
              <a:t>Events</a:t>
            </a:r>
          </a:p>
          <a:p>
            <a:r>
              <a:rPr lang="en-US" dirty="0" smtClean="0"/>
              <a:t>Collections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History</a:t>
            </a:r>
          </a:p>
          <a:p>
            <a:endParaRPr lang="en-US" dirty="0"/>
          </a:p>
        </p:txBody>
      </p:sp>
      <p:pic>
        <p:nvPicPr>
          <p:cNvPr id="4" name="Picture 3" descr="backbon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5257800"/>
            <a:ext cx="4864608" cy="8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34035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320800"/>
            <a:ext cx="7315200" cy="3429000"/>
          </a:xfrm>
        </p:spPr>
        <p:txBody>
          <a:bodyPr numCol="2"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Wide adoption</a:t>
            </a:r>
          </a:p>
          <a:p>
            <a:pPr lvl="1"/>
            <a:r>
              <a:rPr lang="en-US" dirty="0" smtClean="0"/>
              <a:t>Clear MVC implementation</a:t>
            </a:r>
          </a:p>
          <a:p>
            <a:pPr lvl="1"/>
            <a:r>
              <a:rPr lang="en-US" dirty="0" smtClean="0"/>
              <a:t>Routers / History</a:t>
            </a:r>
          </a:p>
          <a:p>
            <a:pPr lvl="1"/>
            <a:r>
              <a:rPr lang="en-US" dirty="0" smtClean="0"/>
              <a:t>Underscore Helper Functions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283464" lvl="1" indent="0">
              <a:buNone/>
            </a:pPr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Dependencies</a:t>
            </a:r>
          </a:p>
          <a:p>
            <a:pPr lvl="2"/>
            <a:r>
              <a:rPr lang="en-US" dirty="0" smtClean="0"/>
              <a:t>$</a:t>
            </a:r>
          </a:p>
          <a:p>
            <a:pPr lvl="2"/>
            <a:r>
              <a:rPr lang="en-US" dirty="0" smtClean="0"/>
              <a:t>_</a:t>
            </a:r>
          </a:p>
          <a:p>
            <a:pPr lvl="1"/>
            <a:endParaRPr lang="en-US" dirty="0"/>
          </a:p>
        </p:txBody>
      </p:sp>
      <p:pic>
        <p:nvPicPr>
          <p:cNvPr id="6" name="Picture 5" descr="backbone.pn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5257800"/>
            <a:ext cx="4864608" cy="8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441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160878"/>
              </p:ext>
            </p:extLst>
          </p:nvPr>
        </p:nvGraphicFramePr>
        <p:xfrm>
          <a:off x="2263014" y="1828800"/>
          <a:ext cx="4405462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3" imgW="12888720" imgH="10031400" progId="Photoshop.Image.13">
                  <p:embed/>
                </p:oleObj>
              </mc:Choice>
              <mc:Fallback>
                <p:oleObj name="Image" r:id="rId3" imgW="12888720" imgH="10031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3014" y="1828800"/>
                        <a:ext cx="4405462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130458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Corporate_Template">
  <a:themeElements>
    <a:clrScheme name="Custom 20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BFBFBF"/>
      </a:hlink>
      <a:folHlink>
        <a:srgbClr val="A0A0A0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sri_Corporate_Template_light">
  <a:themeElements>
    <a:clrScheme name="Custom 19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CEDCC1796C5046AD2614E8CD10690B" ma:contentTypeVersion="" ma:contentTypeDescription="Create a new document." ma:contentTypeScope="" ma:versionID="7a0b9409e5b6c9f27887523c45edc985">
  <xsd:schema xmlns:xsd="http://www.w3.org/2001/XMLSchema" xmlns:xs="http://www.w3.org/2001/XMLSchema" xmlns:p="http://schemas.microsoft.com/office/2006/metadata/properties" xmlns:ns1="http://schemas.microsoft.com/sharepoint/v3" xmlns:ns2="747695CA-BE95-49F2-97F6-28EF370A5422" targetNamespace="http://schemas.microsoft.com/office/2006/metadata/properties" ma:root="true" ma:fieldsID="d5cd47e85bc1547036c33c7dbad77043" ns1:_="" ns2:_="">
    <xsd:import namespace="http://schemas.microsoft.com/sharepoint/v3"/>
    <xsd:import namespace="747695CA-BE95-49F2-97F6-28EF370A5422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SortBehavior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SyncClient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ItemChildCount" minOccurs="0"/>
                <xsd:element ref="ns1:FolderChildCount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  <xsd:element ref="ns1:DocConcurrencyNumb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0" nillable="true" ma:displayName="Content Type ID" ma:hidden="true" ma:internalName="ContentTypeId" ma:readOnly="true">
      <xsd:simpleType>
        <xsd:restriction base="dms:Unknown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  <xsd:element name="xd_Signature" ma:index="13" nillable="true" ma:displayName="Is Signed" ma:hidden="true" ma:internalName="xd_Signature" ma:readOnly="true">
      <xsd:simpleType>
        <xsd:restriction base="dms:Boolean"/>
      </xsd:simpleType>
    </xsd:element>
    <xsd:element name="ID" ma:index="14" nillable="true" ma:displayName="ID" ma:internalName="ID" ma:readOnly="true">
      <xsd:simpleType>
        <xsd:restriction base="dms:Unknown"/>
      </xsd:simpleType>
    </xsd:element>
    <xsd:element name="Author" ma:index="17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19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0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1" nillable="true" ma:displayName="Copy Source" ma:internalName="_CopySource" ma:readOnly="true">
      <xsd:simpleType>
        <xsd:restriction base="dms:Text"/>
      </xsd:simpleType>
    </xsd:element>
    <xsd:element name="_ModerationStatus" ma:index="22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3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4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5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6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7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8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SortBehavior" ma:index="29" nillable="true" ma:displayName="Sort Type" ma:hidden="true" ma:list="Docs" ma:internalName="SortBehavior" ma:readOnly="true" ma:showField="SortBehavior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SyncClientId" ma:index="35" nillable="true" ma:displayName="Client Id" ma:hidden="true" ma:list="Docs" ma:internalName="SyncClientId" ma:readOnly="true" ma:showField="SyncClientId">
      <xsd:simpleType>
        <xsd:restriction base="dms:Lookup"/>
      </xsd:simpleType>
    </xsd:element>
    <xsd:element name="ProgId" ma:index="36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7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8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9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40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3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4" nillable="true" ma:displayName="Level" ma:hidden="true" ma:internalName="_Level" ma:readOnly="true">
      <xsd:simpleType>
        <xsd:restriction base="dms:Unknown"/>
      </xsd:simpleType>
    </xsd:element>
    <xsd:element name="_IsCurrentVersion" ma:index="55" nillable="true" ma:displayName="Is Current Version" ma:hidden="true" ma:internalName="_IsCurrentVersion" ma:readOnly="true">
      <xsd:simpleType>
        <xsd:restriction base="dms:Boolean"/>
      </xsd:simpleType>
    </xsd:element>
    <xsd:element name="ItemChildCount" ma:index="56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57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  <xsd:element name="owshiddenversion" ma:index="61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62" nillable="true" ma:displayName="UI Version" ma:hidden="true" ma:internalName="_UIVersion" ma:readOnly="true">
      <xsd:simpleType>
        <xsd:restriction base="dms:Unknown"/>
      </xsd:simpleType>
    </xsd:element>
    <xsd:element name="_UIVersionString" ma:index="63" nillable="true" ma:displayName="Version" ma:internalName="_UIVersionString" ma:readOnly="true">
      <xsd:simpleType>
        <xsd:restriction base="dms:Text"/>
      </xsd:simpleType>
    </xsd:element>
    <xsd:element name="InstanceID" ma:index="64" nillable="true" ma:displayName="Instance ID" ma:hidden="true" ma:internalName="InstanceID" ma:readOnly="true">
      <xsd:simpleType>
        <xsd:restriction base="dms:Unknown"/>
      </xsd:simpleType>
    </xsd:element>
    <xsd:element name="Order" ma:index="65" nillable="true" ma:displayName="Order" ma:hidden="true" ma:internalName="Order">
      <xsd:simpleType>
        <xsd:restriction base="dms:Number"/>
      </xsd:simpleType>
    </xsd:element>
    <xsd:element name="GUID" ma:index="66" nillable="true" ma:displayName="GUID" ma:hidden="true" ma:internalName="GUID" ma:readOnly="true">
      <xsd:simpleType>
        <xsd:restriction base="dms:Unknown"/>
      </xsd:simpleType>
    </xsd:element>
    <xsd:element name="WorkflowVersion" ma:index="67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8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9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70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  <xsd:element name="DocConcurrencyNumber" ma:index="71" nillable="true" ma:displayName="Document Concurrency Number" ma:hidden="true" ma:list="Docs" ma:internalName="DocConcurrencyNumber" ma:readOnly="true" ma:showField="DocConcurrencyNumber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7695CA-BE95-49F2-97F6-28EF370A5422" elementFormDefault="qualified">
    <xsd:import namespace="http://schemas.microsoft.com/office/2006/documentManagement/types"/>
    <xsd:import namespace="http://schemas.microsoft.com/office/infopath/2007/PartnerControls"/>
    <xsd:element name="Description0" ma:index="9" nillable="true" ma:displayName="Description" ma:internalName="Description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TypeId xmlns="http://schemas.microsoft.com/sharepoint/v3">0x0101007ACEDCC1796C5046AD2614E8CD10690B</ContentTypeId>
    <TemplateUrl xmlns="http://schemas.microsoft.com/sharepoint/v3" xsi:nil="true"/>
    <Description0 xmlns="747695CA-BE95-49F2-97F6-28EF370A5422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F0BE6BF-E87A-46EF-BDDD-199149C25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47695CA-BE95-49F2-97F6-28EF370A54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805D6C-B8DC-404E-9641-F8CAEFFAF1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A1F543-0560-4885-97B7-BFA7C1FD3A4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47695CA-BE95-49F2-97F6-28EF370A542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Esri_Corporate_Template</Template>
  <TotalTime>0</TotalTime>
  <Words>593</Words>
  <Application>Microsoft Office PowerPoint</Application>
  <PresentationFormat>On-screen Show (4:3)</PresentationFormat>
  <Paragraphs>152</Paragraphs>
  <Slides>15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Arial</vt:lpstr>
      <vt:lpstr>Helvetica</vt:lpstr>
      <vt:lpstr>Lucida Grande</vt:lpstr>
      <vt:lpstr>Wingdings</vt:lpstr>
      <vt:lpstr>Esri_Corporate_Template</vt:lpstr>
      <vt:lpstr>Esri_Corporate_Template_light</vt:lpstr>
      <vt:lpstr>Adobe Photoshop Image</vt:lpstr>
      <vt:lpstr>Working with Application Frameworks and ArcGIS API for JavaScript</vt:lpstr>
      <vt:lpstr>JavaScript-based Application Frameworks</vt:lpstr>
      <vt:lpstr>Why?</vt:lpstr>
      <vt:lpstr>First, we need an app…</vt:lpstr>
      <vt:lpstr>PowerPoint Presentation</vt:lpstr>
      <vt:lpstr>Backbone.js</vt:lpstr>
      <vt:lpstr>Features</vt:lpstr>
      <vt:lpstr>PowerPoint Presentation</vt:lpstr>
      <vt:lpstr>Angular.js</vt:lpstr>
      <vt:lpstr>PowerPoint Presentation</vt:lpstr>
      <vt:lpstr>Knockout.js</vt:lpstr>
      <vt:lpstr>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2013-02-21T23:56:20Z</dcterms:created>
  <dcterms:modified xsi:type="dcterms:W3CDTF">2013-03-23T01:56:47Z</dcterms:modified>
</cp:coreProperties>
</file>