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6393" r:id="rId4"/>
    <p:sldMasterId id="2147486412" r:id="rId5"/>
  </p:sldMasterIdLst>
  <p:notesMasterIdLst>
    <p:notesMasterId r:id="rId21"/>
  </p:notesMasterIdLst>
  <p:sldIdLst>
    <p:sldId id="256" r:id="rId6"/>
    <p:sldId id="258" r:id="rId7"/>
    <p:sldId id="260" r:id="rId8"/>
    <p:sldId id="261" r:id="rId9"/>
    <p:sldId id="262" r:id="rId10"/>
    <p:sldId id="267" r:id="rId11"/>
    <p:sldId id="269" r:id="rId12"/>
    <p:sldId id="263" r:id="rId13"/>
    <p:sldId id="274" r:id="rId14"/>
    <p:sldId id="264" r:id="rId15"/>
    <p:sldId id="270" r:id="rId16"/>
    <p:sldId id="272" r:id="rId17"/>
    <p:sldId id="265" r:id="rId18"/>
    <p:sldId id="273" r:id="rId19"/>
    <p:sldId id="25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0">
          <p15:clr>
            <a:srgbClr val="A4A3A4"/>
          </p15:clr>
        </p15:guide>
        <p15:guide id="2" orient="horz" pos="3888">
          <p15:clr>
            <a:srgbClr val="A4A3A4"/>
          </p15:clr>
        </p15:guide>
        <p15:guide id="3" pos="432">
          <p15:clr>
            <a:srgbClr val="A4A3A4"/>
          </p15:clr>
        </p15:guide>
        <p15:guide id="4" pos="5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EB7"/>
    <a:srgbClr val="176189"/>
    <a:srgbClr val="C8C8C8"/>
    <a:srgbClr val="7F7F7F"/>
    <a:srgbClr val="595959"/>
    <a:srgbClr val="404040"/>
    <a:srgbClr val="FFFFFF"/>
    <a:srgbClr val="04274A"/>
    <a:srgbClr val="063462"/>
    <a:srgbClr val="031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7" autoAdjust="0"/>
    <p:restoredTop sz="67199" autoAdjust="0"/>
  </p:normalViewPr>
  <p:slideViewPr>
    <p:cSldViewPr snapToGrid="0" snapToObjects="1" showGuides="1">
      <p:cViewPr varScale="1">
        <p:scale>
          <a:sx n="96" d="100"/>
          <a:sy n="96" d="100"/>
        </p:scale>
        <p:origin x="-1040" y="-112"/>
      </p:cViewPr>
      <p:guideLst>
        <p:guide orient="horz" pos="430"/>
        <p:guide orient="horz" pos="3888"/>
        <p:guide pos="432"/>
        <p:guide pos="5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3/25/13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flow could be…</a:t>
            </a:r>
          </a:p>
          <a:p>
            <a:endParaRPr lang="en-US" dirty="0" smtClean="0"/>
          </a:p>
          <a:p>
            <a:r>
              <a:rPr lang="en-US" dirty="0" smtClean="0"/>
              <a:t>Matt:  slides 2 and 3</a:t>
            </a:r>
          </a:p>
          <a:p>
            <a:endParaRPr lang="en-US" dirty="0" smtClean="0"/>
          </a:p>
          <a:p>
            <a:r>
              <a:rPr lang="en-US" dirty="0" smtClean="0"/>
              <a:t>Derek:</a:t>
            </a:r>
            <a:r>
              <a:rPr lang="en-US" baseline="0" dirty="0" smtClean="0"/>
              <a:t>  slides 4 and 5</a:t>
            </a:r>
          </a:p>
          <a:p>
            <a:endParaRPr lang="en-US" baseline="0" dirty="0" smtClean="0"/>
          </a:p>
          <a:p>
            <a:r>
              <a:rPr lang="en-US" baseline="0" dirty="0" smtClean="0"/>
              <a:t>Matt:  slide 6</a:t>
            </a:r>
          </a:p>
          <a:p>
            <a:endParaRPr lang="en-US" baseline="0" dirty="0" smtClean="0"/>
          </a:p>
          <a:p>
            <a:r>
              <a:rPr lang="en-US" baseline="0" dirty="0" smtClean="0"/>
              <a:t>Derek: slide 7</a:t>
            </a:r>
          </a:p>
          <a:p>
            <a:endParaRPr lang="en-US" baseline="0" dirty="0" smtClean="0"/>
          </a:p>
          <a:p>
            <a:r>
              <a:rPr lang="en-US" baseline="0" dirty="0" smtClean="0"/>
              <a:t>Matt: slide 8</a:t>
            </a:r>
          </a:p>
          <a:p>
            <a:endParaRPr lang="en-US" baseline="0" dirty="0" smtClean="0"/>
          </a:p>
          <a:p>
            <a:r>
              <a:rPr lang="en-US" baseline="0" dirty="0" smtClean="0"/>
              <a:t>Slides 9 and 10…doesn’t matter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22334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11</a:t>
            </a:fld>
            <a:endParaRPr lang="en-US" dirty="0"/>
          </a:p>
        </p:txBody>
      </p:sp>
    </p:spTree>
    <p:extLst>
      <p:ext uri="{BB962C8B-B14F-4D97-AF65-F5344CB8AC3E}">
        <p14:creationId xmlns:p14="http://schemas.microsoft.com/office/powerpoint/2010/main" val="166656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 has a combo of views and models</a:t>
            </a:r>
            <a:r>
              <a:rPr lang="en-US" baseline="0" dirty="0" smtClean="0"/>
              <a:t> in a single object</a:t>
            </a:r>
            <a:r>
              <a:rPr lang="en-US" baseline="0" dirty="0" smtClean="0"/>
              <a:t>. Model view view </a:t>
            </a:r>
            <a:r>
              <a:rPr lang="en-US" baseline="0" smtClean="0"/>
              <a:t>model pattern.</a:t>
            </a:r>
            <a:endParaRPr lang="en-US" baseline="0" dirty="0" smtClean="0"/>
          </a:p>
          <a:p>
            <a:endParaRPr lang="en-US" baseline="0" dirty="0" smtClean="0"/>
          </a:p>
          <a:p>
            <a:r>
              <a:rPr lang="en-US" baseline="0" dirty="0" smtClean="0"/>
              <a:t>It has “observables” which you set what properties on your object or model you’d like the framework to keep track of and when it changes it updates the view or does other functions as you can assign.</a:t>
            </a:r>
          </a:p>
          <a:p>
            <a:endParaRPr lang="en-US" baseline="0" dirty="0" smtClean="0"/>
          </a:p>
          <a:p>
            <a:r>
              <a:rPr lang="en-US" baseline="0" dirty="0" smtClean="0"/>
              <a:t>It has bindings, where you set in HTML using a HTML5 data attribute named data-bind=“your binding”.</a:t>
            </a:r>
          </a:p>
          <a:p>
            <a:r>
              <a:rPr lang="en-US" baseline="0" dirty="0" smtClean="0"/>
              <a:t>It basically sets up your events for that </a:t>
            </a:r>
            <a:r>
              <a:rPr lang="en-US" baseline="0" dirty="0" err="1" smtClean="0"/>
              <a:t>dom</a:t>
            </a:r>
            <a:r>
              <a:rPr lang="en-US" baseline="0" dirty="0" smtClean="0"/>
              <a:t> element and makes it really easy to set up and modify events for your app.</a:t>
            </a:r>
          </a:p>
          <a:p>
            <a:endParaRPr lang="en-US" baseline="0" dirty="0" smtClean="0"/>
          </a:p>
          <a:p>
            <a:r>
              <a:rPr lang="en-US" baseline="0" dirty="0" smtClean="0"/>
              <a:t>And it has template rendering so that you’re not just concatenating strings to write HTML within JS.</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12</a:t>
            </a:fld>
            <a:endParaRPr lang="en-US" dirty="0"/>
          </a:p>
        </p:txBody>
      </p:sp>
    </p:spTree>
    <p:extLst>
      <p:ext uri="{BB962C8B-B14F-4D97-AF65-F5344CB8AC3E}">
        <p14:creationId xmlns:p14="http://schemas.microsoft.com/office/powerpoint/2010/main" val="192544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Dojo</a:t>
            </a:r>
            <a:r>
              <a:rPr lang="en-US" baseline="0" dirty="0" smtClean="0"/>
              <a:t> or </a:t>
            </a:r>
            <a:r>
              <a:rPr lang="en-US" baseline="0" dirty="0" err="1" smtClean="0"/>
              <a:t>require.js</a:t>
            </a:r>
            <a:r>
              <a:rPr lang="en-US" baseline="0" dirty="0" smtClean="0"/>
              <a:t> is loaded before Knockout so that define is defined</a:t>
            </a:r>
          </a:p>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13</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14</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Briefly</a:t>
            </a:r>
            <a:r>
              <a:rPr lang="en-US" baseline="0" dirty="0" smtClean="0"/>
              <a:t> intro MVC:  models are your data, views are representations of models and controllers handle your logic as well as communication between models and views.</a:t>
            </a:r>
          </a:p>
          <a:p>
            <a:endParaRPr lang="en-US" baseline="0" dirty="0" smtClean="0"/>
          </a:p>
          <a:p>
            <a:r>
              <a:rPr lang="en-US" baseline="0" dirty="0" smtClean="0"/>
              <a:t>MVC is about separating out your app by functionality and purpose. Controllers manipulate models, models manipulate views and views render data.</a:t>
            </a:r>
          </a:p>
          <a:p>
            <a:endParaRPr lang="en-US" baseline="0" dirty="0" smtClean="0"/>
          </a:p>
          <a:p>
            <a:r>
              <a:rPr lang="en-US" dirty="0" smtClean="0"/>
              <a:t>Each framework does things</a:t>
            </a:r>
            <a:r>
              <a:rPr lang="en-US" baseline="0" dirty="0" smtClean="0"/>
              <a:t> in their own way, but the underlying concepts are the same.</a:t>
            </a:r>
          </a:p>
          <a:p>
            <a:endParaRPr lang="en-US" baseline="0" dirty="0" smtClean="0"/>
          </a:p>
          <a:p>
            <a:r>
              <a:rPr lang="en-US" baseline="0" dirty="0" smtClean="0"/>
              <a:t>The clipboard icon is a link to http://</a:t>
            </a:r>
            <a:r>
              <a:rPr lang="en-US" baseline="0" dirty="0" err="1" smtClean="0"/>
              <a:t>todomvc.com</a:t>
            </a:r>
            <a:r>
              <a:rPr lang="en-US" baseline="0" dirty="0" smtClean="0"/>
              <a:t>/ which has examples for every major JS-based MVC framework in use today. It’s worth telling session attendees about this resource so they can explore it later.</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2</a:t>
            </a:fld>
            <a:endParaRPr lang="en-US" dirty="0"/>
          </a:p>
        </p:txBody>
      </p:sp>
    </p:spTree>
    <p:extLst>
      <p:ext uri="{BB962C8B-B14F-4D97-AF65-F5344CB8AC3E}">
        <p14:creationId xmlns:p14="http://schemas.microsoft.com/office/powerpoint/2010/main" val="9585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Matt:</a:t>
            </a:r>
          </a:p>
          <a:p>
            <a:endParaRPr lang="en-US" dirty="0" smtClean="0"/>
          </a:p>
          <a:p>
            <a:r>
              <a:rPr lang="en-US" dirty="0" smtClean="0"/>
              <a:t>Separation of concerns:  your JS shouldn’t be directly updating your DOM. Modularize</a:t>
            </a:r>
            <a:r>
              <a:rPr lang="en-US" baseline="0" dirty="0" smtClean="0"/>
              <a:t> your data, application logic and your presentation of information.</a:t>
            </a:r>
          </a:p>
          <a:p>
            <a:endParaRPr lang="en-US" baseline="0" dirty="0" smtClean="0"/>
          </a:p>
          <a:p>
            <a:r>
              <a:rPr lang="en-US" baseline="0" dirty="0" smtClean="0"/>
              <a:t>DRY:  don’t repeat yourself:  do things in one place, easier to maintain your code, less error prone. Let framework handle events and routing.</a:t>
            </a:r>
          </a:p>
          <a:p>
            <a:endParaRPr lang="en-US" baseline="0" dirty="0" smtClean="0"/>
          </a:p>
          <a:p>
            <a:r>
              <a:rPr lang="en-US" baseline="0" dirty="0" smtClean="0"/>
              <a:t>Testing:  we are not talking about testing here, but one of the primary reasons to use these frameworks is so that you can easily unit test your apps.</a:t>
            </a:r>
          </a:p>
          <a:p>
            <a:endParaRPr lang="en-US" baseline="0" dirty="0" smtClean="0"/>
          </a:p>
          <a:p>
            <a:r>
              <a:rPr lang="en-US" baseline="0" dirty="0" smtClean="0"/>
              <a:t>Fun:  write less boilerplate/scaffolding, focus on doing tasks unique to your app. Not having to Creating/disconnecting events</a:t>
            </a:r>
          </a:p>
          <a:p>
            <a:endParaRPr lang="en-US" baseline="0" dirty="0" smtClean="0"/>
          </a:p>
          <a:p>
            <a:r>
              <a:rPr lang="en-US" baseline="0" dirty="0" smtClean="0"/>
              <a:t>Minimizes dependencies</a:t>
            </a:r>
          </a:p>
          <a:p>
            <a:endParaRPr lang="en-US" baseline="0" dirty="0" smtClean="0"/>
          </a:p>
          <a:p>
            <a:r>
              <a:rPr lang="en-US" baseline="0" dirty="0" smtClean="0"/>
              <a:t>Easier to find what you’re looking for with large applications.</a:t>
            </a:r>
          </a:p>
          <a:p>
            <a:endParaRPr lang="en-US" baseline="0" dirty="0" smtClean="0"/>
          </a:p>
          <a:p>
            <a:r>
              <a:rPr lang="en-US" baseline="0" dirty="0" smtClean="0"/>
              <a:t>Can have multiple people working on different things like models and views and they wont be editing the same file in some cases.</a:t>
            </a:r>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30562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built</a:t>
            </a:r>
            <a:r>
              <a:rPr lang="en-US" baseline="0" dirty="0" smtClean="0"/>
              <a:t> a couple of years ago with a previous release of the ArcGIS API for JavaScript. All JS API + Dojo. No MVC… manually manipulating DOM, concatenating strings…got the job done, and many, many apps are built this way, but there are tons of places for improvement.</a:t>
            </a:r>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128861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what we’re going to try to avoid… hard-coded references to DOM elements, manually building HTML and injecting it. </a:t>
            </a:r>
          </a:p>
          <a:p>
            <a:endParaRPr lang="en-US" dirty="0" smtClean="0"/>
          </a:p>
          <a:p>
            <a:r>
              <a:rPr lang="en-US" dirty="0" smtClean="0"/>
              <a:t>Side note:  the function shown here isn’t </a:t>
            </a:r>
            <a:r>
              <a:rPr lang="en-US" dirty="0" err="1" smtClean="0"/>
              <a:t>actaully</a:t>
            </a:r>
            <a:r>
              <a:rPr lang="en-US" baseline="0" dirty="0" smtClean="0"/>
              <a:t> a global as it lives inside the require() callback…so it’s not all bad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5</a:t>
            </a:fld>
            <a:endParaRPr lang="en-US" dirty="0"/>
          </a:p>
        </p:txBody>
      </p:sp>
    </p:spTree>
    <p:extLst>
      <p:ext uri="{BB962C8B-B14F-4D97-AF65-F5344CB8AC3E}">
        <p14:creationId xmlns:p14="http://schemas.microsoft.com/office/powerpoint/2010/main" val="415058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is backbone.js</a:t>
            </a:r>
          </a:p>
          <a:p>
            <a:endParaRPr lang="en-US" dirty="0" smtClean="0"/>
          </a:p>
          <a:p>
            <a:r>
              <a:rPr lang="en-US" dirty="0" smtClean="0"/>
              <a:t>This is what their site looks like</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6</a:t>
            </a:fld>
            <a:endParaRPr lang="en-US" dirty="0"/>
          </a:p>
        </p:txBody>
      </p:sp>
    </p:spTree>
    <p:extLst>
      <p:ext uri="{BB962C8B-B14F-4D97-AF65-F5344CB8AC3E}">
        <p14:creationId xmlns:p14="http://schemas.microsoft.com/office/powerpoint/2010/main" val="42034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Models</a:t>
            </a:r>
          </a:p>
          <a:p>
            <a:r>
              <a:rPr lang="en-US" dirty="0" smtClean="0"/>
              <a:t>	-Handle</a:t>
            </a:r>
            <a:r>
              <a:rPr lang="en-US" baseline="0" dirty="0" smtClean="0"/>
              <a:t> functionality of your app and changes that happen.</a:t>
            </a:r>
          </a:p>
          <a:p>
            <a:endParaRPr lang="en-US" baseline="0" dirty="0" smtClean="0"/>
          </a:p>
          <a:p>
            <a:r>
              <a:rPr lang="en-US" baseline="0" dirty="0" smtClean="0"/>
              <a:t>Views</a:t>
            </a:r>
          </a:p>
          <a:p>
            <a:r>
              <a:rPr lang="en-US" baseline="0" dirty="0" smtClean="0"/>
              <a:t>	- Views are backed by models and can update HTML and </a:t>
            </a:r>
            <a:r>
              <a:rPr lang="en-US" baseline="0" dirty="0" err="1" smtClean="0"/>
              <a:t>dom</a:t>
            </a:r>
            <a:r>
              <a:rPr lang="en-US" baseline="0" dirty="0" smtClean="0"/>
              <a:t> nodes when the model changes</a:t>
            </a:r>
          </a:p>
          <a:p>
            <a:r>
              <a:rPr lang="en-US" baseline="0" dirty="0" smtClean="0"/>
              <a:t>	- Can be used with any </a:t>
            </a:r>
            <a:r>
              <a:rPr lang="en-US" baseline="0" dirty="0" err="1" smtClean="0"/>
              <a:t>templating</a:t>
            </a:r>
            <a:r>
              <a:rPr lang="en-US" baseline="0" dirty="0" smtClean="0"/>
              <a:t> library, for this app I used Underscore templates.</a:t>
            </a:r>
          </a:p>
          <a:p>
            <a:endParaRPr lang="en-US" baseline="0" dirty="0" smtClean="0"/>
          </a:p>
          <a:p>
            <a:r>
              <a:rPr lang="en-US" dirty="0" smtClean="0"/>
              <a:t>Events</a:t>
            </a:r>
          </a:p>
          <a:p>
            <a:r>
              <a:rPr lang="en-US" dirty="0" smtClean="0"/>
              <a:t>	- Similar to dojo events. Has .on() and .off() to bind events to an object.</a:t>
            </a:r>
          </a:p>
          <a:p>
            <a:endParaRPr lang="en-US" dirty="0" smtClean="0"/>
          </a:p>
          <a:p>
            <a:r>
              <a:rPr lang="en-US" dirty="0" smtClean="0"/>
              <a:t>Collections</a:t>
            </a:r>
          </a:p>
          <a:p>
            <a:r>
              <a:rPr lang="en-US" dirty="0" smtClean="0"/>
              <a:t>	-  Allows</a:t>
            </a:r>
            <a:r>
              <a:rPr lang="en-US" baseline="0" dirty="0" smtClean="0"/>
              <a:t> you to bind events on a collection of models</a:t>
            </a:r>
          </a:p>
          <a:p>
            <a:r>
              <a:rPr lang="en-US" baseline="0" dirty="0" smtClean="0"/>
              <a:t>	- Listen to multiple models</a:t>
            </a:r>
          </a:p>
          <a:p>
            <a:r>
              <a:rPr lang="en-US" baseline="0" dirty="0" smtClean="0"/>
              <a:t>	- Song is model, album is Collection.</a:t>
            </a:r>
            <a:endParaRPr lang="en-US" dirty="0" smtClean="0"/>
          </a:p>
          <a:p>
            <a:endParaRPr lang="en-US" dirty="0" smtClean="0"/>
          </a:p>
          <a:p>
            <a:r>
              <a:rPr lang="en-US" dirty="0" smtClean="0"/>
              <a:t>Routes</a:t>
            </a:r>
          </a:p>
          <a:p>
            <a:r>
              <a:rPr lang="en-US" dirty="0" smtClean="0"/>
              <a:t> 	-</a:t>
            </a:r>
            <a:r>
              <a:rPr lang="en-US" baseline="0" dirty="0" smtClean="0"/>
              <a:t> Has a router than handles URL in page links like hash tag anchor links and redirects them to a function.</a:t>
            </a:r>
          </a:p>
          <a:p>
            <a:r>
              <a:rPr lang="en-US" baseline="0" dirty="0" smtClean="0"/>
              <a:t>	- Great for single page apps that want to link to a specific function</a:t>
            </a:r>
          </a:p>
          <a:p>
            <a:endParaRPr lang="en-US" baseline="0" dirty="0" smtClean="0"/>
          </a:p>
          <a:p>
            <a:r>
              <a:rPr lang="en-US" baseline="0" dirty="0" smtClean="0"/>
              <a:t>History</a:t>
            </a:r>
          </a:p>
          <a:p>
            <a:r>
              <a:rPr lang="en-US" baseline="0" dirty="0" smtClean="0"/>
              <a:t>	- Once all your routes are created, a history can be started to be able to use the back button within your single page app</a:t>
            </a:r>
          </a:p>
          <a:p>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7</a:t>
            </a:fld>
            <a:endParaRPr lang="en-US" dirty="0"/>
          </a:p>
        </p:txBody>
      </p:sp>
    </p:spTree>
    <p:extLst>
      <p:ext uri="{BB962C8B-B14F-4D97-AF65-F5344CB8AC3E}">
        <p14:creationId xmlns:p14="http://schemas.microsoft.com/office/powerpoint/2010/main" val="97468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up:  Backbone. Probably</a:t>
            </a:r>
            <a:r>
              <a:rPr lang="en-US" baseline="0" dirty="0" smtClean="0"/>
              <a:t> the </a:t>
            </a:r>
            <a:r>
              <a:rPr lang="en-US" baseline="0" dirty="0" err="1" smtClean="0"/>
              <a:t>jQuery</a:t>
            </a:r>
            <a:r>
              <a:rPr lang="en-US" baseline="0" dirty="0" smtClean="0"/>
              <a:t> of JS MVC frameworks. </a:t>
            </a:r>
          </a:p>
          <a:p>
            <a:endParaRPr lang="en-US" baseline="0"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8</a:t>
            </a:fld>
            <a:endParaRPr lang="en-US" dirty="0"/>
          </a:p>
        </p:txBody>
      </p:sp>
    </p:spTree>
    <p:extLst>
      <p:ext uri="{BB962C8B-B14F-4D97-AF65-F5344CB8AC3E}">
        <p14:creationId xmlns:p14="http://schemas.microsoft.com/office/powerpoint/2010/main" val="105309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Angular. </a:t>
            </a:r>
          </a:p>
        </p:txBody>
      </p:sp>
      <p:sp>
        <p:nvSpPr>
          <p:cNvPr id="4" name="Slide Number Placeholder 3"/>
          <p:cNvSpPr>
            <a:spLocks noGrp="1"/>
          </p:cNvSpPr>
          <p:nvPr>
            <p:ph type="sldNum" sz="quarter" idx="10"/>
          </p:nvPr>
        </p:nvSpPr>
        <p:spPr/>
        <p:txBody>
          <a:bodyPr/>
          <a:lstStyle/>
          <a:p>
            <a:fld id="{3E7143C0-4F23-B545-9533-520B5A87CA1E}" type="slidenum">
              <a:rPr lang="en-US" smtClean="0"/>
              <a:pPr/>
              <a:t>10</a:t>
            </a:fld>
            <a:endParaRPr lang="en-US" dirty="0"/>
          </a:p>
        </p:txBody>
      </p:sp>
    </p:spTree>
    <p:extLst>
      <p:ext uri="{BB962C8B-B14F-4D97-AF65-F5344CB8AC3E}">
        <p14:creationId xmlns:p14="http://schemas.microsoft.com/office/powerpoint/2010/main" val="105309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gray">
      <p:bgPr>
        <a:gradFill flip="none" rotWithShape="1">
          <a:gsLst>
            <a:gs pos="0">
              <a:srgbClr val="00B9F2"/>
            </a:gs>
            <a:gs pos="90000">
              <a:srgbClr val="053264"/>
            </a:gs>
            <a:gs pos="30000">
              <a:srgbClr val="007AC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374835" y="2428193"/>
            <a:ext cx="6394330" cy="914400"/>
          </a:xfrm>
        </p:spPr>
        <p:txBody>
          <a:bodyPr rIns="0" anchor="b">
            <a:noAutofit/>
          </a:bodyPr>
          <a:lstStyle>
            <a:lvl1pPr algn="ctr">
              <a:defRPr sz="3400" baseline="0">
                <a:solidFill>
                  <a:schemeClr val="tx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white">
          <a:xfrm>
            <a:off x="1371600" y="3465218"/>
            <a:ext cx="6400800"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7" name="Picture 6" descr="esri-10GlobeLogo_No-r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737" cy="967642"/>
          </a:xfrm>
          <a:prstGeom prst="rect">
            <a:avLst/>
          </a:prstGeom>
        </p:spPr>
      </p:pic>
      <p:sp>
        <p:nvSpPr>
          <p:cNvPr id="8" name="Rectangle 7"/>
          <p:cNvSpPr/>
          <p:nvPr/>
        </p:nvSpPr>
        <p:spPr bwMode="ltGray">
          <a:xfrm>
            <a:off x="-899557" y="5567249"/>
            <a:ext cx="10043557" cy="1290751"/>
          </a:xfrm>
          <a:custGeom>
            <a:avLst/>
            <a:gdLst/>
            <a:ahLst/>
            <a:cxnLst/>
            <a:rect l="l" t="t" r="r" b="b"/>
            <a:pathLst>
              <a:path w="10043557" h="1290751">
                <a:moveTo>
                  <a:pt x="8132411" y="0"/>
                </a:moveTo>
                <a:cubicBezTo>
                  <a:pt x="8583764" y="0"/>
                  <a:pt x="9032446" y="11434"/>
                  <a:pt x="9478183" y="34029"/>
                </a:cubicBezTo>
                <a:lnTo>
                  <a:pt x="10043557" y="69857"/>
                </a:lnTo>
                <a:lnTo>
                  <a:pt x="10043557" y="1290751"/>
                </a:lnTo>
                <a:lnTo>
                  <a:pt x="0" y="1290751"/>
                </a:lnTo>
                <a:lnTo>
                  <a:pt x="125788" y="1248403"/>
                </a:lnTo>
                <a:cubicBezTo>
                  <a:pt x="2649168" y="437759"/>
                  <a:pt x="5339667" y="0"/>
                  <a:pt x="8132411" y="0"/>
                </a:cubicBezTo>
                <a:close/>
              </a:path>
            </a:pathLst>
          </a:custGeom>
          <a:solidFill>
            <a:schemeClr val="bg2">
              <a:lumMod val="60000"/>
              <a:lumOff val="40000"/>
              <a:alpha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ctangle 3"/>
          <p:cNvSpPr/>
          <p:nvPr/>
        </p:nvSpPr>
        <p:spPr bwMode="ltGray">
          <a:xfrm flipH="1">
            <a:off x="3488221" y="4204197"/>
            <a:ext cx="5655779" cy="2653803"/>
          </a:xfrm>
          <a:custGeom>
            <a:avLst/>
            <a:gdLst/>
            <a:ahLst/>
            <a:cxnLst/>
            <a:rect l="l" t="t" r="r" b="b"/>
            <a:pathLst>
              <a:path w="5655779" h="2653803">
                <a:moveTo>
                  <a:pt x="0" y="0"/>
                </a:moveTo>
                <a:lnTo>
                  <a:pt x="0" y="2653803"/>
                </a:lnTo>
                <a:lnTo>
                  <a:pt x="5655779" y="2653803"/>
                </a:lnTo>
                <a:lnTo>
                  <a:pt x="5368634" y="2452474"/>
                </a:lnTo>
                <a:cubicBezTo>
                  <a:pt x="3880066" y="1444637"/>
                  <a:pt x="2250051" y="660920"/>
                  <a:pt x="518426" y="144676"/>
                </a:cubicBezTo>
                <a:close/>
              </a:path>
            </a:pathLst>
          </a:custGeom>
          <a:solidFill>
            <a:srgbClr val="053264">
              <a:alpha val="1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11" name="Rectangle 10"/>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bwMode="ltGray">
          <a:xfrm>
            <a:off x="-36052" y="457200"/>
            <a:ext cx="1618488" cy="455883"/>
          </a:xfrm>
          <a:solidFill>
            <a:schemeClr val="bg2"/>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
        <p:nvSpPr>
          <p:cNvPr id="8"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5170459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9461E"/>
            </a:gs>
            <a:gs pos="100000">
              <a:srgbClr val="19461E"/>
            </a:gs>
            <a:gs pos="40000">
              <a:srgbClr val="288135"/>
            </a:gs>
            <a:gs pos="60000">
              <a:srgbClr val="288135"/>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100595533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94E6FF"/>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chemeClr val="tx2"/>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817495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11987525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719386"/>
            <a:ext cx="5486400" cy="1367692"/>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17413326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38038713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4116130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5327782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sri">
    <p:bg bwMode="ltGray">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pic>
        <p:nvPicPr>
          <p:cNvPr id="5" name="Picture 4" descr="esri-10GlobeLogo_TagLockup4Lg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2468810" y="2205645"/>
            <a:ext cx="4206380" cy="2446711"/>
          </a:xfrm>
          <a:prstGeom prst="rect">
            <a:avLst/>
          </a:prstGeom>
        </p:spPr>
      </p:pic>
    </p:spTree>
    <p:extLst>
      <p:ext uri="{BB962C8B-B14F-4D97-AF65-F5344CB8AC3E}">
        <p14:creationId xmlns:p14="http://schemas.microsoft.com/office/powerpoint/2010/main" val="1879354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bwMode="ltGray">
      <p:bgPr>
        <a:gradFill flip="none" rotWithShape="1">
          <a:gsLst>
            <a:gs pos="55000">
              <a:srgbClr val="D9D9D9"/>
            </a:gs>
            <a:gs pos="100000">
              <a:srgbClr val="91BED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1374835" y="2428193"/>
            <a:ext cx="6394330" cy="914400"/>
          </a:xfrm>
        </p:spPr>
        <p:txBody>
          <a:bodyPr rIns="0" anchor="b">
            <a:noAutofit/>
          </a:bodyPr>
          <a:lstStyle>
            <a:lvl1pPr algn="ctr">
              <a:defRPr sz="3400" baseline="0">
                <a:solidFill>
                  <a:srgbClr val="000000"/>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black">
          <a:xfrm>
            <a:off x="1371600" y="3465218"/>
            <a:ext cx="6400800" cy="914400"/>
          </a:xfrm>
          <a:noFill/>
        </p:spPr>
        <p:txBody>
          <a:bodyPr>
            <a:noAutofit/>
          </a:bodyPr>
          <a:lstStyle>
            <a:lvl1pPr marL="0" indent="0" algn="ctr">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930" cy="967727"/>
          </a:xfrm>
          <a:prstGeom prst="rect">
            <a:avLst/>
          </a:prstGeom>
        </p:spPr>
      </p:pic>
    </p:spTree>
    <p:extLst>
      <p:ext uri="{BB962C8B-B14F-4D97-AF65-F5344CB8AC3E}">
        <p14:creationId xmlns:p14="http://schemas.microsoft.com/office/powerpoint/2010/main" val="308812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979688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rgbClr val="4682AA"/>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2934008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rgbClr val="4682AA"/>
                </a:solidFill>
                <a:latin typeface="+mn-lt"/>
                <a:ea typeface="+mn-ea"/>
                <a:cs typeface="Arial"/>
              </a:defRPr>
            </a:lvl1pPr>
          </a:lstStyle>
          <a:p>
            <a:pPr lvl="0"/>
            <a:r>
              <a:rPr lang="en-US" dirty="0" smtClean="0"/>
              <a:t>Click to Edit Tagline (optional)</a:t>
            </a:r>
          </a:p>
        </p:txBody>
      </p:sp>
    </p:spTree>
    <p:extLst>
      <p:ext uri="{BB962C8B-B14F-4D97-AF65-F5344CB8AC3E}">
        <p14:creationId xmlns:p14="http://schemas.microsoft.com/office/powerpoint/2010/main" val="22037686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4682AA"/>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rgbClr val="4682AA"/>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25240140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02692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3228380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7348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bg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765935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9" name="Rectangle 8"/>
          <p:cNvSpPr/>
          <p:nvPr/>
        </p:nvSpPr>
        <p:spPr bwMode="hidden">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bg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a:xfrm>
            <a:off x="-36052" y="457200"/>
            <a:ext cx="1618488" cy="455883"/>
          </a:xfrm>
          <a:solidFill>
            <a:srgbClr val="005C91"/>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Tree>
    <p:extLst>
      <p:ext uri="{BB962C8B-B14F-4D97-AF65-F5344CB8AC3E}">
        <p14:creationId xmlns:p14="http://schemas.microsoft.com/office/powerpoint/2010/main" val="10349398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76189"/>
            </a:gs>
            <a:gs pos="99000">
              <a:srgbClr val="176189"/>
            </a:gs>
            <a:gs pos="40000">
              <a:srgbClr val="438EB7"/>
            </a:gs>
            <a:gs pos="69000">
              <a:srgbClr val="438EB7"/>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3674150986"/>
      </p:ext>
    </p:extLst>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97280"/>
            <a:ext cx="7772400" cy="246221"/>
          </a:xfrm>
        </p:spPr>
        <p:txBody>
          <a:bodyPr anchor="t" anchorCtr="0">
            <a:spAutoFit/>
          </a:bodyPr>
          <a:lstStyle>
            <a:lvl1pPr marL="0" indent="0">
              <a:spcBef>
                <a:spcPts val="0"/>
              </a:spcBef>
              <a:spcAft>
                <a:spcPts val="0"/>
              </a:spcAft>
              <a:buNone/>
              <a:defRPr sz="16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8262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97280"/>
            <a:ext cx="7772400" cy="246221"/>
          </a:xfrm>
        </p:spPr>
        <p:txBody>
          <a:bodyPr>
            <a:spAutoFit/>
          </a:bodyPr>
          <a:lstStyle>
            <a:lvl1pPr marL="0" indent="0">
              <a:spcBef>
                <a:spcPts val="0"/>
              </a:spcBef>
              <a:spcAft>
                <a:spcPts val="0"/>
              </a:spcAft>
              <a:buNone/>
              <a:defRPr sz="1600">
                <a:solidFill>
                  <a:srgbClr val="4682AA"/>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rgbClr val="4682AA"/>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31526090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2024725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2625413"/>
            <a:ext cx="5486400" cy="461665"/>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37924050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24885072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078676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lumMod val="75000"/>
                    <a:lumOff val="25000"/>
                  </a:schemeClr>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1466782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sri">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11" y="2205644"/>
            <a:ext cx="4206379" cy="2446711"/>
          </a:xfrm>
          <a:prstGeom prst="rect">
            <a:avLst/>
          </a:prstGeom>
        </p:spPr>
      </p:pic>
    </p:spTree>
    <p:extLst>
      <p:ext uri="{BB962C8B-B14F-4D97-AF65-F5344CB8AC3E}">
        <p14:creationId xmlns:p14="http://schemas.microsoft.com/office/powerpoint/2010/main" val="2051234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sz="2000"/>
            </a:lvl1pPr>
            <a:lvl2pPr>
              <a:lnSpc>
                <a:spcPct val="100000"/>
              </a:lnSpc>
              <a:defRPr sz="1800"/>
            </a:lvl2pPr>
            <a:lvl3pPr>
              <a:lnSpc>
                <a:spcPct val="100000"/>
              </a:lnSpc>
              <a:defRPr sz="1600"/>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97280"/>
            <a:ext cx="7772400" cy="246221"/>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1600" b="1"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8" name="Rectangle 7"/>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9" name="Rectangle 7"/>
          <p:cNvSpPr/>
          <p:nvPr/>
        </p:nvSpPr>
        <p:spPr bwMode="hidden">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Rectangle 12"/>
          <p:cNvSpPr/>
          <p:nvPr/>
        </p:nvSpPr>
        <p:spPr bwMode="hidden">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967854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cSld>
  <p:clrMap bg1="dk1" tx1="lt1" bg2="dk2" tx2="lt2" accent1="accent1" accent2="accent2" accent3="accent3" accent4="accent4" accent5="accent5" accent6="accent6" hlink="hlink" folHlink="folHlink"/>
  <p:sldLayoutIdLst>
    <p:sldLayoutId id="2147486394" r:id="rId1"/>
    <p:sldLayoutId id="2147486395" r:id="rId2"/>
    <p:sldLayoutId id="2147486396" r:id="rId3"/>
    <p:sldLayoutId id="2147486397" r:id="rId4"/>
    <p:sldLayoutId id="2147486398" r:id="rId5"/>
    <p:sldLayoutId id="2147486399" r:id="rId6"/>
    <p:sldLayoutId id="2147486400" r:id="rId7"/>
    <p:sldLayoutId id="2147486403" r:id="rId8"/>
    <p:sldLayoutId id="2147486404" r:id="rId9"/>
    <p:sldLayoutId id="2147486405" r:id="rId10"/>
    <p:sldLayoutId id="2147486406" r:id="rId11"/>
    <p:sldLayoutId id="2147486407" r:id="rId12"/>
    <p:sldLayoutId id="2147486401" r:id="rId13"/>
    <p:sldLayoutId id="2147486402" r:id="rId14"/>
    <p:sldLayoutId id="2147486408" r:id="rId15"/>
    <p:sldLayoutId id="2147486409" r:id="rId16"/>
    <p:sldLayoutId id="2147486410" r:id="rId17"/>
    <p:sldLayoutId id="2147486411"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5000">
              <a:srgbClr val="D9D9D9"/>
            </a:gs>
            <a:gs pos="100000">
              <a:srgbClr val="91BED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2625"/>
            <a:ext cx="7772400" cy="369332"/>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30777820"/>
      </p:ext>
    </p:extLst>
  </p:cSld>
  <p:clrMap bg1="lt1" tx1="dk1" bg2="lt2" tx2="dk2" accent1="accent1" accent2="accent2" accent3="accent3" accent4="accent4" accent5="accent5" accent6="accent6" hlink="hlink" folHlink="folHlink"/>
  <p:sldLayoutIdLst>
    <p:sldLayoutId id="2147486413" r:id="rId1"/>
    <p:sldLayoutId id="2147486414" r:id="rId2"/>
    <p:sldLayoutId id="2147486415" r:id="rId3"/>
    <p:sldLayoutId id="2147486416" r:id="rId4"/>
    <p:sldLayoutId id="2147486417" r:id="rId5"/>
    <p:sldLayoutId id="2147486418" r:id="rId6"/>
    <p:sldLayoutId id="2147486419" r:id="rId7"/>
    <p:sldLayoutId id="2147486420" r:id="rId8"/>
    <p:sldLayoutId id="2147486421" r:id="rId9"/>
    <p:sldLayoutId id="2147486422" r:id="rId10"/>
    <p:sldLayoutId id="2147486423" r:id="rId11"/>
    <p:sldLayoutId id="2147486424" r:id="rId12"/>
    <p:sldLayoutId id="2147486425" r:id="rId13"/>
    <p:sldLayoutId id="2147486426" r:id="rId14"/>
    <p:sldLayoutId id="2147486427" r:id="rId15"/>
    <p:sldLayoutId id="2147486428" r:id="rId16"/>
    <p:sldLayoutId id="2147486429" r:id="rId17"/>
    <p:sldLayoutId id="2147486430" r:id="rId18"/>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457200" rtl="0" eaLnBrk="1" latinLnBrk="0" hangingPunct="1">
        <a:lnSpc>
          <a:spcPct val="100000"/>
        </a:lnSpc>
        <a:spcBef>
          <a:spcPct val="0"/>
        </a:spcBef>
        <a:buNone/>
        <a:defRPr sz="2400" b="1" kern="1200">
          <a:solidFill>
            <a:srgbClr val="000000"/>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rgbClr val="4682AA"/>
        </a:buClr>
        <a:buSzPct val="80000"/>
        <a:buFont typeface="Arial"/>
        <a:buChar char="•"/>
        <a:defRPr sz="2000" b="1" kern="1200">
          <a:solidFill>
            <a:srgbClr val="000000"/>
          </a:solidFill>
          <a:latin typeface="+mn-lt"/>
          <a:ea typeface="+mn-ea"/>
          <a:cs typeface="Arial"/>
        </a:defRPr>
      </a:lvl1pPr>
      <a:lvl2pPr marL="457200" indent="-173736" algn="l" defTabSz="457200" rtl="0" eaLnBrk="1" latinLnBrk="0" hangingPunct="1">
        <a:lnSpc>
          <a:spcPct val="100000"/>
        </a:lnSpc>
        <a:spcBef>
          <a:spcPts val="0"/>
        </a:spcBef>
        <a:spcAft>
          <a:spcPts val="600"/>
        </a:spcAft>
        <a:buClr>
          <a:srgbClr val="4682AA"/>
        </a:buClr>
        <a:buSzPct val="80000"/>
        <a:buFont typeface="Lucida Grande"/>
        <a:buChar char="-"/>
        <a:defRPr sz="1800" b="1" kern="1200">
          <a:solidFill>
            <a:srgbClr val="000000"/>
          </a:solidFill>
          <a:latin typeface="+mn-lt"/>
          <a:ea typeface="+mn-ea"/>
          <a:cs typeface="Arial"/>
        </a:defRPr>
      </a:lvl2pPr>
      <a:lvl3pPr marL="795528" indent="-173736" algn="l" defTabSz="457200" rtl="0" eaLnBrk="1" latinLnBrk="0" hangingPunct="1">
        <a:lnSpc>
          <a:spcPct val="100000"/>
        </a:lnSpc>
        <a:spcBef>
          <a:spcPts val="0"/>
        </a:spcBef>
        <a:spcAft>
          <a:spcPts val="600"/>
        </a:spcAft>
        <a:buClr>
          <a:srgbClr val="4682AA"/>
        </a:buClr>
        <a:buSzPct val="80000"/>
        <a:buFont typeface="Lucida Grande"/>
        <a:buChar char="-"/>
        <a:defRPr sz="1600" b="1" kern="1200">
          <a:solidFill>
            <a:srgbClr val="000000"/>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knockoutjs.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angularjs.org/" TargetMode="External"/><Relationship Id="rId4" Type="http://schemas.openxmlformats.org/officeDocument/2006/relationships/image" Target="../media/image6.png"/><Relationship Id="rId5" Type="http://schemas.openxmlformats.org/officeDocument/2006/relationships/hyperlink" Target="http://backbonejs.org/" TargetMode="External"/><Relationship Id="rId6" Type="http://schemas.openxmlformats.org/officeDocument/2006/relationships/image" Target="../media/image7.png"/><Relationship Id="rId7" Type="http://schemas.openxmlformats.org/officeDocument/2006/relationships/hyperlink" Target="http://knockoutjs.com/" TargetMode="External"/><Relationship Id="rId8" Type="http://schemas.openxmlformats.org/officeDocument/2006/relationships/image" Target="../media/image8.png"/><Relationship Id="rId9" Type="http://schemas.openxmlformats.org/officeDocument/2006/relationships/hyperlink" Target="http://addyosmani.github.com/todomvc/" TargetMode="External"/><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driskull.github.com/framework-samples-js/"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backbonejs.org/"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cris6257\Desktop\G57186_DevSummit_2013_PPT_Title_Sl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Working with Application Frameworks and ArcGIS API for JavaScript</a:t>
            </a:r>
          </a:p>
        </p:txBody>
      </p:sp>
      <p:sp>
        <p:nvSpPr>
          <p:cNvPr id="3" name="Subtitle 2"/>
          <p:cNvSpPr>
            <a:spLocks noGrp="1"/>
          </p:cNvSpPr>
          <p:nvPr>
            <p:ph type="subTitle" idx="1"/>
          </p:nvPr>
        </p:nvSpPr>
        <p:spPr>
          <a:xfrm>
            <a:off x="1371600" y="3652370"/>
            <a:ext cx="6400800" cy="914400"/>
          </a:xfrm>
        </p:spPr>
        <p:txBody>
          <a:bodyPr/>
          <a:lstStyle/>
          <a:p>
            <a:r>
              <a:rPr lang="en-US" dirty="0" smtClean="0"/>
              <a:t>Matt Driscoll (@</a:t>
            </a:r>
            <a:r>
              <a:rPr lang="en-US" dirty="0" err="1" smtClean="0"/>
              <a:t>driskull</a:t>
            </a:r>
            <a:r>
              <a:rPr lang="en-US" dirty="0" smtClean="0"/>
              <a:t>)</a:t>
            </a:r>
          </a:p>
          <a:p>
            <a:r>
              <a:rPr lang="en-US" dirty="0" smtClean="0"/>
              <a:t>Derek Swingley (@</a:t>
            </a:r>
            <a:r>
              <a:rPr lang="en-US" dirty="0" err="1" smtClean="0"/>
              <a:t>derekswingley</a:t>
            </a:r>
            <a:r>
              <a:rPr lang="en-US" dirty="0" smtClean="0"/>
              <a:t>)</a:t>
            </a:r>
            <a:endParaRPr lang="en-US" dirty="0"/>
          </a:p>
        </p:txBody>
      </p:sp>
      <p:sp>
        <p:nvSpPr>
          <p:cNvPr id="5" name="Rectangle 4"/>
          <p:cNvSpPr/>
          <p:nvPr/>
        </p:nvSpPr>
        <p:spPr>
          <a:xfrm>
            <a:off x="76350" y="6374033"/>
            <a:ext cx="4315605" cy="369332"/>
          </a:xfrm>
          <a:prstGeom prst="rect">
            <a:avLst/>
          </a:prstGeom>
          <a:solidFill>
            <a:schemeClr val="tx1">
              <a:alpha val="60000"/>
            </a:schemeClr>
          </a:solidFill>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11206842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Docs/Tutorials</a:t>
            </a:r>
          </a:p>
          <a:p>
            <a:pPr lvl="1"/>
            <a:r>
              <a:rPr lang="en-US" dirty="0" smtClean="0"/>
              <a:t>Built-in AJAX / JSONP</a:t>
            </a:r>
          </a:p>
          <a:p>
            <a:pPr lvl="1"/>
            <a:r>
              <a:rPr lang="en-US" dirty="0" smtClean="0"/>
              <a:t>Magic</a:t>
            </a:r>
          </a:p>
          <a:p>
            <a:pPr lvl="1"/>
            <a:r>
              <a:rPr lang="en-US" dirty="0" smtClean="0"/>
              <a:t>Google</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Fuzzy MVC </a:t>
            </a:r>
            <a:r>
              <a:rPr lang="en-US" dirty="0" err="1" smtClean="0"/>
              <a:t>implementaiton</a:t>
            </a:r>
            <a:endParaRPr lang="en-US" dirty="0" smtClean="0"/>
          </a:p>
          <a:p>
            <a:pPr lvl="1"/>
            <a:r>
              <a:rPr lang="en-US" dirty="0" smtClean="0"/>
              <a:t>Non-standard markup (</a:t>
            </a:r>
            <a:r>
              <a:rPr lang="en-US" dirty="0" err="1" smtClean="0"/>
              <a:t>ng</a:t>
            </a:r>
            <a:r>
              <a:rPr lang="en-US" dirty="0" smtClean="0"/>
              <a:t>-*)</a:t>
            </a:r>
          </a:p>
          <a:p>
            <a:pPr lvl="1"/>
            <a:r>
              <a:rPr lang="en-US" dirty="0" smtClean="0"/>
              <a:t>Magic</a:t>
            </a:r>
          </a:p>
          <a:p>
            <a:pPr lvl="1"/>
            <a:r>
              <a:rPr lang="en-US" dirty="0" smtClean="0"/>
              <a:t>Google</a:t>
            </a:r>
          </a:p>
          <a:p>
            <a:pPr lvl="1"/>
            <a:endParaRPr lang="en-US" dirty="0"/>
          </a:p>
        </p:txBody>
      </p:sp>
      <p:pic>
        <p:nvPicPr>
          <p:cNvPr id="7" name="Picture 6"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950" y="4800600"/>
            <a:ext cx="4864100" cy="1371600"/>
          </a:xfrm>
          <a:prstGeom prst="rect">
            <a:avLst/>
          </a:prstGeom>
        </p:spPr>
      </p:pic>
    </p:spTree>
    <p:extLst>
      <p:ext uri="{BB962C8B-B14F-4D97-AF65-F5344CB8AC3E}">
        <p14:creationId xmlns:p14="http://schemas.microsoft.com/office/powerpoint/2010/main" val="3723379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2625"/>
            <a:ext cx="7772400" cy="369332"/>
          </a:xfrm>
        </p:spPr>
        <p:txBody>
          <a:bodyPr/>
          <a:lstStyle/>
          <a:p>
            <a:r>
              <a:rPr lang="en-US" dirty="0" err="1" smtClean="0"/>
              <a:t>Knockout.js</a:t>
            </a:r>
            <a:endParaRPr lang="en-US" dirty="0"/>
          </a:p>
        </p:txBody>
      </p:sp>
      <p:pic>
        <p:nvPicPr>
          <p:cNvPr id="3" name="Content Placeholder 2" descr="Screen Shot 2013-03-20 at 1.23.56 PM.png"/>
          <p:cNvPicPr>
            <a:picLocks noGrp="1" noChangeAspect="1"/>
          </p:cNvPicPr>
          <p:nvPr>
            <p:ph sz="quarter" idx="10"/>
          </p:nvPr>
        </p:nvPicPr>
        <p:blipFill>
          <a:blip r:embed="rId3">
            <a:extLst>
              <a:ext uri="{28A0092B-C50C-407E-A947-70E740481C1C}">
                <a14:useLocalDpi xmlns:a14="http://schemas.microsoft.com/office/drawing/2010/main" val="0"/>
              </a:ext>
            </a:extLst>
          </a:blip>
          <a:srcRect l="-39929" r="-39929"/>
          <a:stretch>
            <a:fillRect/>
          </a:stretch>
        </p:blipFill>
        <p:spPr/>
      </p:pic>
    </p:spTree>
    <p:extLst>
      <p:ext uri="{BB962C8B-B14F-4D97-AF65-F5344CB8AC3E}">
        <p14:creationId xmlns:p14="http://schemas.microsoft.com/office/powerpoint/2010/main" val="28794405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smtClean="0"/>
              <a:t>View-</a:t>
            </a:r>
            <a:r>
              <a:rPr lang="en-US" dirty="0" smtClean="0"/>
              <a:t>Models (MVVM Pattern)</a:t>
            </a:r>
            <a:endParaRPr lang="en-US" dirty="0" smtClean="0"/>
          </a:p>
          <a:p>
            <a:r>
              <a:rPr lang="en-US" dirty="0" smtClean="0"/>
              <a:t>Observables</a:t>
            </a:r>
          </a:p>
          <a:p>
            <a:r>
              <a:rPr lang="en-US" dirty="0" smtClean="0"/>
              <a:t>Bindings</a:t>
            </a:r>
          </a:p>
          <a:p>
            <a:r>
              <a:rPr lang="en-US" dirty="0" smtClean="0"/>
              <a:t>Templates</a:t>
            </a:r>
            <a:endParaRPr lang="en-US" dirty="0"/>
          </a:p>
        </p:txBody>
      </p:sp>
      <p:pic>
        <p:nvPicPr>
          <p:cNvPr id="4" name="Picture 3"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997292328"/>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No dependencies</a:t>
            </a:r>
          </a:p>
          <a:p>
            <a:pPr lvl="1"/>
            <a:r>
              <a:rPr lang="en-US" dirty="0" smtClean="0"/>
              <a:t>Uses AMD if define found</a:t>
            </a:r>
          </a:p>
          <a:p>
            <a:pPr lvl="1"/>
            <a:r>
              <a:rPr lang="en-US" dirty="0" smtClean="0"/>
              <a:t>Good docs &amp; examples</a:t>
            </a:r>
          </a:p>
          <a:p>
            <a:pPr lvl="1"/>
            <a:endParaRPr lang="en-US" dirty="0" smtClean="0"/>
          </a:p>
          <a:p>
            <a:pPr lvl="1"/>
            <a:endParaRPr lang="en-US" dirty="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No routes/history</a:t>
            </a:r>
          </a:p>
          <a:p>
            <a:pPr lvl="1"/>
            <a:r>
              <a:rPr lang="en-US" dirty="0" smtClean="0"/>
              <a:t>HTML can become bloated with bindings</a:t>
            </a:r>
          </a:p>
          <a:p>
            <a:pPr lvl="1"/>
            <a:endParaRPr lang="en-US" dirty="0"/>
          </a:p>
        </p:txBody>
      </p:sp>
      <p:pic>
        <p:nvPicPr>
          <p:cNvPr id="6" name="Picture 5" descr="ko-logo.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21" y="5076597"/>
            <a:ext cx="3763159" cy="1095603"/>
          </a:xfrm>
          <a:prstGeom prst="rect">
            <a:avLst/>
          </a:prstGeom>
        </p:spPr>
      </p:pic>
    </p:spTree>
    <p:extLst>
      <p:ext uri="{BB962C8B-B14F-4D97-AF65-F5344CB8AC3E}">
        <p14:creationId xmlns:p14="http://schemas.microsoft.com/office/powerpoint/2010/main" val="28839397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136232" y="684213"/>
            <a:ext cx="2871536" cy="5489575"/>
          </a:xfrm>
        </p:spPr>
        <p:txBody>
          <a:bodyPr numCol="2"/>
          <a:lstStyle/>
          <a:p>
            <a:pPr marL="0" indent="0">
              <a:buNone/>
            </a:pPr>
            <a:r>
              <a:rPr lang="en-US" sz="36000" dirty="0">
                <a:latin typeface="Helvetica"/>
                <a:cs typeface="Helvetica"/>
              </a:rPr>
              <a:t>?</a:t>
            </a:r>
          </a:p>
        </p:txBody>
      </p:sp>
    </p:spTree>
    <p:extLst>
      <p:ext uri="{BB962C8B-B14F-4D97-AF65-F5344CB8AC3E}">
        <p14:creationId xmlns:p14="http://schemas.microsoft.com/office/powerpoint/2010/main" val="1562276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71600" y="864625"/>
            <a:ext cx="6400800" cy="914400"/>
          </a:xfrm>
          <a:prstGeom prst="rect">
            <a:avLst/>
          </a:prstGeom>
        </p:spPr>
        <p:txBody>
          <a:bodyPr/>
          <a:lst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000" b="1"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800" b="1"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1600" b="1"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a:lstStyle>
          <a:p>
            <a:pPr marL="0" indent="0" algn="ctr">
              <a:buNone/>
            </a:pPr>
            <a:r>
              <a:rPr lang="en-US" dirty="0" smtClean="0"/>
              <a:t>Matt Driscoll (@</a:t>
            </a:r>
            <a:r>
              <a:rPr lang="en-US" dirty="0" err="1" smtClean="0"/>
              <a:t>driskull</a:t>
            </a:r>
            <a:r>
              <a:rPr lang="en-US" dirty="0" smtClean="0"/>
              <a:t>)</a:t>
            </a:r>
          </a:p>
          <a:p>
            <a:pPr marL="0" indent="0" algn="ctr">
              <a:buNone/>
            </a:pPr>
            <a:r>
              <a:rPr lang="en-US" dirty="0" smtClean="0"/>
              <a:t>Derek Swingley (@</a:t>
            </a:r>
            <a:r>
              <a:rPr lang="en-US" dirty="0" err="1" smtClean="0"/>
              <a:t>derekswingley</a:t>
            </a:r>
            <a:r>
              <a:rPr lang="en-US" dirty="0" smtClean="0"/>
              <a:t>)</a:t>
            </a:r>
            <a:endParaRPr lang="en-US" dirty="0"/>
          </a:p>
        </p:txBody>
      </p:sp>
      <p:sp>
        <p:nvSpPr>
          <p:cNvPr id="2" name="TextBox 1"/>
          <p:cNvSpPr txBox="1"/>
          <p:nvPr/>
        </p:nvSpPr>
        <p:spPr>
          <a:xfrm>
            <a:off x="2049464" y="4979634"/>
            <a:ext cx="5305972" cy="1068861"/>
          </a:xfrm>
          <a:prstGeom prst="rect">
            <a:avLst/>
          </a:prstGeom>
          <a:noFill/>
          <a:effectLst/>
        </p:spPr>
        <p:txBody>
          <a:bodyPr wrap="square" lIns="0" tIns="0" rIns="0" bIns="0" rtlCol="0">
            <a:noAutofit/>
          </a:bodyPr>
          <a:lstStyle/>
          <a:p>
            <a:pPr algn="ctr" eaLnBrk="0" hangingPunct="0">
              <a:lnSpc>
                <a:spcPts val="1800"/>
              </a:lnSpc>
            </a:pPr>
            <a:r>
              <a:rPr lang="en-US" sz="2000" b="1" dirty="0" smtClean="0"/>
              <a:t>Tuesday, March 26</a:t>
            </a:r>
            <a:r>
              <a:rPr lang="en-US" sz="2000" b="1" baseline="30000" dirty="0" smtClean="0"/>
              <a:t>th</a:t>
            </a:r>
            <a:r>
              <a:rPr lang="en-US" sz="2000" b="1" dirty="0"/>
              <a:t> – </a:t>
            </a:r>
            <a:r>
              <a:rPr lang="en-US" sz="2000" b="1" dirty="0" smtClean="0"/>
              <a:t>Offering </a:t>
            </a:r>
            <a:r>
              <a:rPr lang="en-US" sz="2000" b="1" dirty="0"/>
              <a:t>ID: </a:t>
            </a:r>
            <a:r>
              <a:rPr lang="en-US" sz="2000" b="1" dirty="0" smtClean="0"/>
              <a:t>216</a:t>
            </a:r>
          </a:p>
          <a:p>
            <a:pPr algn="ctr" eaLnBrk="0" hangingPunct="0">
              <a:lnSpc>
                <a:spcPts val="1800"/>
              </a:lnSpc>
            </a:pPr>
            <a:r>
              <a:rPr lang="en-US" sz="2000" b="1" dirty="0" smtClean="0"/>
              <a:t> </a:t>
            </a:r>
          </a:p>
          <a:p>
            <a:pPr algn="ctr" eaLnBrk="0" hangingPunct="0">
              <a:lnSpc>
                <a:spcPts val="1800"/>
              </a:lnSpc>
            </a:pPr>
            <a:r>
              <a:rPr lang="en-US" sz="2000" b="1" dirty="0" smtClean="0"/>
              <a:t>Thursday, March 28</a:t>
            </a:r>
            <a:r>
              <a:rPr lang="en-US" sz="2000" b="1" baseline="30000" dirty="0" smtClean="0"/>
              <a:t>th</a:t>
            </a:r>
            <a:r>
              <a:rPr lang="en-US" sz="2000" b="1" dirty="0" smtClean="0"/>
              <a:t> – Offering ID: 394</a:t>
            </a:r>
          </a:p>
        </p:txBody>
      </p:sp>
      <p:sp>
        <p:nvSpPr>
          <p:cNvPr id="3" name="Rectangle 2"/>
          <p:cNvSpPr/>
          <p:nvPr/>
        </p:nvSpPr>
        <p:spPr>
          <a:xfrm>
            <a:off x="2544647" y="6106569"/>
            <a:ext cx="4315605" cy="369332"/>
          </a:xfrm>
          <a:prstGeom prst="rect">
            <a:avLst/>
          </a:prstGeom>
        </p:spPr>
        <p:txBody>
          <a:bodyPr wrap="none">
            <a:spAutoFit/>
          </a:bodyPr>
          <a:lstStyle/>
          <a:p>
            <a:r>
              <a:rPr lang="en-US" b="1" dirty="0">
                <a:solidFill>
                  <a:srgbClr val="000000"/>
                </a:solidFill>
                <a:latin typeface="Verdana" panose="020B0604030504040204" pitchFamily="34" charset="0"/>
              </a:rPr>
              <a:t>http://tinyurl.com/arcgismvcjs</a:t>
            </a:r>
            <a:endParaRPr lang="en-US" dirty="0"/>
          </a:p>
        </p:txBody>
      </p:sp>
    </p:spTree>
    <p:extLst>
      <p:ext uri="{BB962C8B-B14F-4D97-AF65-F5344CB8AC3E}">
        <p14:creationId xmlns:p14="http://schemas.microsoft.com/office/powerpoint/2010/main" val="30967600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JavaScript-based Application Frameworks</a:t>
            </a:r>
            <a:endParaRPr lang="en-US" dirty="0"/>
          </a:p>
        </p:txBody>
      </p:sp>
      <p:sp>
        <p:nvSpPr>
          <p:cNvPr id="4" name="Content Placeholder 3"/>
          <p:cNvSpPr>
            <a:spLocks noGrp="1"/>
          </p:cNvSpPr>
          <p:nvPr>
            <p:ph sz="quarter" idx="10"/>
          </p:nvPr>
        </p:nvSpPr>
        <p:spPr>
          <a:xfrm>
            <a:off x="914402" y="1828800"/>
            <a:ext cx="7315200" cy="3429000"/>
          </a:xfrm>
        </p:spPr>
        <p:txBody>
          <a:bodyPr/>
          <a:lstStyle/>
          <a:p>
            <a:r>
              <a:rPr lang="en-US" dirty="0" smtClean="0"/>
              <a:t>MVC</a:t>
            </a:r>
          </a:p>
          <a:p>
            <a:endParaRPr lang="en-US" dirty="0"/>
          </a:p>
        </p:txBody>
      </p:sp>
      <p:pic>
        <p:nvPicPr>
          <p:cNvPr id="3" name="Picture 2" descr="AngularJS-larg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214" y="1332838"/>
            <a:ext cx="4864100" cy="1371600"/>
          </a:xfrm>
          <a:prstGeom prst="rect">
            <a:avLst/>
          </a:prstGeom>
        </p:spPr>
      </p:pic>
      <p:pic>
        <p:nvPicPr>
          <p:cNvPr id="5" name="Picture 4" descr="backbone.png">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2" y="3111060"/>
            <a:ext cx="4864608" cy="865781"/>
          </a:xfrm>
          <a:prstGeom prst="rect">
            <a:avLst/>
          </a:prstGeom>
        </p:spPr>
      </p:pic>
      <p:pic>
        <p:nvPicPr>
          <p:cNvPr id="6" name="Picture 5" descr="ko-logo.png">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0155" y="4591689"/>
            <a:ext cx="3763159" cy="1095603"/>
          </a:xfrm>
          <a:prstGeom prst="rect">
            <a:avLst/>
          </a:prstGeom>
        </p:spPr>
      </p:pic>
      <p:pic>
        <p:nvPicPr>
          <p:cNvPr id="7" name="Picture 6" descr="todo-mvc.png">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684" y="4372138"/>
            <a:ext cx="1828800" cy="1828800"/>
          </a:xfrm>
          <a:prstGeom prst="rect">
            <a:avLst/>
          </a:prstGeom>
        </p:spPr>
      </p:pic>
    </p:spTree>
    <p:extLst>
      <p:ext uri="{BB962C8B-B14F-4D97-AF65-F5344CB8AC3E}">
        <p14:creationId xmlns:p14="http://schemas.microsoft.com/office/powerpoint/2010/main" val="16102869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Content Placeholder 3"/>
          <p:cNvSpPr>
            <a:spLocks noGrp="1"/>
          </p:cNvSpPr>
          <p:nvPr>
            <p:ph sz="quarter" idx="10"/>
          </p:nvPr>
        </p:nvSpPr>
        <p:spPr/>
        <p:txBody>
          <a:bodyPr/>
          <a:lstStyle/>
          <a:p>
            <a:r>
              <a:rPr lang="en-US" dirty="0" smtClean="0"/>
              <a:t>Separation of concerns</a:t>
            </a:r>
          </a:p>
          <a:p>
            <a:r>
              <a:rPr lang="en-US" dirty="0" smtClean="0"/>
              <a:t>DRY</a:t>
            </a:r>
          </a:p>
          <a:p>
            <a:r>
              <a:rPr lang="en-US" dirty="0" smtClean="0"/>
              <a:t>Easy to test</a:t>
            </a:r>
          </a:p>
          <a:p>
            <a:r>
              <a:rPr lang="en-US" dirty="0" smtClean="0"/>
              <a:t>Fun (do more with less code)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24250"/>
            <a:ext cx="3048000" cy="3333750"/>
          </a:xfrm>
          <a:prstGeom prst="rect">
            <a:avLst/>
          </a:prstGeom>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 need an app…</a:t>
            </a:r>
            <a:endParaRPr lang="en-US" dirty="0"/>
          </a:p>
        </p:txBody>
      </p:sp>
      <p:pic>
        <p:nvPicPr>
          <p:cNvPr id="3" name="Content Placeholder 2" descr="app.png">
            <a:hlinkClick r:id="rId3"/>
          </p:cNvPr>
          <p:cNvPicPr>
            <a:picLocks noGrp="1" noChangeAspect="1"/>
          </p:cNvPicPr>
          <p:nvPr>
            <p:ph sz="quarter" idx="10"/>
          </p:nvPr>
        </p:nvPicPr>
        <p:blipFill>
          <a:blip r:embed="rId4">
            <a:extLst>
              <a:ext uri="{28A0092B-C50C-407E-A947-70E740481C1C}">
                <a14:useLocalDpi xmlns:a14="http://schemas.microsoft.com/office/drawing/2010/main" val="0"/>
              </a:ext>
            </a:extLst>
          </a:blip>
          <a:srcRect l="4536" r="4536"/>
          <a:stretch>
            <a:fillRect/>
          </a:stretch>
        </p:blipFill>
        <p:spPr/>
      </p:pic>
    </p:spTree>
    <p:extLst>
      <p:ext uri="{BB962C8B-B14F-4D97-AF65-F5344CB8AC3E}">
        <p14:creationId xmlns:p14="http://schemas.microsoft.com/office/powerpoint/2010/main" val="30300436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Content Placeholder 2" descr="old-code.png"/>
          <p:cNvPicPr>
            <a:picLocks noGrp="1" noChangeAspect="1"/>
          </p:cNvPicPr>
          <p:nvPr>
            <p:ph sz="quarter" idx="10"/>
          </p:nvPr>
        </p:nvPicPr>
        <p:blipFill>
          <a:blip r:embed="rId3">
            <a:extLst>
              <a:ext uri="{28A0092B-C50C-407E-A947-70E740481C1C}">
                <a14:useLocalDpi xmlns:a14="http://schemas.microsoft.com/office/drawing/2010/main" val="0"/>
              </a:ext>
            </a:extLst>
          </a:blip>
          <a:srcRect l="8894" r="8894"/>
          <a:stretch>
            <a:fillRect/>
          </a:stretch>
        </p:blipFill>
        <p:spPr/>
      </p:pic>
    </p:spTree>
    <p:extLst>
      <p:ext uri="{BB962C8B-B14F-4D97-AF65-F5344CB8AC3E}">
        <p14:creationId xmlns:p14="http://schemas.microsoft.com/office/powerpoint/2010/main" val="41817731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Backbone.js</a:t>
            </a:r>
            <a:endParaRPr lang="en-US" dirty="0"/>
          </a:p>
        </p:txBody>
      </p:sp>
      <p:pic>
        <p:nvPicPr>
          <p:cNvPr id="4" name="Content Placeholder 3" descr="Screen Shot 2013-03-20 at 1.24.52 PM.png"/>
          <p:cNvPicPr>
            <a:picLocks noGrp="1" noChangeAspect="1"/>
          </p:cNvPicPr>
          <p:nvPr>
            <p:ph sz="quarter" idx="10"/>
          </p:nvPr>
        </p:nvPicPr>
        <p:blipFill>
          <a:blip r:embed="rId3">
            <a:extLst>
              <a:ext uri="{28A0092B-C50C-407E-A947-70E740481C1C}">
                <a14:useLocalDpi xmlns:a14="http://schemas.microsoft.com/office/drawing/2010/main" val="0"/>
              </a:ext>
            </a:extLst>
          </a:blip>
          <a:srcRect l="-44009" r="-44009"/>
          <a:stretch>
            <a:fillRect/>
          </a:stretch>
        </p:blipFill>
        <p:spPr/>
      </p:pic>
    </p:spTree>
    <p:extLst>
      <p:ext uri="{BB962C8B-B14F-4D97-AF65-F5344CB8AC3E}">
        <p14:creationId xmlns:p14="http://schemas.microsoft.com/office/powerpoint/2010/main" val="2054028094"/>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quarter" idx="10"/>
          </p:nvPr>
        </p:nvSpPr>
        <p:spPr/>
        <p:txBody>
          <a:bodyPr/>
          <a:lstStyle/>
          <a:p>
            <a:r>
              <a:rPr lang="en-US" dirty="0"/>
              <a:t>Models</a:t>
            </a:r>
          </a:p>
          <a:p>
            <a:r>
              <a:rPr lang="en-US" dirty="0" smtClean="0"/>
              <a:t>Views</a:t>
            </a:r>
          </a:p>
          <a:p>
            <a:r>
              <a:rPr lang="en-US" dirty="0" smtClean="0"/>
              <a:t>Events</a:t>
            </a:r>
          </a:p>
          <a:p>
            <a:r>
              <a:rPr lang="en-US" dirty="0" smtClean="0"/>
              <a:t>Collections</a:t>
            </a:r>
          </a:p>
          <a:p>
            <a:r>
              <a:rPr lang="en-US" dirty="0" smtClean="0"/>
              <a:t>Routes</a:t>
            </a:r>
          </a:p>
          <a:p>
            <a:r>
              <a:rPr lang="en-US" dirty="0" smtClean="0"/>
              <a:t>History</a:t>
            </a:r>
          </a:p>
          <a:p>
            <a:endParaRPr lang="en-US" dirty="0"/>
          </a:p>
        </p:txBody>
      </p:sp>
      <p:pic>
        <p:nvPicPr>
          <p:cNvPr id="4" name="Picture 3"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145340351"/>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sz="quarter" idx="10"/>
          </p:nvPr>
        </p:nvSpPr>
        <p:spPr>
          <a:xfrm>
            <a:off x="914402" y="1320800"/>
            <a:ext cx="7315200" cy="3429000"/>
          </a:xfrm>
        </p:spPr>
        <p:txBody>
          <a:bodyPr numCol="2"/>
          <a:lstStyle/>
          <a:p>
            <a:r>
              <a:rPr lang="en-US" dirty="0" smtClean="0"/>
              <a:t>Pros</a:t>
            </a:r>
          </a:p>
          <a:p>
            <a:pPr lvl="1"/>
            <a:r>
              <a:rPr lang="en-US" dirty="0" smtClean="0"/>
              <a:t>Wide adoption</a:t>
            </a:r>
          </a:p>
          <a:p>
            <a:pPr lvl="1"/>
            <a:r>
              <a:rPr lang="en-US" dirty="0" smtClean="0"/>
              <a:t>Clear MVC implementation</a:t>
            </a:r>
          </a:p>
          <a:p>
            <a:pPr lvl="1"/>
            <a:r>
              <a:rPr lang="en-US" dirty="0" smtClean="0"/>
              <a:t>Routers / History</a:t>
            </a:r>
          </a:p>
          <a:p>
            <a:pPr lvl="1"/>
            <a:r>
              <a:rPr lang="en-US" dirty="0" smtClean="0"/>
              <a:t>Underscore Helper Functions</a:t>
            </a:r>
          </a:p>
          <a:p>
            <a:pPr lvl="1"/>
            <a:endParaRPr lang="en-US" dirty="0" smtClean="0"/>
          </a:p>
          <a:p>
            <a:pPr lvl="1"/>
            <a:endParaRPr lang="en-US" dirty="0"/>
          </a:p>
          <a:p>
            <a:pPr lvl="1"/>
            <a:endParaRPr lang="en-US" dirty="0" smtClean="0"/>
          </a:p>
          <a:p>
            <a:pPr marL="283464" lvl="1" indent="0">
              <a:buNone/>
            </a:pPr>
            <a:endParaRPr lang="en-US" dirty="0" smtClean="0"/>
          </a:p>
          <a:p>
            <a:r>
              <a:rPr lang="en-US" dirty="0" smtClean="0"/>
              <a:t>Cons</a:t>
            </a:r>
          </a:p>
          <a:p>
            <a:pPr lvl="1"/>
            <a:r>
              <a:rPr lang="en-US" dirty="0" smtClean="0"/>
              <a:t>Dependencies</a:t>
            </a:r>
          </a:p>
          <a:p>
            <a:pPr lvl="2"/>
            <a:r>
              <a:rPr lang="en-US" dirty="0" smtClean="0"/>
              <a:t>$</a:t>
            </a:r>
          </a:p>
          <a:p>
            <a:pPr lvl="2"/>
            <a:r>
              <a:rPr lang="en-US" dirty="0" smtClean="0"/>
              <a:t>_</a:t>
            </a:r>
          </a:p>
          <a:p>
            <a:pPr lvl="1"/>
            <a:endParaRPr lang="en-US" dirty="0"/>
          </a:p>
        </p:txBody>
      </p:sp>
      <p:pic>
        <p:nvPicPr>
          <p:cNvPr id="6" name="Picture 5" descr="backbone.pn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5257800"/>
            <a:ext cx="4864608" cy="865781"/>
          </a:xfrm>
          <a:prstGeom prst="rect">
            <a:avLst/>
          </a:prstGeom>
        </p:spPr>
      </p:pic>
    </p:spTree>
    <p:extLst>
      <p:ext uri="{BB962C8B-B14F-4D97-AF65-F5344CB8AC3E}">
        <p14:creationId xmlns:p14="http://schemas.microsoft.com/office/powerpoint/2010/main" val="15772441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39160878"/>
              </p:ext>
            </p:extLst>
          </p:nvPr>
        </p:nvGraphicFramePr>
        <p:xfrm>
          <a:off x="2263014" y="1828800"/>
          <a:ext cx="4405462" cy="3429000"/>
        </p:xfrm>
        <a:graphic>
          <a:graphicData uri="http://schemas.openxmlformats.org/presentationml/2006/ole">
            <mc:AlternateContent xmlns:mc="http://schemas.openxmlformats.org/markup-compatibility/2006">
              <mc:Choice xmlns:v="urn:schemas-microsoft-com:vml" Requires="v">
                <p:oleObj spid="_x0000_s1053" name="Image" r:id="rId3" imgW="12888720" imgH="10031400" progId="Photoshop.Image.13">
                  <p:embed/>
                </p:oleObj>
              </mc:Choice>
              <mc:Fallback>
                <p:oleObj name="Image" r:id="rId3" imgW="12888720" imgH="10031400" progId="Photoshop.Image.13">
                  <p:embed/>
                  <p:pic>
                    <p:nvPicPr>
                      <p:cNvPr id="0" name=""/>
                      <p:cNvPicPr/>
                      <p:nvPr/>
                    </p:nvPicPr>
                    <p:blipFill>
                      <a:blip r:embed="rId4"/>
                      <a:stretch>
                        <a:fillRect/>
                      </a:stretch>
                    </p:blipFill>
                    <p:spPr>
                      <a:xfrm>
                        <a:off x="2263014" y="1828800"/>
                        <a:ext cx="4405462" cy="3429000"/>
                      </a:xfrm>
                      <a:prstGeom prst="rect">
                        <a:avLst/>
                      </a:prstGeom>
                    </p:spPr>
                  </p:pic>
                </p:oleObj>
              </mc:Fallback>
            </mc:AlternateContent>
          </a:graphicData>
        </a:graphic>
      </p:graphicFrame>
    </p:spTree>
    <p:extLst>
      <p:ext uri="{BB962C8B-B14F-4D97-AF65-F5344CB8AC3E}">
        <p14:creationId xmlns:p14="http://schemas.microsoft.com/office/powerpoint/2010/main" val="2761304588"/>
      </p:ext>
    </p:extLst>
  </p:cSld>
  <p:clrMapOvr>
    <a:masterClrMapping/>
  </p:clrMapOvr>
  <p:transition xmlns:p14="http://schemas.microsoft.com/office/powerpoint/2010/main" spd="med">
    <p:fade/>
  </p:transition>
</p:sld>
</file>

<file path=ppt/theme/theme1.xml><?xml version="1.0" encoding="utf-8"?>
<a:theme xmlns:a="http://schemas.openxmlformats.org/drawingml/2006/main" name="Esri_Corporate_Template">
  <a:themeElements>
    <a:clrScheme name="Custom 20">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BFBFBF"/>
      </a:hlink>
      <a:folHlink>
        <a:srgbClr val="A0A0A0"/>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2.xml><?xml version="1.0" encoding="utf-8"?>
<a:theme xmlns:a="http://schemas.openxmlformats.org/drawingml/2006/main" name="Esri_Corporate_Template_light">
  <a:themeElements>
    <a:clrScheme name="Custom 19">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CEDCC1796C5046AD2614E8CD10690B" ma:contentTypeVersion="" ma:contentTypeDescription="Create a new document." ma:contentTypeScope="" ma:versionID="7a0b9409e5b6c9f27887523c45edc985">
  <xsd:schema xmlns:xsd="http://www.w3.org/2001/XMLSchema" xmlns:xs="http://www.w3.org/2001/XMLSchema" xmlns:p="http://schemas.microsoft.com/office/2006/metadata/properties" xmlns:ns1="http://schemas.microsoft.com/sharepoint/v3" xmlns:ns2="747695CA-BE95-49F2-97F6-28EF370A5422" targetNamespace="http://schemas.microsoft.com/office/2006/metadata/properties" ma:root="true" ma:fieldsID="d5cd47e85bc1547036c33c7dbad77043" ns1:_="" ns2:_="">
    <xsd:import namespace="http://schemas.microsoft.com/sharepoint/v3"/>
    <xsd:import namespace="747695CA-BE95-49F2-97F6-28EF370A5422"/>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Description0"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4" nillable="true" ma:displayName="ID" ma:internalName="ID" ma:readOnly="true">
      <xsd:simpleType>
        <xsd:restriction base="dms:Unknown"/>
      </xsd:simpleType>
    </xsd:element>
    <xsd:element name="Author" ma:index="17"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9"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SortBehavior" ma:index="29" nillable="true" ma:displayName="Sort Type" ma:hidden="true" ma:list="Docs" ma:internalName="SortBehavior" ma:readOnly="true" ma:showField="SortBehavior">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SyncClientId" ma:index="35" nillable="true" ma:displayName="Client Id" ma:hidden="true" ma:list="Docs" ma:internalName="SyncClientId" ma:readOnly="true" ma:showField="SyncClientId">
      <xsd:simpleType>
        <xsd:restriction base="dms:Lookup"/>
      </xsd:simpleType>
    </xsd:element>
    <xsd:element name="ProgId" ma:index="36" nillable="true" ma:displayName="ProgId" ma:hidden="true" ma:list="Docs" ma:internalName="ProgId" ma:readOnly="true" ma:showField="ProgId">
      <xsd:simpleType>
        <xsd:restriction base="dms:Lookup"/>
      </xsd:simpleType>
    </xsd:element>
    <xsd:element name="ScopeId" ma:index="37" nillable="true" ma:displayName="ScopeId" ma:hidden="true" ma:list="Docs" ma:internalName="ScopeId" ma:readOnly="true" ma:showField="ScopeId">
      <xsd:simpleType>
        <xsd:restriction base="dms:Lookup"/>
      </xsd:simpleType>
    </xsd:element>
    <xsd:element name="VirusStatus" ma:index="38" nillable="true" ma:displayName="Virus Status" ma:format="TRUE" ma:hidden="true" ma:list="Docs" ma:internalName="VirusStatus" ma:readOnly="true" ma:showField="Size">
      <xsd:simpleType>
        <xsd:restriction base="dms:Lookup"/>
      </xsd:simpleType>
    </xsd:element>
    <xsd:element name="CheckedOutTitle" ma:index="39" nillable="true" ma:displayName="Checked Out To" ma:format="TRUE" ma:hidden="true" ma:list="Docs" ma:internalName="CheckedOutTitle" ma:readOnly="true" ma:showField="CheckedOutTitle">
      <xsd:simpleType>
        <xsd:restriction base="dms:Lookup"/>
      </xsd:simpleType>
    </xsd:element>
    <xsd:element name="_CheckinComment" ma:index="40" nillable="true" ma:displayName="Check In Comment" ma:format="TRUE" ma:list="Docs" ma:internalName="_CheckinComment" ma:readOnly="true" ma:showField="CheckinComment">
      <xsd:simpleType>
        <xsd:restriction base="dms:Lookup"/>
      </xsd:simpleType>
    </xsd:element>
    <xsd:element name="MetaInfo" ma:index="53" nillable="true" ma:displayName="Property Bag" ma:hidden="true" ma:list="Docs" ma:internalName="MetaInfo" ma:showField="MetaInfo">
      <xsd:simpleType>
        <xsd:restriction base="dms:Lookup"/>
      </xsd:simpleType>
    </xsd:element>
    <xsd:element name="_Level" ma:index="54" nillable="true" ma:displayName="Level" ma:hidden="true" ma:internalName="_Level" ma:readOnly="true">
      <xsd:simpleType>
        <xsd:restriction base="dms:Unknown"/>
      </xsd:simpleType>
    </xsd:element>
    <xsd:element name="_IsCurrentVersion" ma:index="55" nillable="true" ma:displayName="Is Current Version" ma:hidden="true" ma:internalName="_IsCurrentVersion" ma:readOnly="true">
      <xsd:simpleType>
        <xsd:restriction base="dms:Boolean"/>
      </xsd:simpleType>
    </xsd:element>
    <xsd:element name="ItemChildCount" ma:index="56" nillable="true" ma:displayName="Item Child Count" ma:hidden="true" ma:list="Docs" ma:internalName="ItemChildCount" ma:readOnly="true" ma:showField="ItemChildCount">
      <xsd:simpleType>
        <xsd:restriction base="dms:Lookup"/>
      </xsd:simpleType>
    </xsd:element>
    <xsd:element name="FolderChildCount" ma:index="57" nillable="true" ma:displayName="Folder Child Count" ma:hidden="true" ma:list="Docs" ma:internalName="FolderChildCount" ma:readOnly="true" ma:showField="FolderChildCount">
      <xsd:simpleType>
        <xsd:restriction base="dms:Lookup"/>
      </xsd:simpleType>
    </xsd:element>
    <xsd:element name="owshiddenversion" ma:index="61" nillable="true" ma:displayName="owshiddenversion" ma:hidden="true" ma:internalName="owshiddenversion" ma:readOnly="true">
      <xsd:simpleType>
        <xsd:restriction base="dms:Unknown"/>
      </xsd:simpleType>
    </xsd:element>
    <xsd:element name="_UIVersion" ma:index="62" nillable="true" ma:displayName="UI Version" ma:hidden="true" ma:internalName="_UIVersion" ma:readOnly="true">
      <xsd:simpleType>
        <xsd:restriction base="dms:Unknown"/>
      </xsd:simpleType>
    </xsd:element>
    <xsd:element name="_UIVersionString" ma:index="63" nillable="true" ma:displayName="Version" ma:internalName="_UIVersionString" ma:readOnly="true">
      <xsd:simpleType>
        <xsd:restriction base="dms:Text"/>
      </xsd:simpleType>
    </xsd:element>
    <xsd:element name="InstanceID" ma:index="64" nillable="true" ma:displayName="Instance ID" ma:hidden="true" ma:internalName="InstanceID" ma:readOnly="true">
      <xsd:simpleType>
        <xsd:restriction base="dms:Unknown"/>
      </xsd:simpleType>
    </xsd:element>
    <xsd:element name="Order" ma:index="65" nillable="true" ma:displayName="Order" ma:hidden="true" ma:internalName="Order">
      <xsd:simpleType>
        <xsd:restriction base="dms:Number"/>
      </xsd:simpleType>
    </xsd:element>
    <xsd:element name="GUID" ma:index="66" nillable="true" ma:displayName="GUID" ma:hidden="true" ma:internalName="GUID" ma:readOnly="true">
      <xsd:simpleType>
        <xsd:restriction base="dms:Unknown"/>
      </xsd:simpleType>
    </xsd:element>
    <xsd:element name="WorkflowVersion" ma:index="67" nillable="true" ma:displayName="Workflow Version" ma:hidden="true" ma:internalName="WorkflowVersion" ma:readOnly="true">
      <xsd:simpleType>
        <xsd:restriction base="dms:Unknown"/>
      </xsd:simpleType>
    </xsd:element>
    <xsd:element name="WorkflowInstanceID" ma:index="68" nillable="true" ma:displayName="Workflow Instance ID" ma:hidden="true" ma:internalName="WorkflowInstanceID" ma:readOnly="true">
      <xsd:simpleType>
        <xsd:restriction base="dms:Unknown"/>
      </xsd:simpleType>
    </xsd:element>
    <xsd:element name="ParentVersionString" ma:index="69" nillable="true" ma:displayName="Source Version (Converted Document)" ma:hidden="true" ma:list="Docs" ma:internalName="ParentVersionString" ma:readOnly="true" ma:showField="ParentVersionString">
      <xsd:simpleType>
        <xsd:restriction base="dms:Lookup"/>
      </xsd:simpleType>
    </xsd:element>
    <xsd:element name="ParentLeafName" ma:index="70" nillable="true" ma:displayName="Source Name (Converted Document)" ma:hidden="true" ma:list="Docs" ma:internalName="ParentLeafName" ma:readOnly="true" ma:showField="ParentLeafName">
      <xsd:simpleType>
        <xsd:restriction base="dms:Lookup"/>
      </xsd:simpleType>
    </xsd:element>
    <xsd:element name="DocConcurrencyNumber" ma:index="71"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747695CA-BE95-49F2-97F6-28EF370A5422" elementFormDefault="qualified">
    <xsd:import namespace="http://schemas.microsoft.com/office/2006/documentManagement/types"/>
    <xsd:import namespace="http://schemas.microsoft.com/office/infopath/2007/PartnerControls"/>
    <xsd:element name="Description0" ma:index="9" nillable="true" ma:displayName="Description" ma:internalName="Description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0x0101007ACEDCC1796C5046AD2614E8CD10690B</ContentTypeId>
    <TemplateUrl xmlns="http://schemas.microsoft.com/sharepoint/v3" xsi:nil="true"/>
    <Description0 xmlns="747695CA-BE95-49F2-97F6-28EF370A5422"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89805D6C-B8DC-404E-9641-F8CAEFFAF152}">
  <ds:schemaRefs>
    <ds:schemaRef ds:uri="http://schemas.microsoft.com/sharepoint/v3/contenttype/forms"/>
  </ds:schemaRefs>
</ds:datastoreItem>
</file>

<file path=customXml/itemProps2.xml><?xml version="1.0" encoding="utf-8"?>
<ds:datastoreItem xmlns:ds="http://schemas.openxmlformats.org/officeDocument/2006/customXml" ds:itemID="{DF0BE6BF-E87A-46EF-BDDD-199149C25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47695CA-BE95-49F2-97F6-28EF370A54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A1F543-0560-4885-97B7-BFA7C1FD3A41}">
  <ds:schemaRefs>
    <ds:schemaRef ds:uri="http://schemas.microsoft.com/office/2006/metadata/properties"/>
    <ds:schemaRef ds:uri="http://schemas.microsoft.com/office/infopath/2007/PartnerControls"/>
    <ds:schemaRef ds:uri="http://schemas.microsoft.com/sharepoint/v3"/>
    <ds:schemaRef ds:uri="747695CA-BE95-49F2-97F6-28EF370A5422"/>
  </ds:schemaRefs>
</ds:datastoreItem>
</file>

<file path=docProps/app.xml><?xml version="1.0" encoding="utf-8"?>
<Properties xmlns="http://schemas.openxmlformats.org/officeDocument/2006/extended-properties" xmlns:vt="http://schemas.openxmlformats.org/officeDocument/2006/docPropsVTypes">
  <Template>Esri_Corporate_Template</Template>
  <TotalTime>0</TotalTime>
  <Words>776</Words>
  <Application>Microsoft Macintosh PowerPoint</Application>
  <PresentationFormat>On-screen Show (4:3)</PresentationFormat>
  <Paragraphs>163</Paragraphs>
  <Slides>15</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Esri_Corporate_Template</vt:lpstr>
      <vt:lpstr>Esri_Corporate_Template_light</vt:lpstr>
      <vt:lpstr>Image</vt:lpstr>
      <vt:lpstr>Working with Application Frameworks and ArcGIS API for JavaScript</vt:lpstr>
      <vt:lpstr>JavaScript-based Application Frameworks</vt:lpstr>
      <vt:lpstr>Why?</vt:lpstr>
      <vt:lpstr>First, we need an app…</vt:lpstr>
      <vt:lpstr>PowerPoint Presentation</vt:lpstr>
      <vt:lpstr>Backbone.js</vt:lpstr>
      <vt:lpstr>Features</vt:lpstr>
      <vt:lpstr>PowerPoint Presentation</vt:lpstr>
      <vt:lpstr>Angular.js</vt:lpstr>
      <vt:lpstr>PowerPoint Presentation</vt:lpstr>
      <vt:lpstr>Knockout.js</vt:lpstr>
      <vt:lpstr>Features</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2013-02-21T23:56:20Z</dcterms:created>
  <dcterms:modified xsi:type="dcterms:W3CDTF">2013-03-26T04:49:16Z</dcterms:modified>
</cp:coreProperties>
</file>