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393" r:id="rId4"/>
    <p:sldMasterId id="2147486412" r:id="rId5"/>
  </p:sldMasterIdLst>
  <p:notesMasterIdLst>
    <p:notesMasterId r:id="rId20"/>
  </p:notesMasterIdLst>
  <p:sldIdLst>
    <p:sldId id="256" r:id="rId6"/>
    <p:sldId id="258" r:id="rId7"/>
    <p:sldId id="260" r:id="rId8"/>
    <p:sldId id="261" r:id="rId9"/>
    <p:sldId id="262" r:id="rId10"/>
    <p:sldId id="267" r:id="rId11"/>
    <p:sldId id="269" r:id="rId12"/>
    <p:sldId id="263" r:id="rId13"/>
    <p:sldId id="264" r:id="rId14"/>
    <p:sldId id="270" r:id="rId15"/>
    <p:sldId id="272" r:id="rId16"/>
    <p:sldId id="265" r:id="rId17"/>
    <p:sldId id="273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B7"/>
    <a:srgbClr val="176189"/>
    <a:srgbClr val="C8C8C8"/>
    <a:srgbClr val="7F7F7F"/>
    <a:srgbClr val="595959"/>
    <a:srgbClr val="404040"/>
    <a:srgbClr val="FFFFFF"/>
    <a:srgbClr val="04274A"/>
    <a:srgbClr val="063462"/>
    <a:srgbClr val="03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7" autoAdjust="0"/>
    <p:restoredTop sz="77300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-512" y="-112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3/20/13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flow could be…</a:t>
            </a:r>
          </a:p>
          <a:p>
            <a:endParaRPr lang="en-US" dirty="0" smtClean="0"/>
          </a:p>
          <a:p>
            <a:r>
              <a:rPr lang="en-US" dirty="0" smtClean="0"/>
              <a:t>Matt:  slides 2 and 3</a:t>
            </a:r>
          </a:p>
          <a:p>
            <a:endParaRPr lang="en-US" dirty="0" smtClean="0"/>
          </a:p>
          <a:p>
            <a:r>
              <a:rPr lang="en-US" dirty="0" smtClean="0"/>
              <a:t>Derek:</a:t>
            </a:r>
            <a:r>
              <a:rPr lang="en-US" baseline="0" dirty="0" smtClean="0"/>
              <a:t>  slides 4 and 5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 slide 6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Derek: slide 7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slide 8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Slides 9 and 10…doesn’t matter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</a:t>
            </a:r>
            <a:r>
              <a:rPr lang="en-US" baseline="0" dirty="0" smtClean="0"/>
              <a:t> intro MVC:  models are your data, views are representations of models and controllers handle your logic as well as communication between models and views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-Matt talk about MVC.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Each framework does things</a:t>
            </a:r>
            <a:r>
              <a:rPr lang="en-US" baseline="0" dirty="0" smtClean="0"/>
              <a:t> in their own way, but the underlying concepts are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clipboard icon is a link to http://</a:t>
            </a:r>
            <a:r>
              <a:rPr lang="en-US" baseline="0" dirty="0" err="1" smtClean="0"/>
              <a:t>todomvc.com</a:t>
            </a:r>
            <a:r>
              <a:rPr lang="en-US" baseline="0" dirty="0" smtClean="0"/>
              <a:t>/ which has examples for every major JS-based MVC framework in use today. It’s worth telling session attendees about this resource so they can explore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4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 of concerns:  your JS shouldn’t be directly updating your DOM. Modularize</a:t>
            </a:r>
            <a:r>
              <a:rPr lang="en-US" baseline="0" dirty="0" smtClean="0"/>
              <a:t> your data, application logic and your presentation of information.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DRY:  don’t repeat yourself:  do things in one place, easier to maintain your code, less error prone.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Testing:  we are not talking about testing here, but one of the primary reasons to use these frameworks is so that you can easily unit test your apps.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Fun:  write less boilerplate/scaffolding, focus on doing tasks unique to your app</a:t>
            </a:r>
            <a:r>
              <a:rPr lang="en-US" baseline="0" dirty="0" smtClean="0"/>
              <a:t>. Creating/disconnecting events. Let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Matt– you </a:t>
            </a:r>
            <a:r>
              <a:rPr lang="en-US" baseline="0" dirty="0" err="1" smtClean="0"/>
              <a:t>wanna</a:t>
            </a:r>
            <a:r>
              <a:rPr lang="en-US" baseline="0" dirty="0" smtClean="0"/>
              <a:t> take this 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Originally built</a:t>
            </a:r>
            <a:r>
              <a:rPr lang="en-US" baseline="0" dirty="0" smtClean="0"/>
              <a:t> a couple of years ago with a previous release of the ArcGIS API for JavaScript. All JS API + Dojo. No MVC… manually manipulating DOM, concatenating strings…got the job done, and many, many apps are built this way, but there are tons of places for improvement.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 image needs to link to the app, preferably running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pages. Demo the app…show clicking on a point, then clicking through photos.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1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what we’re going to try to avoid… hard-coded references to DOM elements, manually building HTML and injecting it. </a:t>
            </a:r>
          </a:p>
          <a:p>
            <a:endParaRPr lang="en-US" dirty="0" smtClean="0"/>
          </a:p>
          <a:p>
            <a:r>
              <a:rPr lang="en-US" dirty="0" smtClean="0"/>
              <a:t>Side note:  the function shown here isn’t </a:t>
            </a:r>
            <a:r>
              <a:rPr lang="en-US" dirty="0" err="1" smtClean="0"/>
              <a:t>actaully</a:t>
            </a:r>
            <a:r>
              <a:rPr lang="en-US" baseline="0" dirty="0" smtClean="0"/>
              <a:t> a global as it lives inside the require() callback…so it’s not all bad </a:t>
            </a:r>
            <a:r>
              <a:rPr lang="en-US" baseline="0" dirty="0" smtClean="0">
                <a:sym typeface="Wingdings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8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Models</a:t>
            </a:r>
          </a:p>
          <a:p>
            <a:r>
              <a:rPr lang="en-US" dirty="0" smtClean="0"/>
              <a:t>	-Handle</a:t>
            </a:r>
            <a:r>
              <a:rPr lang="en-US" baseline="0" dirty="0" smtClean="0"/>
              <a:t> functionality of your app and changes that happen.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Views</a:t>
            </a:r>
          </a:p>
          <a:p>
            <a:r>
              <a:rPr lang="en-US" baseline="0" dirty="0" smtClean="0"/>
              <a:t>	- Views are backed by models and can update views when the model changes</a:t>
            </a:r>
          </a:p>
          <a:p>
            <a:r>
              <a:rPr lang="en-US" baseline="0" dirty="0" smtClean="0"/>
              <a:t>	- Can be used with any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 library, for this app I used Underscore templates.</a:t>
            </a:r>
          </a:p>
          <a:p>
            <a:endParaRPr lang="en-US" baseline="0" dirty="0" smtClean="0"/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	- Similar to dojo events. Has .on() and .off() to bind events to an object.</a:t>
            </a:r>
          </a:p>
          <a:p>
            <a:endParaRPr lang="en-US" dirty="0" smtClean="0"/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	-  Allows</a:t>
            </a:r>
            <a:r>
              <a:rPr lang="en-US" baseline="0" dirty="0" smtClean="0"/>
              <a:t> you to bind events on a collection of models</a:t>
            </a:r>
          </a:p>
          <a:p>
            <a:r>
              <a:rPr lang="en-US" baseline="0" dirty="0" smtClean="0"/>
              <a:t>	- Listen to multiple models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 	-</a:t>
            </a:r>
            <a:r>
              <a:rPr lang="en-US" baseline="0" dirty="0" smtClean="0"/>
              <a:t> Has a router than handles URL in page links like hash tag anchor links and redirects them to a function.</a:t>
            </a:r>
          </a:p>
          <a:p>
            <a:r>
              <a:rPr lang="en-US" baseline="0" dirty="0" smtClean="0"/>
              <a:t>	- Great for single page apps that want to link to a specific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History</a:t>
            </a:r>
          </a:p>
          <a:p>
            <a:r>
              <a:rPr lang="en-US" baseline="0" dirty="0" smtClean="0"/>
              <a:t>	- Once all your routes are created, a history can be started to be able to use the back button within your single page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8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up:  Backbone. Probably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of JS MVC frameworks.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one’s for you Matt!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Angular.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Dojo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require.js</a:t>
            </a:r>
            <a:r>
              <a:rPr lang="en-US" baseline="0" dirty="0" smtClean="0"/>
              <a:t> is loaded before Knockout so that define is defined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lt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0459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E6FF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50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bg bwMode="lt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49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86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79688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340084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2037686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52401408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27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07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348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659355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49398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99000">
              <a:srgbClr val="176189"/>
            </a:gs>
            <a:gs pos="40000">
              <a:srgbClr val="438EB7"/>
            </a:gs>
            <a:gs pos="69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rgbClr val="4682AA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90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7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507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850725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761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828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41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547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394" r:id="rId1"/>
    <p:sldLayoutId id="2147486395" r:id="rId2"/>
    <p:sldLayoutId id="2147486396" r:id="rId3"/>
    <p:sldLayoutId id="2147486397" r:id="rId4"/>
    <p:sldLayoutId id="2147486398" r:id="rId5"/>
    <p:sldLayoutId id="2147486399" r:id="rId6"/>
    <p:sldLayoutId id="2147486400" r:id="rId7"/>
    <p:sldLayoutId id="2147486403" r:id="rId8"/>
    <p:sldLayoutId id="2147486404" r:id="rId9"/>
    <p:sldLayoutId id="2147486405" r:id="rId10"/>
    <p:sldLayoutId id="2147486406" r:id="rId11"/>
    <p:sldLayoutId id="2147486407" r:id="rId12"/>
    <p:sldLayoutId id="2147486401" r:id="rId13"/>
    <p:sldLayoutId id="2147486402" r:id="rId14"/>
    <p:sldLayoutId id="2147486408" r:id="rId15"/>
    <p:sldLayoutId id="2147486409" r:id="rId16"/>
    <p:sldLayoutId id="2147486410" r:id="rId17"/>
    <p:sldLayoutId id="2147486411" r:id="rId1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07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13" r:id="rId1"/>
    <p:sldLayoutId id="2147486414" r:id="rId2"/>
    <p:sldLayoutId id="2147486415" r:id="rId3"/>
    <p:sldLayoutId id="2147486416" r:id="rId4"/>
    <p:sldLayoutId id="2147486417" r:id="rId5"/>
    <p:sldLayoutId id="2147486418" r:id="rId6"/>
    <p:sldLayoutId id="2147486419" r:id="rId7"/>
    <p:sldLayoutId id="2147486420" r:id="rId8"/>
    <p:sldLayoutId id="2147486421" r:id="rId9"/>
    <p:sldLayoutId id="2147486422" r:id="rId10"/>
    <p:sldLayoutId id="2147486423" r:id="rId11"/>
    <p:sldLayoutId id="2147486424" r:id="rId12"/>
    <p:sldLayoutId id="2147486425" r:id="rId13"/>
    <p:sldLayoutId id="2147486426" r:id="rId14"/>
    <p:sldLayoutId id="2147486427" r:id="rId15"/>
    <p:sldLayoutId id="2147486428" r:id="rId16"/>
    <p:sldLayoutId id="2147486429" r:id="rId17"/>
    <p:sldLayoutId id="2147486430" r:id="rId1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800" b="1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nockoutjs.com/" TargetMode="Externa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://backbonejs.org/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://knockoutjs.com/" TargetMode="External"/><Relationship Id="rId8" Type="http://schemas.openxmlformats.org/officeDocument/2006/relationships/image" Target="../media/image8.png"/><Relationship Id="rId9" Type="http://schemas.openxmlformats.org/officeDocument/2006/relationships/hyperlink" Target="http://addyosmani.github.com/todomvc/" TargetMode="External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is6257\Desktop\G57186_DevSummit_2013_PPT_Title_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Application Frameworks and ArcGIS API 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2370"/>
            <a:ext cx="6400800" cy="914400"/>
          </a:xfrm>
        </p:spPr>
        <p:txBody>
          <a:bodyPr/>
          <a:lstStyle/>
          <a:p>
            <a:r>
              <a:rPr lang="en-US" dirty="0" smtClean="0"/>
              <a:t>Matt Driscoll (@</a:t>
            </a:r>
            <a:r>
              <a:rPr lang="en-US" dirty="0" err="1" smtClean="0"/>
              <a:t>driskull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Derek Swingley (@</a:t>
            </a:r>
            <a:r>
              <a:rPr lang="en-US" dirty="0" err="1" smtClean="0"/>
              <a:t>derekswingley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</p:spPr>
        <p:txBody>
          <a:bodyPr/>
          <a:lstStyle/>
          <a:p>
            <a:r>
              <a:rPr lang="en-US" dirty="0" err="1" smtClean="0"/>
              <a:t>Knockout.js</a:t>
            </a:r>
            <a:endParaRPr lang="en-US" dirty="0"/>
          </a:p>
        </p:txBody>
      </p:sp>
      <p:pic>
        <p:nvPicPr>
          <p:cNvPr id="3" name="Content Placeholder 2" descr="Screen Shot 2013-03-20 at 1.23.56 PM.p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29" r="-399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944050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View-Models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Bindings</a:t>
            </a:r>
          </a:p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4" name="Picture 3" descr="ko-logo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1" y="5076597"/>
            <a:ext cx="3763159" cy="10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92328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dependencies</a:t>
            </a:r>
            <a:endParaRPr lang="en-US" dirty="0" smtClean="0"/>
          </a:p>
          <a:p>
            <a:pPr lvl="1"/>
            <a:r>
              <a:rPr lang="en-US" dirty="0" smtClean="0"/>
              <a:t>Uses AMD if define found</a:t>
            </a:r>
          </a:p>
          <a:p>
            <a:pPr lvl="1"/>
            <a:r>
              <a:rPr lang="en-US" dirty="0" smtClean="0"/>
              <a:t>Good docs &amp; examples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routes/history</a:t>
            </a:r>
            <a:endParaRPr lang="en-US" dirty="0" smtClean="0"/>
          </a:p>
          <a:p>
            <a:pPr lvl="1"/>
            <a:r>
              <a:rPr lang="en-US" dirty="0" smtClean="0"/>
              <a:t>HTML can become bloated with bindings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descr="ko-logo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1" y="5076597"/>
            <a:ext cx="3763159" cy="10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3972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136232" y="684213"/>
            <a:ext cx="2871536" cy="5489575"/>
          </a:xfrm>
        </p:spPr>
        <p:txBody>
          <a:bodyPr numCol="2"/>
          <a:lstStyle/>
          <a:p>
            <a:pPr marL="0" indent="0">
              <a:buNone/>
            </a:pPr>
            <a:r>
              <a:rPr lang="en-US" sz="36000" dirty="0">
                <a:latin typeface="Helvetica"/>
                <a:cs typeface="Helvetic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22763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71600" y="864625"/>
            <a:ext cx="6400800" cy="914400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Matt </a:t>
            </a:r>
            <a:r>
              <a:rPr lang="en-US" dirty="0" smtClean="0"/>
              <a:t>Driscoll (@</a:t>
            </a:r>
            <a:r>
              <a:rPr lang="en-US" dirty="0" err="1" smtClean="0"/>
              <a:t>driskull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Derek Swingley (@</a:t>
            </a:r>
            <a:r>
              <a:rPr lang="en-US" dirty="0" err="1" smtClean="0"/>
              <a:t>derekswingley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9464" y="4979634"/>
            <a:ext cx="5305972" cy="10688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Tuesday, March 26</a:t>
            </a:r>
            <a:r>
              <a:rPr lang="en-US" sz="2000" b="1" baseline="30000" dirty="0" smtClean="0"/>
              <a:t>th</a:t>
            </a:r>
            <a:r>
              <a:rPr lang="en-US" sz="2000" b="1" dirty="0"/>
              <a:t> – </a:t>
            </a:r>
            <a:r>
              <a:rPr lang="en-US" sz="2000" b="1" dirty="0" smtClean="0"/>
              <a:t>Offering </a:t>
            </a:r>
            <a:r>
              <a:rPr lang="en-US" sz="2000" b="1" dirty="0"/>
              <a:t>ID: </a:t>
            </a:r>
            <a:r>
              <a:rPr lang="en-US" sz="2000" b="1" dirty="0" smtClean="0"/>
              <a:t>216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 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Thursday, March 28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– Offering ID: 394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9676005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JavaScript-based Application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r>
              <a:rPr lang="en-US" dirty="0" smtClean="0"/>
              <a:t>MVC</a:t>
            </a:r>
          </a:p>
          <a:p>
            <a:endParaRPr lang="en-US" dirty="0"/>
          </a:p>
        </p:txBody>
      </p:sp>
      <p:pic>
        <p:nvPicPr>
          <p:cNvPr id="3" name="Picture 2" descr="AngularJS-larg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14" y="1332838"/>
            <a:ext cx="4864100" cy="1371600"/>
          </a:xfrm>
          <a:prstGeom prst="rect">
            <a:avLst/>
          </a:prstGeom>
        </p:spPr>
      </p:pic>
      <p:pic>
        <p:nvPicPr>
          <p:cNvPr id="5" name="Picture 4" descr="backbone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3111060"/>
            <a:ext cx="4864608" cy="865781"/>
          </a:xfrm>
          <a:prstGeom prst="rect">
            <a:avLst/>
          </a:prstGeom>
        </p:spPr>
      </p:pic>
      <p:pic>
        <p:nvPicPr>
          <p:cNvPr id="6" name="Picture 5" descr="ko-logo.png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5" y="4591689"/>
            <a:ext cx="3763159" cy="1095603"/>
          </a:xfrm>
          <a:prstGeom prst="rect">
            <a:avLst/>
          </a:prstGeom>
        </p:spPr>
      </p:pic>
      <p:pic>
        <p:nvPicPr>
          <p:cNvPr id="7" name="Picture 6" descr="todo-mvc.png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4" y="437213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69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DRY</a:t>
            </a:r>
          </a:p>
          <a:p>
            <a:r>
              <a:rPr lang="en-US" dirty="0" smtClean="0"/>
              <a:t>Easy to test</a:t>
            </a:r>
          </a:p>
          <a:p>
            <a:r>
              <a:rPr lang="en-US" dirty="0" smtClean="0"/>
              <a:t>Fun (do more with less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436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we need an app…</a:t>
            </a:r>
            <a:endParaRPr lang="en-US" dirty="0"/>
          </a:p>
        </p:txBody>
      </p:sp>
      <p:pic>
        <p:nvPicPr>
          <p:cNvPr id="3" name="Content Placeholder 2" descr="app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 r="4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00436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old-cod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88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77316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endParaRPr lang="en-US" dirty="0"/>
          </a:p>
        </p:txBody>
      </p:sp>
      <p:pic>
        <p:nvPicPr>
          <p:cNvPr id="4" name="Content Placeholder 3" descr="Screen Shot 2013-03-20 at 1.24.52 PM.p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09" r="-440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402809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History</a:t>
            </a:r>
          </a:p>
          <a:p>
            <a:endParaRPr lang="en-US" dirty="0"/>
          </a:p>
        </p:txBody>
      </p:sp>
      <p:pic>
        <p:nvPicPr>
          <p:cNvPr id="4" name="Picture 3" descr="backbon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5257800"/>
            <a:ext cx="4864608" cy="8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035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Wide adoption</a:t>
            </a:r>
          </a:p>
          <a:p>
            <a:pPr lvl="1"/>
            <a:r>
              <a:rPr lang="en-US" dirty="0" smtClean="0"/>
              <a:t>Clear MVC implementation</a:t>
            </a:r>
          </a:p>
          <a:p>
            <a:pPr lvl="1"/>
            <a:r>
              <a:rPr lang="en-US" dirty="0" smtClean="0"/>
              <a:t>Routers / History</a:t>
            </a:r>
            <a:endParaRPr lang="en-US" dirty="0" smtClean="0"/>
          </a:p>
          <a:p>
            <a:pPr lvl="1"/>
            <a:r>
              <a:rPr lang="en-US" dirty="0" smtClean="0"/>
              <a:t>Underscore Helper Functions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Dependencies</a:t>
            </a:r>
          </a:p>
          <a:p>
            <a:pPr lvl="2"/>
            <a:r>
              <a:rPr lang="en-US" dirty="0" smtClean="0"/>
              <a:t>$</a:t>
            </a:r>
          </a:p>
          <a:p>
            <a:pPr lvl="2"/>
            <a:r>
              <a:rPr lang="en-US" dirty="0" smtClean="0"/>
              <a:t>_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descr="backbon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5257800"/>
            <a:ext cx="4864608" cy="8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41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Docs/Tutorials</a:t>
            </a:r>
          </a:p>
          <a:p>
            <a:pPr lvl="1"/>
            <a:r>
              <a:rPr lang="en-US" dirty="0" smtClean="0"/>
              <a:t>Built-in AJAX / JSONP</a:t>
            </a:r>
          </a:p>
          <a:p>
            <a:pPr lvl="1"/>
            <a:r>
              <a:rPr lang="en-US" dirty="0" smtClean="0"/>
              <a:t>Magic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Fuzzy MVC </a:t>
            </a:r>
            <a:r>
              <a:rPr lang="en-US" dirty="0" err="1" smtClean="0"/>
              <a:t>implementaiton</a:t>
            </a:r>
            <a:endParaRPr lang="en-US" dirty="0" smtClean="0"/>
          </a:p>
          <a:p>
            <a:pPr lvl="1"/>
            <a:r>
              <a:rPr lang="en-US" dirty="0" smtClean="0"/>
              <a:t>Non-standard markup (</a:t>
            </a:r>
            <a:r>
              <a:rPr lang="en-US" dirty="0" err="1" smtClean="0"/>
              <a:t>ng</a:t>
            </a:r>
            <a:r>
              <a:rPr lang="en-US" dirty="0" smtClean="0"/>
              <a:t>-*)</a:t>
            </a:r>
          </a:p>
          <a:p>
            <a:pPr lvl="1"/>
            <a:r>
              <a:rPr lang="en-US" dirty="0" smtClean="0"/>
              <a:t>Magic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/>
          </a:p>
        </p:txBody>
      </p:sp>
      <p:pic>
        <p:nvPicPr>
          <p:cNvPr id="7" name="Picture 6" descr="AngularJS-larg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4800600"/>
            <a:ext cx="486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926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">
  <a:themeElements>
    <a:clrScheme name="Custom 20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Corporate_Template_light">
  <a:themeElements>
    <a:clrScheme name="Custom 19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EDCC1796C5046AD2614E8CD10690B" ma:contentTypeVersion="" ma:contentTypeDescription="Create a new document." ma:contentTypeScope="" ma:versionID="7a0b9409e5b6c9f27887523c45edc985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d5cd47e85bc1547036c33c7dbad77043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4" nillable="true" ma:displayName="ID" ma:internalName="ID" ma:readOnly="true">
      <xsd:simpleType>
        <xsd:restriction base="dms:Unknown"/>
      </xsd:simpleType>
    </xsd:element>
    <xsd:element name="Author" ma:index="17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9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9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5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6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7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8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9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0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3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4" nillable="true" ma:displayName="Level" ma:hidden="true" ma:internalName="_Level" ma:readOnly="true">
      <xsd:simpleType>
        <xsd:restriction base="dms:Unknown"/>
      </xsd:simpleType>
    </xsd:element>
    <xsd:element name="_IsCurrentVersion" ma:index="55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6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7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0x0101007ACEDCC1796C5046AD2614E8CD10690B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805D6C-B8DC-404E-9641-F8CAEFFAF1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0BE6BF-E87A-46EF-BDDD-199149C25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A1F543-0560-4885-97B7-BFA7C1FD3A4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47695CA-BE95-49F2-97F6-28EF370A54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</Template>
  <TotalTime>0</TotalTime>
  <Words>594</Words>
  <Application>Microsoft Macintosh PowerPoint</Application>
  <PresentationFormat>On-screen Show (4:3)</PresentationFormat>
  <Paragraphs>143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Esri_Corporate_Template</vt:lpstr>
      <vt:lpstr>Esri_Corporate_Template_light</vt:lpstr>
      <vt:lpstr>Working with Application Frameworks and ArcGIS API for JavaScript</vt:lpstr>
      <vt:lpstr>JavaScript-based Application Frameworks</vt:lpstr>
      <vt:lpstr>Why?</vt:lpstr>
      <vt:lpstr>First, we need an app…</vt:lpstr>
      <vt:lpstr>PowerPoint Presentation</vt:lpstr>
      <vt:lpstr>Backbone.js</vt:lpstr>
      <vt:lpstr>Features</vt:lpstr>
      <vt:lpstr>PowerPoint Presentation</vt:lpstr>
      <vt:lpstr>PowerPoint Presentation</vt:lpstr>
      <vt:lpstr>Knockout.js</vt:lpstr>
      <vt:lpstr>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2013-02-21T23:56:20Z</dcterms:created>
  <dcterms:modified xsi:type="dcterms:W3CDTF">2013-03-20T23:54:41Z</dcterms:modified>
</cp:coreProperties>
</file>