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4528-E150-4D70-80A0-1D34B5700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76160-AE9F-48E3-ACAD-92149B47F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A35EE-C5E6-45C4-A0D7-C6E89733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26B5-0892-4500-B299-504D0369E009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E74B-91B8-4956-AC6F-47ACF3BD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0D726-F89D-4AF0-8BC5-BBF77ADA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8204-70EE-48B8-A92A-4BD4C599F12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274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7C88-C322-4531-94F3-5BF69F7A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FB7CB-9E33-4DF3-A117-6EA57A9E9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02BF0-2E47-45C0-9A4E-6D74D44D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26B5-0892-4500-B299-504D0369E009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00096-2610-45EA-BDBA-D491F81F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1312-531D-486C-80FE-0F430FA2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8204-70EE-48B8-A92A-4BD4C599F12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8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C7156-496D-4E57-8599-4055CAB7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A91BB-D22B-40BE-B051-B569A7797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E0BA-45DB-4CEC-B530-7D2E1A71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26B5-0892-4500-B299-504D0369E009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A3B4-7553-471E-9F5D-B7A7159C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DA28-395A-43CF-96D3-9F9D7714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8204-70EE-48B8-A92A-4BD4C599F12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609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B451-1D23-4F13-9823-9D270094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2DC4-CC51-4A6D-BA55-8955536F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9CA7-DA28-49E4-AE87-431B29A1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26B5-0892-4500-B299-504D0369E009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20A4E-3ECB-4AD2-86D9-379A88EB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5511-6EE5-4D48-ABBA-BFF51D0F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8204-70EE-48B8-A92A-4BD4C599F12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108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6A64-1BC8-487B-96E4-E02668A5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B1BD8-10A0-44BF-8596-8E9CEE368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0E17-0993-47C1-ABD0-6E5BAD7D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26B5-0892-4500-B299-504D0369E009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180C2-8D84-42EA-BF5F-BE2C7E9F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7AA24-EE14-4F0B-AC66-A52E46F4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8204-70EE-48B8-A92A-4BD4C599F12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59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0DC8-0570-48F1-9E0D-F44049AE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39BA4-B658-483B-A021-3F88B1E0D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ECBC7-B569-429F-871D-08CE5AFD0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E57ED-D775-4005-A68E-5B160C5D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26B5-0892-4500-B299-504D0369E009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9AC0B-0E8A-4AC5-B889-0EA83A0D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F6081-94FD-4F53-88BC-7BCE6688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8204-70EE-48B8-A92A-4BD4C599F12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907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1645-584E-4F60-9768-3DB81867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B7152-30A2-40F6-A353-11E519F17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CD12B-98AE-4454-9537-5EFF380FB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BE993-B3B9-46CE-B279-59177BAD2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342A5-49C3-4FF4-A08B-DE84101B9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4A8FE-D454-4F76-9B74-DA637CAF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26B5-0892-4500-B299-504D0369E009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E3653-EE59-4DE9-9135-ABC3F568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8A29F-7EF5-4328-838E-89459B05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8204-70EE-48B8-A92A-4BD4C599F12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10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4296-1C58-4A33-81FF-9F452400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EA818-8125-43E7-98E3-FCD9FD8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26B5-0892-4500-B299-504D0369E009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848D9-79B6-4CFD-8999-F09D5718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95EF5-E8B4-4389-804C-E9962864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8204-70EE-48B8-A92A-4BD4C599F12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83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FAB56-E429-4E27-85C1-043B4F5F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26B5-0892-4500-B299-504D0369E009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C7FBE-81F9-4637-B965-967AC0CA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92530-E293-41C3-9BB2-F83DB020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8204-70EE-48B8-A92A-4BD4C599F12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170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5FDF-C416-4A02-9557-FED750A1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C0E1-84C0-4E68-A248-198C457A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00F84-2D40-4854-B88E-D4AA83C8A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78347-7937-4B42-B8F6-FC59F217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26B5-0892-4500-B299-504D0369E009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8FF7A-532A-494D-8806-099ED3FC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9C87D-9B2B-4EB8-A8CE-E7A27A55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8204-70EE-48B8-A92A-4BD4C599F12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73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0EC9-FCFF-4758-B448-4DC34DCF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8DFCD-28C6-455B-837B-296027018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DDF1A-460C-4180-83E9-3A649CEE1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7F250-BF49-40A7-8F50-8240EAB5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26B5-0892-4500-B299-504D0369E009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1A89F-CF05-4722-83BF-30D79269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BEB3D-2948-4670-9402-F5EF95E1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8204-70EE-48B8-A92A-4BD4C599F12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081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BBABB-2B10-4B26-BDE7-25FD84B7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9F5A0-D144-4DFD-9168-9AA8C6B5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4E3AC-81C9-475B-8E22-2212ECD39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926B5-0892-4500-B299-504D0369E009}" type="datetimeFigureOut">
              <a:rPr lang="es-MX" smtClean="0"/>
              <a:t>23/01/2020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D9C7-95B1-43FC-8A2B-CE357C573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FD35-A72C-47F1-98E6-13103F111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C8204-70EE-48B8-A92A-4BD4C599F12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476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EE165D-FEF8-48D8-ADE1-2CA3880A3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2" y="1943100"/>
            <a:ext cx="76104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6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2B2852-70CF-4053-90F1-EB041501DDEB}"/>
              </a:ext>
            </a:extLst>
          </p:cNvPr>
          <p:cNvSpPr/>
          <p:nvPr/>
        </p:nvSpPr>
        <p:spPr>
          <a:xfrm>
            <a:off x="512619" y="26625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err="1">
                <a:solidFill>
                  <a:srgbClr val="212121"/>
                </a:solidFill>
                <a:latin typeface="Calibri" panose="020F0502020204030204" pitchFamily="34" charset="0"/>
              </a:rPr>
              <a:t>Remote</a:t>
            </a:r>
            <a:r>
              <a:rPr lang="es-MX" dirty="0">
                <a:solidFill>
                  <a:srgbClr val="212121"/>
                </a:solidFill>
                <a:latin typeface="Calibri" panose="020F0502020204030204" pitchFamily="34" charset="0"/>
              </a:rPr>
              <a:t> Gateway 12.22.122.200</a:t>
            </a:r>
          </a:p>
          <a:p>
            <a:r>
              <a:rPr lang="es-MX" dirty="0">
                <a:solidFill>
                  <a:srgbClr val="212121"/>
                </a:solidFill>
                <a:latin typeface="Calibri" panose="020F0502020204030204" pitchFamily="34" charset="0"/>
              </a:rPr>
              <a:t>NAT </a:t>
            </a:r>
            <a:r>
              <a:rPr lang="es-MX" dirty="0" err="1">
                <a:solidFill>
                  <a:srgbClr val="212121"/>
                </a:solidFill>
                <a:latin typeface="Calibri" panose="020F0502020204030204" pitchFamily="34" charset="0"/>
              </a:rPr>
              <a:t>traversal</a:t>
            </a:r>
            <a:r>
              <a:rPr lang="es-MX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s-MX" dirty="0" err="1">
                <a:solidFill>
                  <a:srgbClr val="212121"/>
                </a:solidFill>
                <a:latin typeface="Calibri" panose="020F0502020204030204" pitchFamily="34" charset="0"/>
              </a:rPr>
              <a:t>Disable</a:t>
            </a:r>
            <a:endParaRPr lang="es-MX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r>
              <a:rPr lang="es-MX" dirty="0" err="1">
                <a:solidFill>
                  <a:srgbClr val="212121"/>
                </a:solidFill>
                <a:latin typeface="Calibri" panose="020F0502020204030204" pitchFamily="34" charset="0"/>
              </a:rPr>
              <a:t>Main</a:t>
            </a:r>
            <a:r>
              <a:rPr lang="es-MX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s-MX" dirty="0" err="1">
                <a:solidFill>
                  <a:srgbClr val="212121"/>
                </a:solidFill>
                <a:latin typeface="Calibri" panose="020F0502020204030204" pitchFamily="34" charset="0"/>
              </a:rPr>
              <a:t>Mode</a:t>
            </a:r>
            <a:endParaRPr lang="es-MX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r>
              <a:rPr lang="es-MX" dirty="0" err="1">
                <a:solidFill>
                  <a:srgbClr val="212121"/>
                </a:solidFill>
                <a:latin typeface="Calibri" panose="020F0502020204030204" pitchFamily="34" charset="0"/>
              </a:rPr>
              <a:t>Phase</a:t>
            </a:r>
            <a:r>
              <a:rPr lang="es-MX" dirty="0">
                <a:solidFill>
                  <a:srgbClr val="212121"/>
                </a:solidFill>
                <a:latin typeface="Calibri" panose="020F0502020204030204" pitchFamily="34" charset="0"/>
              </a:rPr>
              <a:t> 1</a:t>
            </a:r>
          </a:p>
          <a:p>
            <a:r>
              <a:rPr lang="es-MX" dirty="0" err="1">
                <a:solidFill>
                  <a:srgbClr val="212121"/>
                </a:solidFill>
                <a:latin typeface="Calibri" panose="020F0502020204030204" pitchFamily="34" charset="0"/>
              </a:rPr>
              <a:t>Encryption</a:t>
            </a:r>
            <a:r>
              <a:rPr lang="es-MX" dirty="0">
                <a:solidFill>
                  <a:srgbClr val="212121"/>
                </a:solidFill>
                <a:latin typeface="Calibri" panose="020F0502020204030204" pitchFamily="34" charset="0"/>
              </a:rPr>
              <a:t> AES256</a:t>
            </a:r>
          </a:p>
          <a:p>
            <a:r>
              <a:rPr lang="es-MX" dirty="0" err="1">
                <a:solidFill>
                  <a:srgbClr val="212121"/>
                </a:solidFill>
                <a:latin typeface="Calibri" panose="020F0502020204030204" pitchFamily="34" charset="0"/>
              </a:rPr>
              <a:t>Authentication</a:t>
            </a:r>
            <a:r>
              <a:rPr lang="es-MX" dirty="0">
                <a:solidFill>
                  <a:srgbClr val="212121"/>
                </a:solidFill>
                <a:latin typeface="Calibri" panose="020F0502020204030204" pitchFamily="34" charset="0"/>
              </a:rPr>
              <a:t> SHA1</a:t>
            </a:r>
          </a:p>
          <a:p>
            <a:r>
              <a:rPr lang="es-MX" dirty="0" err="1">
                <a:solidFill>
                  <a:srgbClr val="212121"/>
                </a:solidFill>
                <a:latin typeface="Calibri" panose="020F0502020204030204" pitchFamily="34" charset="0"/>
              </a:rPr>
              <a:t>Diffie</a:t>
            </a:r>
            <a:r>
              <a:rPr lang="es-MX" dirty="0">
                <a:solidFill>
                  <a:srgbClr val="212121"/>
                </a:solidFill>
                <a:latin typeface="Calibri" panose="020F0502020204030204" pitchFamily="34" charset="0"/>
              </a:rPr>
              <a:t>-Hellman </a:t>
            </a:r>
            <a:r>
              <a:rPr lang="es-MX" dirty="0" err="1">
                <a:solidFill>
                  <a:srgbClr val="212121"/>
                </a:solidFill>
                <a:latin typeface="Calibri" panose="020F0502020204030204" pitchFamily="34" charset="0"/>
              </a:rPr>
              <a:t>Group</a:t>
            </a:r>
            <a:r>
              <a:rPr lang="es-MX" dirty="0">
                <a:solidFill>
                  <a:srgbClr val="212121"/>
                </a:solidFill>
                <a:latin typeface="Calibri" panose="020F0502020204030204" pitchFamily="34" charset="0"/>
              </a:rPr>
              <a:t> 5,14</a:t>
            </a:r>
          </a:p>
          <a:p>
            <a:r>
              <a:rPr lang="es-MX" dirty="0">
                <a:solidFill>
                  <a:srgbClr val="212121"/>
                </a:solidFill>
                <a:latin typeface="Calibri" panose="020F0502020204030204" pitchFamily="34" charset="0"/>
              </a:rPr>
              <a:t>Key </a:t>
            </a:r>
            <a:r>
              <a:rPr lang="es-MX" dirty="0" err="1">
                <a:solidFill>
                  <a:srgbClr val="212121"/>
                </a:solidFill>
                <a:latin typeface="Calibri" panose="020F0502020204030204" pitchFamily="34" charset="0"/>
              </a:rPr>
              <a:t>lifetime</a:t>
            </a:r>
            <a:r>
              <a:rPr lang="es-MX" dirty="0">
                <a:solidFill>
                  <a:srgbClr val="212121"/>
                </a:solidFill>
                <a:latin typeface="Calibri" panose="020F0502020204030204" pitchFamily="34" charset="0"/>
              </a:rPr>
              <a:t> 86400</a:t>
            </a:r>
          </a:p>
          <a:p>
            <a:r>
              <a:rPr lang="es-MX" dirty="0">
                <a:solidFill>
                  <a:srgbClr val="212121"/>
                </a:solidFill>
                <a:latin typeface="Calibri" panose="020F0502020204030204" pitchFamily="34" charset="0"/>
              </a:rPr>
              <a:t> </a:t>
            </a:r>
          </a:p>
          <a:p>
            <a:r>
              <a:rPr lang="es-MX" dirty="0" err="1">
                <a:solidFill>
                  <a:srgbClr val="212121"/>
                </a:solidFill>
                <a:latin typeface="Calibri" panose="020F0502020204030204" pitchFamily="34" charset="0"/>
              </a:rPr>
              <a:t>Phase</a:t>
            </a:r>
            <a:r>
              <a:rPr lang="es-MX" dirty="0">
                <a:solidFill>
                  <a:srgbClr val="212121"/>
                </a:solidFill>
                <a:latin typeface="Calibri" panose="020F0502020204030204" pitchFamily="34" charset="0"/>
              </a:rPr>
              <a:t> 2</a:t>
            </a:r>
          </a:p>
          <a:p>
            <a:r>
              <a:rPr lang="es-MX" dirty="0" err="1">
                <a:solidFill>
                  <a:srgbClr val="212121"/>
                </a:solidFill>
                <a:latin typeface="Calibri" panose="020F0502020204030204" pitchFamily="34" charset="0"/>
              </a:rPr>
              <a:t>Encryption</a:t>
            </a:r>
            <a:r>
              <a:rPr lang="es-MX" dirty="0">
                <a:solidFill>
                  <a:srgbClr val="212121"/>
                </a:solidFill>
                <a:latin typeface="Calibri" panose="020F0502020204030204" pitchFamily="34" charset="0"/>
              </a:rPr>
              <a:t> AES256</a:t>
            </a:r>
          </a:p>
          <a:p>
            <a:r>
              <a:rPr lang="es-MX" dirty="0" err="1">
                <a:solidFill>
                  <a:srgbClr val="212121"/>
                </a:solidFill>
                <a:latin typeface="Calibri" panose="020F0502020204030204" pitchFamily="34" charset="0"/>
              </a:rPr>
              <a:t>Authentication</a:t>
            </a:r>
            <a:r>
              <a:rPr lang="es-MX" dirty="0">
                <a:solidFill>
                  <a:srgbClr val="212121"/>
                </a:solidFill>
                <a:latin typeface="Calibri" panose="020F0502020204030204" pitchFamily="34" charset="0"/>
              </a:rPr>
              <a:t> SHA1</a:t>
            </a:r>
          </a:p>
          <a:p>
            <a:r>
              <a:rPr lang="es-MX" dirty="0" err="1">
                <a:solidFill>
                  <a:srgbClr val="212121"/>
                </a:solidFill>
                <a:latin typeface="Calibri" panose="020F0502020204030204" pitchFamily="34" charset="0"/>
              </a:rPr>
              <a:t>Auto-negotiate</a:t>
            </a:r>
            <a:endParaRPr lang="es-MX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r>
              <a:rPr lang="es-MX" dirty="0" err="1">
                <a:solidFill>
                  <a:srgbClr val="212121"/>
                </a:solidFill>
                <a:latin typeface="Calibri" panose="020F0502020204030204" pitchFamily="34" charset="0"/>
              </a:rPr>
              <a:t>Autokey</a:t>
            </a:r>
            <a:r>
              <a:rPr lang="es-MX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s-MX" dirty="0" err="1">
                <a:solidFill>
                  <a:srgbClr val="212121"/>
                </a:solidFill>
                <a:latin typeface="Calibri" panose="020F0502020204030204" pitchFamily="34" charset="0"/>
              </a:rPr>
              <a:t>keep</a:t>
            </a:r>
            <a:r>
              <a:rPr lang="es-MX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s-MX" dirty="0" err="1">
                <a:solidFill>
                  <a:srgbClr val="212121"/>
                </a:solidFill>
                <a:latin typeface="Calibri" panose="020F0502020204030204" pitchFamily="34" charset="0"/>
              </a:rPr>
              <a:t>alive</a:t>
            </a:r>
            <a:endParaRPr lang="es-MX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r>
              <a:rPr lang="es-MX" dirty="0">
                <a:solidFill>
                  <a:srgbClr val="212121"/>
                </a:solidFill>
                <a:latin typeface="Calibri" panose="020F0502020204030204" pitchFamily="34" charset="0"/>
              </a:rPr>
              <a:t>Key </a:t>
            </a:r>
            <a:r>
              <a:rPr lang="es-MX" dirty="0" err="1">
                <a:solidFill>
                  <a:srgbClr val="212121"/>
                </a:solidFill>
                <a:latin typeface="Calibri" panose="020F0502020204030204" pitchFamily="34" charset="0"/>
              </a:rPr>
              <a:t>lifetime</a:t>
            </a:r>
            <a:r>
              <a:rPr lang="es-MX" dirty="0">
                <a:solidFill>
                  <a:srgbClr val="212121"/>
                </a:solidFill>
                <a:latin typeface="Calibri" panose="020F0502020204030204" pitchFamily="34" charset="0"/>
              </a:rPr>
              <a:t> 86400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8DE923-5AEE-40E3-88D0-9F4EFAE15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59986"/>
              </p:ext>
            </p:extLst>
          </p:nvPr>
        </p:nvGraphicFramePr>
        <p:xfrm>
          <a:off x="5375563" y="1558637"/>
          <a:ext cx="1662545" cy="435903"/>
        </p:xfrm>
        <a:graphic>
          <a:graphicData uri="http://schemas.openxmlformats.org/drawingml/2006/table">
            <a:tbl>
              <a:tblPr/>
              <a:tblGrid>
                <a:gridCol w="1662545">
                  <a:extLst>
                    <a:ext uri="{9D8B030D-6E8A-4147-A177-3AD203B41FA5}">
                      <a16:colId xmlns:a16="http://schemas.microsoft.com/office/drawing/2014/main" val="4170091250"/>
                    </a:ext>
                  </a:extLst>
                </a:gridCol>
              </a:tblGrid>
              <a:tr h="435903">
                <a:tc>
                  <a:txBody>
                    <a:bodyPr/>
                    <a:lstStyle/>
                    <a:p>
                      <a:pPr fontAlgn="ctr"/>
                      <a:br>
                        <a:rPr lang="es-MX" sz="1300" b="1" dirty="0">
                          <a:solidFill>
                            <a:srgbClr val="2E2F33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es-MX" sz="1300" b="1" dirty="0">
                          <a:solidFill>
                            <a:srgbClr val="2E2F33"/>
                          </a:solidFill>
                          <a:effectLst/>
                          <a:latin typeface="Tahoma" panose="020B0604030504040204" pitchFamily="34" charset="0"/>
                        </a:rPr>
                        <a:t>75.141.153.82</a:t>
                      </a:r>
                    </a:p>
                  </a:txBody>
                  <a:tcPr marL="28305" marR="28305" marT="14153" marB="141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3E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53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88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270684-AE82-4B07-A7EE-EA3D1CD4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69" y="142875"/>
            <a:ext cx="59150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5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E6A3FD-5484-41A3-A75B-2E1C6B3B808F}"/>
              </a:ext>
            </a:extLst>
          </p:cNvPr>
          <p:cNvSpPr/>
          <p:nvPr/>
        </p:nvSpPr>
        <p:spPr>
          <a:xfrm>
            <a:off x="581890" y="487326"/>
            <a:ext cx="7536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cap="all" dirty="0">
                <a:solidFill>
                  <a:srgbClr val="FF791A"/>
                </a:solidFill>
                <a:latin typeface="Nunito Sans"/>
              </a:rPr>
              <a:t>The VPN Log Shows: "IKE Initiator Remote Party Timeout" Error</a:t>
            </a:r>
            <a:endParaRPr lang="en-US" b="1" i="0" cap="all" dirty="0">
              <a:solidFill>
                <a:srgbClr val="FF791A"/>
              </a:solidFill>
              <a:effectLst/>
              <a:latin typeface="Nunito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AD414-91CB-4E8B-8FA6-461EC253F6FF}"/>
              </a:ext>
            </a:extLst>
          </p:cNvPr>
          <p:cNvSpPr/>
          <p:nvPr/>
        </p:nvSpPr>
        <p:spPr>
          <a:xfrm>
            <a:off x="581890" y="1027607"/>
            <a:ext cx="2246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Internet </a:t>
            </a:r>
            <a:r>
              <a:rPr lang="es-MX" dirty="0" err="1"/>
              <a:t>key</a:t>
            </a:r>
            <a:r>
              <a:rPr lang="es-MX" dirty="0"/>
              <a:t> </a:t>
            </a:r>
            <a:r>
              <a:rPr lang="es-MX" dirty="0" err="1"/>
              <a:t>exchange</a:t>
            </a:r>
            <a:endParaRPr lang="es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50CAF1-760E-4580-A7C6-C18C910AAB8E}"/>
              </a:ext>
            </a:extLst>
          </p:cNvPr>
          <p:cNvSpPr/>
          <p:nvPr/>
        </p:nvSpPr>
        <p:spPr>
          <a:xfrm>
            <a:off x="581890" y="16746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 err="1">
                <a:solidFill>
                  <a:srgbClr val="222222"/>
                </a:solidFill>
                <a:latin typeface="arial" panose="020B0604020202020204" pitchFamily="34" charset="0"/>
              </a:rPr>
              <a:t>nternet</a:t>
            </a:r>
            <a:r>
              <a:rPr lang="es-MX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222222"/>
                </a:solidFill>
                <a:latin typeface="arial" panose="020B0604020202020204" pitchFamily="34" charset="0"/>
              </a:rPr>
              <a:t>key</a:t>
            </a:r>
            <a:r>
              <a:rPr lang="es-MX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222222"/>
                </a:solidFill>
                <a:latin typeface="arial" panose="020B0604020202020204" pitchFamily="34" charset="0"/>
              </a:rPr>
              <a:t>exchange</a:t>
            </a:r>
            <a:r>
              <a:rPr lang="es-MX" dirty="0">
                <a:solidFill>
                  <a:srgbClr val="222222"/>
                </a:solidFill>
                <a:latin typeface="arial" panose="020B0604020202020204" pitchFamily="34" charset="0"/>
              </a:rPr>
              <a:t> es un protocolo usado para establecer una Asociación de Seguridad en el protocolo IPsec. IKE emplea un intercambio secreto de claves de tipo </a:t>
            </a:r>
            <a:r>
              <a:rPr lang="es-MX" dirty="0" err="1">
                <a:solidFill>
                  <a:srgbClr val="222222"/>
                </a:solidFill>
                <a:latin typeface="arial" panose="020B0604020202020204" pitchFamily="34" charset="0"/>
              </a:rPr>
              <a:t>Diffie</a:t>
            </a:r>
            <a:r>
              <a:rPr lang="es-MX" dirty="0">
                <a:solidFill>
                  <a:srgbClr val="222222"/>
                </a:solidFill>
                <a:latin typeface="arial" panose="020B0604020202020204" pitchFamily="34" charset="0"/>
              </a:rPr>
              <a:t>-Hellman para establecer el secreto compartido de la sesión. Se suelen usar sistemas de clave pública o clave </a:t>
            </a:r>
            <a:r>
              <a:rPr lang="es-MX" dirty="0" err="1">
                <a:solidFill>
                  <a:srgbClr val="222222"/>
                </a:solidFill>
                <a:latin typeface="arial" panose="020B0604020202020204" pitchFamily="34" charset="0"/>
              </a:rPr>
              <a:t>pre-compartida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733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83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Nunito Sans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Aldo Antonio Moreno Zavala</dc:creator>
  <cp:lastModifiedBy>Aldo Antonio Moreno Zavala</cp:lastModifiedBy>
  <cp:revision>6</cp:revision>
  <dcterms:created xsi:type="dcterms:W3CDTF">2019-02-05T17:41:22Z</dcterms:created>
  <dcterms:modified xsi:type="dcterms:W3CDTF">2020-01-23T18:19:14Z</dcterms:modified>
</cp:coreProperties>
</file>