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5" r:id="rId8"/>
    <p:sldId id="266" r:id="rId9"/>
    <p:sldId id="262" r:id="rId10"/>
  </p:sldIdLst>
  <p:sldSz cx="9144000" cy="6858000" type="screen4x3"/>
  <p:notesSz cx="6834188" cy="997902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106" d="100"/>
          <a:sy n="106" d="100"/>
        </p:scale>
        <p:origin x="168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C893-2880-48E8-9B02-3C7CFA817D7D}" type="datetimeFigureOut">
              <a:rPr lang="es-ES" smtClean="0"/>
              <a:pPr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469-B8A9-42AB-B4DE-8153C26338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48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C893-2880-48E8-9B02-3C7CFA817D7D}" type="datetimeFigureOut">
              <a:rPr lang="es-ES" smtClean="0"/>
              <a:pPr/>
              <a:t>17/03/2017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469-B8A9-42AB-B4DE-8153C26338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20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C893-2880-48E8-9B02-3C7CFA817D7D}" type="datetimeFigureOut">
              <a:rPr lang="es-ES" smtClean="0"/>
              <a:pPr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469-B8A9-42AB-B4DE-8153C26338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607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C893-2880-48E8-9B02-3C7CFA817D7D}" type="datetimeFigureOut">
              <a:rPr lang="es-ES" smtClean="0"/>
              <a:pPr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469-B8A9-42AB-B4DE-8153C263383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0949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C893-2880-48E8-9B02-3C7CFA817D7D}" type="datetimeFigureOut">
              <a:rPr lang="es-ES" smtClean="0"/>
              <a:pPr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469-B8A9-42AB-B4DE-8153C26338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553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C893-2880-48E8-9B02-3C7CFA817D7D}" type="datetimeFigureOut">
              <a:rPr lang="es-ES" smtClean="0"/>
              <a:pPr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469-B8A9-42AB-B4DE-8153C263383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059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C893-2880-48E8-9B02-3C7CFA817D7D}" type="datetimeFigureOut">
              <a:rPr lang="es-ES" smtClean="0"/>
              <a:pPr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469-B8A9-42AB-B4DE-8153C26338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568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C893-2880-48E8-9B02-3C7CFA817D7D}" type="datetimeFigureOut">
              <a:rPr lang="es-ES" smtClean="0"/>
              <a:pPr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469-B8A9-42AB-B4DE-8153C26338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017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C893-2880-48E8-9B02-3C7CFA817D7D}" type="datetimeFigureOut">
              <a:rPr lang="es-ES" smtClean="0"/>
              <a:pPr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469-B8A9-42AB-B4DE-8153C26338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066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C893-2880-48E8-9B02-3C7CFA817D7D}" type="datetimeFigureOut">
              <a:rPr lang="es-ES" smtClean="0"/>
              <a:pPr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469-B8A9-42AB-B4DE-8153C26338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43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C893-2880-48E8-9B02-3C7CFA817D7D}" type="datetimeFigureOut">
              <a:rPr lang="es-ES" smtClean="0"/>
              <a:pPr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469-B8A9-42AB-B4DE-8153C26338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766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C893-2880-48E8-9B02-3C7CFA817D7D}" type="datetimeFigureOut">
              <a:rPr lang="es-ES" smtClean="0"/>
              <a:pPr/>
              <a:t>17/03/2017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469-B8A9-42AB-B4DE-8153C26338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54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C893-2880-48E8-9B02-3C7CFA817D7D}" type="datetimeFigureOut">
              <a:rPr lang="es-ES" smtClean="0"/>
              <a:pPr/>
              <a:t>17/03/2017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469-B8A9-42AB-B4DE-8153C26338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98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C893-2880-48E8-9B02-3C7CFA817D7D}" type="datetimeFigureOut">
              <a:rPr lang="es-ES" smtClean="0"/>
              <a:pPr/>
              <a:t>17/03/2017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469-B8A9-42AB-B4DE-8153C26338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62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C893-2880-48E8-9B02-3C7CFA817D7D}" type="datetimeFigureOut">
              <a:rPr lang="es-ES" smtClean="0"/>
              <a:pPr/>
              <a:t>17/03/2017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469-B8A9-42AB-B4DE-8153C26338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89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C893-2880-48E8-9B02-3C7CFA817D7D}" type="datetimeFigureOut">
              <a:rPr lang="es-ES" smtClean="0"/>
              <a:pPr/>
              <a:t>17/03/2017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469-B8A9-42AB-B4DE-8153C26338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89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C893-2880-48E8-9B02-3C7CFA817D7D}" type="datetimeFigureOut">
              <a:rPr lang="es-ES" smtClean="0"/>
              <a:pPr/>
              <a:t>17/03/2017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469-B8A9-42AB-B4DE-8153C26338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22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61C893-2880-48E8-9B02-3C7CFA817D7D}" type="datetimeFigureOut">
              <a:rPr lang="es-ES" smtClean="0"/>
              <a:pPr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7CE3469-B8A9-42AB-B4DE-8153C26338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40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07704" y="718307"/>
            <a:ext cx="6215106" cy="437042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solidFill>
                  <a:schemeClr val="accent1">
                    <a:lumMod val="75000"/>
                  </a:schemeClr>
                </a:solidFill>
              </a:rPr>
              <a:t>Recepción </a:t>
            </a:r>
          </a:p>
          <a:p>
            <a:pPr algn="ctr"/>
            <a:endParaRPr lang="es-ES" sz="4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sz="6600" b="1" dirty="0" smtClean="0">
                <a:solidFill>
                  <a:schemeClr val="accent1">
                    <a:lumMod val="75000"/>
                  </a:schemeClr>
                </a:solidFill>
              </a:rPr>
              <a:t>de </a:t>
            </a:r>
          </a:p>
          <a:p>
            <a:pPr algn="ctr"/>
            <a:endParaRPr lang="es-ES" sz="4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sz="6600" b="1" dirty="0" smtClean="0">
                <a:solidFill>
                  <a:schemeClr val="accent1">
                    <a:lumMod val="75000"/>
                  </a:schemeClr>
                </a:solidFill>
              </a:rPr>
              <a:t>Estadías 2017</a:t>
            </a:r>
            <a:endParaRPr lang="es-E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logo fondo blanco"/>
          <p:cNvPicPr>
            <a:picLocks noChangeAspect="1" noChangeArrowheads="1"/>
          </p:cNvPicPr>
          <p:nvPr/>
        </p:nvPicPr>
        <p:blipFill>
          <a:blip r:embed="rId2" cstate="print"/>
          <a:srcRect l="14348" t="13281" r="12883" b="15886"/>
          <a:stretch>
            <a:fillRect/>
          </a:stretch>
        </p:blipFill>
        <p:spPr bwMode="auto">
          <a:xfrm>
            <a:off x="107504" y="260648"/>
            <a:ext cx="1403648" cy="83575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331640" y="18107"/>
            <a:ext cx="621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chemeClr val="bg1"/>
                </a:solidFill>
              </a:rPr>
              <a:t>Etiqueta el CD y del Estuche 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259632" y="836712"/>
            <a:ext cx="80724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s-ES" sz="2200" dirty="0" smtClean="0">
                <a:solidFill>
                  <a:schemeClr val="bg1"/>
                </a:solidFill>
              </a:rPr>
              <a:t>Imprimirla a color y en etiqueta de formato especial adherible, no cambiar el tipo de letra en los datos.</a:t>
            </a:r>
          </a:p>
          <a:p>
            <a:pPr marL="342900" indent="-342900">
              <a:buAutoNum type="alphaLcParenR"/>
            </a:pPr>
            <a:endParaRPr lang="es-ES" sz="2200" dirty="0" smtClean="0">
              <a:solidFill>
                <a:schemeClr val="bg1"/>
              </a:solidFill>
            </a:endParaRPr>
          </a:p>
          <a:p>
            <a:pPr marL="342900" indent="-342900">
              <a:buAutoNum type="alphaLcParenR"/>
            </a:pPr>
            <a:r>
              <a:rPr lang="es-ES" sz="2200" dirty="0" smtClean="0">
                <a:solidFill>
                  <a:schemeClr val="bg1"/>
                </a:solidFill>
              </a:rPr>
              <a:t>Se podrá usar el </a:t>
            </a:r>
            <a:r>
              <a:rPr lang="es-ES" sz="2200" dirty="0" err="1" smtClean="0">
                <a:solidFill>
                  <a:schemeClr val="bg1"/>
                </a:solidFill>
              </a:rPr>
              <a:t>LightScribe</a:t>
            </a:r>
            <a:r>
              <a:rPr lang="es-ES" sz="22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lphaLcParenR"/>
            </a:pPr>
            <a:endParaRPr lang="es-ES" sz="2200" dirty="0" smtClean="0">
              <a:solidFill>
                <a:schemeClr val="bg1"/>
              </a:solidFill>
            </a:endParaRPr>
          </a:p>
          <a:p>
            <a:pPr marL="342900" indent="-342900">
              <a:buAutoNum type="alphaLcParenR"/>
            </a:pPr>
            <a:r>
              <a:rPr lang="es-ES" sz="2200" dirty="0" smtClean="0">
                <a:solidFill>
                  <a:schemeClr val="bg1"/>
                </a:solidFill>
              </a:rPr>
              <a:t>Entregar el CD en caja gruesa.</a:t>
            </a:r>
            <a:endParaRPr lang="es-ES" sz="2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logo fondo blanco"/>
          <p:cNvPicPr>
            <a:picLocks noChangeAspect="1" noChangeArrowheads="1"/>
          </p:cNvPicPr>
          <p:nvPr/>
        </p:nvPicPr>
        <p:blipFill>
          <a:blip r:embed="rId2" cstate="print"/>
          <a:srcRect l="14348" t="13281" r="12883" b="15886"/>
          <a:stretch>
            <a:fillRect/>
          </a:stretch>
        </p:blipFill>
        <p:spPr bwMode="auto">
          <a:xfrm>
            <a:off x="0" y="144016"/>
            <a:ext cx="1115616" cy="692696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056603"/>
            <a:ext cx="3960440" cy="377179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162" y="3056603"/>
            <a:ext cx="3930285" cy="3771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683568" y="0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Portada de Informe Final de Estadía</a:t>
            </a:r>
            <a:endParaRPr lang="es-ES" sz="28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620688"/>
            <a:ext cx="4787999" cy="617010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071670" y="-99392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chemeClr val="accent6">
                    <a:lumMod val="50000"/>
                  </a:schemeClr>
                </a:solidFill>
              </a:rPr>
              <a:t>Contenido en el CD</a:t>
            </a:r>
            <a:endParaRPr lang="es-E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25144"/>
            <a:ext cx="648072" cy="55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3386" y="4725144"/>
            <a:ext cx="522950" cy="60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169890" y="1124744"/>
            <a:ext cx="84969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lphaLcParenR"/>
            </a:pPr>
            <a:r>
              <a:rPr lang="es-ES" sz="2400" dirty="0" smtClean="0">
                <a:solidFill>
                  <a:schemeClr val="bg1"/>
                </a:solidFill>
              </a:rPr>
              <a:t>No debe contener </a:t>
            </a:r>
            <a:r>
              <a:rPr lang="es-ES" sz="2400" dirty="0" smtClean="0">
                <a:solidFill>
                  <a:srgbClr val="C00000"/>
                </a:solidFill>
              </a:rPr>
              <a:t>un tercer archivo con el</a:t>
            </a:r>
            <a:r>
              <a:rPr lang="es-ES" sz="2400" dirty="0" smtClean="0"/>
              <a:t> </a:t>
            </a:r>
            <a:r>
              <a:rPr lang="es-ES" sz="2400" dirty="0" smtClean="0">
                <a:solidFill>
                  <a:schemeClr val="bg1"/>
                </a:solidFill>
              </a:rPr>
              <a:t>proyecto desarrollado (</a:t>
            </a:r>
            <a:r>
              <a:rPr lang="es-ES" sz="2400" i="1" dirty="0" smtClean="0">
                <a:solidFill>
                  <a:schemeClr val="bg1"/>
                </a:solidFill>
              </a:rPr>
              <a:t>como un manual de procedimientos o el ejecutable de guía multimedia) </a:t>
            </a:r>
            <a:r>
              <a:rPr lang="es-ES" sz="2400" dirty="0" smtClean="0">
                <a:solidFill>
                  <a:schemeClr val="bg1"/>
                </a:solidFill>
              </a:rPr>
              <a:t>ya que se mencionan en el apartado de anexos o resultados.</a:t>
            </a:r>
          </a:p>
          <a:p>
            <a:pPr marL="457200" indent="-457200">
              <a:buFont typeface="+mj-lt"/>
              <a:buAutoNum type="alphaLcParenR"/>
            </a:pPr>
            <a:endParaRPr lang="es-ES" sz="2400" dirty="0" smtClean="0"/>
          </a:p>
          <a:p>
            <a:pPr marL="457200" indent="-457200">
              <a:buFont typeface="+mj-lt"/>
              <a:buAutoNum type="alphaLcParenR"/>
            </a:pPr>
            <a:endParaRPr lang="es-ES" sz="2400" dirty="0" smtClean="0"/>
          </a:p>
          <a:p>
            <a:pPr marL="457200" indent="-457200" algn="just">
              <a:buFont typeface="+mj-lt"/>
              <a:buAutoNum type="alphaLcParenR"/>
            </a:pPr>
            <a:r>
              <a:rPr lang="es-ES" sz="2400" dirty="0">
                <a:solidFill>
                  <a:schemeClr val="bg1"/>
                </a:solidFill>
              </a:rPr>
              <a:t>El informe se deberá entregar en </a:t>
            </a:r>
            <a:r>
              <a:rPr lang="es-ES" sz="2400" dirty="0" smtClean="0">
                <a:solidFill>
                  <a:schemeClr val="bg1"/>
                </a:solidFill>
              </a:rPr>
              <a:t>Word </a:t>
            </a:r>
            <a:r>
              <a:rPr lang="es-ES" sz="2400" dirty="0">
                <a:solidFill>
                  <a:schemeClr val="bg1"/>
                </a:solidFill>
              </a:rPr>
              <a:t>y PDF, éste último deberá estar protegido contra copiado e impresión y los archivos se </a:t>
            </a:r>
            <a:r>
              <a:rPr lang="es-ES" sz="2400" dirty="0" smtClean="0">
                <a:solidFill>
                  <a:schemeClr val="bg1"/>
                </a:solidFill>
              </a:rPr>
              <a:t>nombrarán en la siguiente forma: </a:t>
            </a:r>
            <a:r>
              <a:rPr lang="es-ES" sz="2400" dirty="0" smtClean="0">
                <a:solidFill>
                  <a:srgbClr val="A50021"/>
                </a:solidFill>
              </a:rPr>
              <a:t>“IFE_nombre completo del alumno”.</a:t>
            </a:r>
            <a:endParaRPr lang="es-ES" sz="2400" dirty="0">
              <a:solidFill>
                <a:srgbClr val="A50021"/>
              </a:solidFill>
            </a:endParaRPr>
          </a:p>
          <a:p>
            <a:endParaRPr lang="es-ES" dirty="0" smtClean="0"/>
          </a:p>
          <a:p>
            <a:endParaRPr lang="es-ES" dirty="0" smtClean="0"/>
          </a:p>
          <a:p>
            <a:pPr marL="457200" indent="-457200">
              <a:buFont typeface="+mj-lt"/>
              <a:buAutoNum type="alphaLcParenR"/>
            </a:pPr>
            <a:endParaRPr lang="es-ES" sz="1600" dirty="0" smtClean="0"/>
          </a:p>
          <a:p>
            <a:r>
              <a:rPr lang="es-ES" sz="2400" b="1" i="1" dirty="0" smtClean="0">
                <a:solidFill>
                  <a:schemeClr val="bg1"/>
                </a:solidFill>
              </a:rPr>
              <a:t>NOTA.- </a:t>
            </a:r>
            <a:r>
              <a:rPr lang="es-ES" sz="2400" u="sng" dirty="0" smtClean="0">
                <a:solidFill>
                  <a:schemeClr val="bg1"/>
                </a:solidFill>
              </a:rPr>
              <a:t>Al realizar la conversión al archivo de PDF no se debe elegir la opción que ponga la restricción por contraseña a los archivos para abrirlos.</a:t>
            </a:r>
            <a:endParaRPr lang="es-ES" sz="2400" u="sng" dirty="0">
              <a:solidFill>
                <a:schemeClr val="bg1"/>
              </a:solidFill>
            </a:endParaRPr>
          </a:p>
        </p:txBody>
      </p:sp>
      <p:pic>
        <p:nvPicPr>
          <p:cNvPr id="11" name="Picture 2" descr="logo fondo blanco"/>
          <p:cNvPicPr>
            <a:picLocks noChangeAspect="1" noChangeArrowheads="1"/>
          </p:cNvPicPr>
          <p:nvPr/>
        </p:nvPicPr>
        <p:blipFill>
          <a:blip r:embed="rId4" cstate="print"/>
          <a:srcRect l="14348" t="13281" r="12883" b="15886"/>
          <a:stretch>
            <a:fillRect/>
          </a:stretch>
        </p:blipFill>
        <p:spPr bwMode="auto">
          <a:xfrm>
            <a:off x="8172400" y="0"/>
            <a:ext cx="971600" cy="692696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/>
          <p:cNvSpPr txBox="1"/>
          <p:nvPr/>
        </p:nvSpPr>
        <p:spPr>
          <a:xfrm>
            <a:off x="1259632" y="16204"/>
            <a:ext cx="715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chemeClr val="accent6">
                    <a:lumMod val="50000"/>
                  </a:schemeClr>
                </a:solidFill>
              </a:rPr>
              <a:t>Contenido del documento</a:t>
            </a:r>
            <a:endParaRPr lang="es-E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65392" y="908720"/>
            <a:ext cx="79436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dirty="0" smtClean="0"/>
          </a:p>
          <a:p>
            <a:pPr marL="342900" indent="-342900" algn="just">
              <a:buFont typeface="+mj-lt"/>
              <a:buAutoNum type="alphaLcParenR"/>
            </a:pPr>
            <a:endParaRPr lang="es-ES" dirty="0" smtClean="0"/>
          </a:p>
          <a:p>
            <a:pPr marL="342900" indent="-342900" algn="just">
              <a:buFont typeface="+mj-lt"/>
              <a:buAutoNum type="alphaLcParenR"/>
            </a:pPr>
            <a:r>
              <a:rPr lang="es-ES" dirty="0" smtClean="0">
                <a:solidFill>
                  <a:srgbClr val="C00000"/>
                </a:solidFill>
              </a:rPr>
              <a:t>Referencias bibliográficas</a:t>
            </a:r>
            <a:r>
              <a:rPr lang="es-ES" dirty="0" smtClean="0">
                <a:solidFill>
                  <a:schemeClr val="bg1"/>
                </a:solidFill>
              </a:rPr>
              <a:t>:  colocar </a:t>
            </a:r>
            <a:r>
              <a:rPr lang="es-ES" dirty="0" smtClean="0">
                <a:solidFill>
                  <a:srgbClr val="C00000"/>
                </a:solidFill>
              </a:rPr>
              <a:t>6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1"/>
                </a:solidFill>
              </a:rPr>
              <a:t>de libros impresos y </a:t>
            </a:r>
            <a:r>
              <a:rPr lang="es-ES" dirty="0" smtClean="0">
                <a:solidFill>
                  <a:srgbClr val="C00000"/>
                </a:solidFill>
              </a:rPr>
              <a:t>2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>
                <a:solidFill>
                  <a:schemeClr val="bg1"/>
                </a:solidFill>
              </a:rPr>
              <a:t>de la biblioteca Digital. </a:t>
            </a:r>
          </a:p>
          <a:p>
            <a:pPr marL="342900" indent="-342900" algn="just">
              <a:buFont typeface="+mj-lt"/>
              <a:buAutoNum type="alphaLcParenR"/>
            </a:pPr>
            <a:endParaRPr lang="es-ES" dirty="0" smtClean="0"/>
          </a:p>
          <a:p>
            <a:pPr marL="342900" indent="-342900" algn="just">
              <a:buFont typeface="+mj-lt"/>
              <a:buAutoNum type="alphaLcParenR"/>
            </a:pPr>
            <a:r>
              <a:rPr lang="es-ES" dirty="0" smtClean="0">
                <a:solidFill>
                  <a:srgbClr val="C00000"/>
                </a:solidFill>
              </a:rPr>
              <a:t>Citas: </a:t>
            </a:r>
            <a:r>
              <a:rPr lang="es-ES" dirty="0" smtClean="0">
                <a:solidFill>
                  <a:schemeClr val="bg1"/>
                </a:solidFill>
              </a:rPr>
              <a:t>colocar </a:t>
            </a:r>
            <a:r>
              <a:rPr lang="es-E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</a:t>
            </a:r>
            <a:r>
              <a:rPr lang="es-ES" dirty="0" smtClean="0">
                <a:solidFill>
                  <a:schemeClr val="bg1"/>
                </a:solidFill>
              </a:rPr>
              <a:t>0 citas. 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lphaLcParenR"/>
            </a:pPr>
            <a:endParaRPr lang="es-ES" dirty="0" smtClean="0"/>
          </a:p>
          <a:p>
            <a:pPr marL="342900" indent="-342900" algn="just">
              <a:buFont typeface="+mj-lt"/>
              <a:buAutoNum type="alphaLcParenR"/>
            </a:pPr>
            <a:r>
              <a:rPr lang="es-ES" dirty="0">
                <a:solidFill>
                  <a:schemeClr val="bg1"/>
                </a:solidFill>
              </a:rPr>
              <a:t>El informe de Estadía deberá contener el apartado de  </a:t>
            </a:r>
            <a:r>
              <a:rPr lang="es-ES" dirty="0">
                <a:solidFill>
                  <a:srgbClr val="A50021"/>
                </a:solidFill>
              </a:rPr>
              <a:t>“Resumen”  </a:t>
            </a:r>
            <a:r>
              <a:rPr lang="es-ES" dirty="0">
                <a:solidFill>
                  <a:schemeClr val="bg1"/>
                </a:solidFill>
              </a:rPr>
              <a:t>y el </a:t>
            </a:r>
            <a:r>
              <a:rPr lang="es-ES" dirty="0">
                <a:solidFill>
                  <a:srgbClr val="A50021"/>
                </a:solidFill>
              </a:rPr>
              <a:t>“cronograma” </a:t>
            </a:r>
            <a:r>
              <a:rPr lang="es-ES">
                <a:solidFill>
                  <a:schemeClr val="bg1"/>
                </a:solidFill>
              </a:rPr>
              <a:t>de </a:t>
            </a:r>
            <a:r>
              <a:rPr lang="es-ES" smtClean="0">
                <a:solidFill>
                  <a:schemeClr val="bg1"/>
                </a:solidFill>
              </a:rPr>
              <a:t>actividades.</a:t>
            </a:r>
            <a:endParaRPr lang="es-ES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lphaLcParenR"/>
            </a:pPr>
            <a:endParaRPr lang="es-ES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s-ES" dirty="0" smtClean="0">
                <a:solidFill>
                  <a:schemeClr val="bg1"/>
                </a:solidFill>
              </a:rPr>
              <a:t>Respetar la el formato para enumerar las imágenes, ejemplo: “</a:t>
            </a:r>
            <a:r>
              <a:rPr lang="es-ES" b="1" dirty="0" smtClean="0">
                <a:solidFill>
                  <a:schemeClr val="bg1"/>
                </a:solidFill>
              </a:rPr>
              <a:t>Imagen </a:t>
            </a:r>
            <a:r>
              <a:rPr lang="es-E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</a:t>
            </a:r>
            <a:r>
              <a:rPr lang="es-ES" b="1" dirty="0" smtClean="0">
                <a:solidFill>
                  <a:schemeClr val="bg1"/>
                </a:solidFill>
              </a:rPr>
              <a:t>. Organigrama de la empresa”</a:t>
            </a:r>
            <a:endParaRPr lang="es-ES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lphaLcParenR"/>
            </a:pPr>
            <a:endParaRPr lang="es-ES" dirty="0"/>
          </a:p>
          <a:p>
            <a:pPr marL="457200" indent="-457200" algn="just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194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143108" y="46365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chemeClr val="accent6">
                    <a:lumMod val="50000"/>
                  </a:schemeClr>
                </a:solidFill>
              </a:rPr>
              <a:t>Áreas y Programas</a:t>
            </a:r>
            <a:endParaRPr lang="es-E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55576" y="980728"/>
            <a:ext cx="728667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endParaRPr lang="es-ES" sz="2300" dirty="0" smtClean="0"/>
          </a:p>
          <a:p>
            <a:pPr marL="342900" indent="-342900" algn="ctr"/>
            <a:r>
              <a:rPr lang="es-ES" sz="2300" dirty="0" smtClean="0">
                <a:solidFill>
                  <a:schemeClr val="bg1"/>
                </a:solidFill>
              </a:rPr>
              <a:t>Área: </a:t>
            </a:r>
            <a:r>
              <a:rPr lang="es-ES" sz="2300" dirty="0" smtClean="0">
                <a:solidFill>
                  <a:srgbClr val="7030A0"/>
                </a:solidFill>
              </a:rPr>
              <a:t>ECONÓMICO ADMINISTRATIVA</a:t>
            </a:r>
            <a:endParaRPr lang="es-ES" sz="1300" dirty="0" smtClean="0">
              <a:solidFill>
                <a:srgbClr val="7030A0"/>
              </a:solidFill>
            </a:endParaRPr>
          </a:p>
          <a:p>
            <a:pPr marL="342900" indent="-342900" algn="ctr"/>
            <a:endParaRPr lang="es-ES" sz="2300" dirty="0" smtClean="0"/>
          </a:p>
          <a:p>
            <a:pPr marL="342900" indent="-342900" algn="ctr"/>
            <a:r>
              <a:rPr lang="es-ES" sz="2300" dirty="0" smtClean="0">
                <a:solidFill>
                  <a:schemeClr val="bg1"/>
                </a:solidFill>
              </a:rPr>
              <a:t>Programa académico de: </a:t>
            </a:r>
            <a:r>
              <a:rPr lang="es-ES" sz="2300" b="1" dirty="0" smtClean="0">
                <a:solidFill>
                  <a:srgbClr val="7030A0"/>
                </a:solidFill>
              </a:rPr>
              <a:t>DESARROLLO E INNOVACIÓN EMPRESARIAL</a:t>
            </a:r>
          </a:p>
          <a:p>
            <a:pPr marL="342900" indent="-342900" algn="ctr"/>
            <a:endParaRPr lang="es-ES" sz="2300" b="1" dirty="0" smtClean="0">
              <a:solidFill>
                <a:srgbClr val="C00000"/>
              </a:solidFill>
            </a:endParaRPr>
          </a:p>
          <a:p>
            <a:pPr marL="342900" indent="-342900" algn="ctr"/>
            <a:endParaRPr lang="es-ES" sz="2300" b="1" dirty="0" smtClean="0">
              <a:solidFill>
                <a:srgbClr val="006666"/>
              </a:solidFill>
            </a:endParaRPr>
          </a:p>
          <a:p>
            <a:pPr marL="342900" indent="-342900" algn="ctr"/>
            <a:r>
              <a:rPr lang="es-ES" sz="2300" dirty="0" smtClean="0">
                <a:solidFill>
                  <a:schemeClr val="bg1"/>
                </a:solidFill>
              </a:rPr>
              <a:t>Área: </a:t>
            </a:r>
            <a:r>
              <a:rPr lang="es-ES" sz="2300" dirty="0" smtClean="0">
                <a:solidFill>
                  <a:srgbClr val="FFC000"/>
                </a:solidFill>
              </a:rPr>
              <a:t>TECNOLOGÍAS DE LA INFORMACIÓN Y COMUNICACIÓN </a:t>
            </a:r>
            <a:endParaRPr lang="es-ES" sz="1300" dirty="0" smtClean="0">
              <a:solidFill>
                <a:srgbClr val="FFC000"/>
              </a:solidFill>
            </a:endParaRPr>
          </a:p>
          <a:p>
            <a:pPr marL="342900" indent="-342900" algn="ctr"/>
            <a:endParaRPr lang="es-ES" sz="2300" dirty="0" smtClean="0"/>
          </a:p>
          <a:p>
            <a:pPr marL="342900" indent="-342900" algn="ctr"/>
            <a:r>
              <a:rPr lang="es-ES" sz="2300" dirty="0" smtClean="0">
                <a:solidFill>
                  <a:schemeClr val="bg1"/>
                </a:solidFill>
              </a:rPr>
              <a:t>Programa académico</a:t>
            </a:r>
            <a:r>
              <a:rPr lang="es-ES" sz="2300" dirty="0">
                <a:solidFill>
                  <a:schemeClr val="bg1"/>
                </a:solidFill>
              </a:rPr>
              <a:t> </a:t>
            </a:r>
            <a:r>
              <a:rPr lang="es-ES" sz="2300" dirty="0" smtClean="0">
                <a:solidFill>
                  <a:schemeClr val="bg1"/>
                </a:solidFill>
              </a:rPr>
              <a:t>de:</a:t>
            </a:r>
            <a:r>
              <a:rPr lang="es-ES" sz="2300" dirty="0" smtClean="0"/>
              <a:t> </a:t>
            </a:r>
            <a:r>
              <a:rPr lang="es-ES" sz="2300" b="1" dirty="0" smtClean="0">
                <a:solidFill>
                  <a:srgbClr val="FFC000"/>
                </a:solidFill>
              </a:rPr>
              <a:t>TECNOLOGÍAS DE LA INFORMACIÓN</a:t>
            </a:r>
          </a:p>
          <a:p>
            <a:pPr marL="342900" indent="-342900" algn="ctr"/>
            <a:endParaRPr lang="es-ES" sz="2300" dirty="0" smtClean="0"/>
          </a:p>
          <a:p>
            <a:pPr marL="342900" indent="-342900" algn="ctr"/>
            <a:endParaRPr lang="es-ES" sz="2300" dirty="0" smtClean="0"/>
          </a:p>
        </p:txBody>
      </p:sp>
      <p:pic>
        <p:nvPicPr>
          <p:cNvPr id="7" name="Picture 2" descr="logo fondo blanco"/>
          <p:cNvPicPr>
            <a:picLocks noChangeAspect="1" noChangeArrowheads="1"/>
          </p:cNvPicPr>
          <p:nvPr/>
        </p:nvPicPr>
        <p:blipFill>
          <a:blip r:embed="rId2" cstate="print"/>
          <a:srcRect l="14348" t="13281" r="12883" b="15886"/>
          <a:stretch>
            <a:fillRect/>
          </a:stretch>
        </p:blipFill>
        <p:spPr bwMode="auto">
          <a:xfrm>
            <a:off x="8172400" y="0"/>
            <a:ext cx="971600" cy="692696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155" t="10943" r="49220" b="2885"/>
          <a:stretch>
            <a:fillRect/>
          </a:stretch>
        </p:blipFill>
        <p:spPr bwMode="auto">
          <a:xfrm>
            <a:off x="2915816" y="1844824"/>
            <a:ext cx="518457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043608" y="116632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chemeClr val="accent6">
                    <a:lumMod val="50000"/>
                  </a:schemeClr>
                </a:solidFill>
              </a:rPr>
              <a:t>Proceso de Liberación de Estadía</a:t>
            </a:r>
            <a:endParaRPr lang="es-E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71538" y="692696"/>
            <a:ext cx="8072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s-ES" sz="2400" dirty="0" smtClean="0">
                <a:solidFill>
                  <a:schemeClr val="bg1"/>
                </a:solidFill>
              </a:rPr>
              <a:t>El alumno deberá presentar el formato de </a:t>
            </a:r>
            <a:r>
              <a:rPr lang="es-ES" sz="2400" dirty="0" smtClean="0">
                <a:solidFill>
                  <a:srgbClr val="FF0000"/>
                </a:solidFill>
              </a:rPr>
              <a:t>“Liberación de estadía”, </a:t>
            </a:r>
            <a:r>
              <a:rPr lang="es-ES" sz="2400" dirty="0" smtClean="0">
                <a:solidFill>
                  <a:schemeClr val="bg1"/>
                </a:solidFill>
              </a:rPr>
              <a:t>mostrando las </a:t>
            </a:r>
            <a:r>
              <a:rPr lang="es-ES" sz="2400" dirty="0" smtClean="0">
                <a:solidFill>
                  <a:srgbClr val="FF0000"/>
                </a:solidFill>
              </a:rPr>
              <a:t>firmas</a:t>
            </a:r>
            <a:r>
              <a:rPr lang="es-ES" sz="2400" dirty="0" smtClean="0"/>
              <a:t> </a:t>
            </a:r>
            <a:r>
              <a:rPr lang="es-ES" sz="2400" dirty="0" smtClean="0">
                <a:solidFill>
                  <a:schemeClr val="bg1"/>
                </a:solidFill>
              </a:rPr>
              <a:t>del  asesor organizacional y académico.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27584" y="-27384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chemeClr val="accent6">
                    <a:lumMod val="50000"/>
                  </a:schemeClr>
                </a:solidFill>
              </a:rPr>
              <a:t>Proceso de Liberación de Estadía</a:t>
            </a:r>
            <a:endParaRPr lang="es-E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071538" y="836712"/>
            <a:ext cx="8072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ES" sz="2400" b="1" dirty="0" smtClean="0"/>
          </a:p>
          <a:p>
            <a:pPr marL="457200" indent="-457200"/>
            <a:r>
              <a:rPr lang="es-ES" sz="2400" dirty="0" smtClean="0">
                <a:solidFill>
                  <a:schemeClr val="bg1"/>
                </a:solidFill>
              </a:rPr>
              <a:t>b)	El asesor académico deberá colocar con lapicero algunos datos en el reverso de la portada colocada al estuche del CD.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076056" y="3356992"/>
            <a:ext cx="3672408" cy="3240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CuadroTexto"/>
          <p:cNvSpPr txBox="1"/>
          <p:nvPr/>
        </p:nvSpPr>
        <p:spPr>
          <a:xfrm>
            <a:off x="5076056" y="479715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Colocar la leyenda de “Revisado”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076056" y="37077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Ing. Pedro Reyes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076056" y="54452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Fecha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076056" y="5949280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Colocar el sello de la UGAC correspondiente.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5076056" y="42838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Firma del Asesor Académico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7" name="Picture 2" descr="logo fondo blanco"/>
          <p:cNvPicPr>
            <a:picLocks noChangeAspect="1" noChangeArrowheads="1"/>
          </p:cNvPicPr>
          <p:nvPr/>
        </p:nvPicPr>
        <p:blipFill>
          <a:blip r:embed="rId2" cstate="print"/>
          <a:srcRect l="14348" t="13281" r="12883" b="15886"/>
          <a:stretch>
            <a:fillRect/>
          </a:stretch>
        </p:blipFill>
        <p:spPr bwMode="auto">
          <a:xfrm>
            <a:off x="8172400" y="0"/>
            <a:ext cx="971600" cy="692696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1" y="3353743"/>
            <a:ext cx="3405601" cy="3243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1"/>
            <a:ext cx="774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chemeClr val="accent6">
                    <a:lumMod val="50000"/>
                  </a:schemeClr>
                </a:solidFill>
              </a:rPr>
              <a:t>Lineamientos</a:t>
            </a:r>
            <a:r>
              <a:rPr lang="es-ES" sz="3200" b="1" dirty="0" smtClean="0">
                <a:solidFill>
                  <a:schemeClr val="accent6">
                    <a:lumMod val="50000"/>
                  </a:schemeClr>
                </a:solidFill>
              </a:rPr>
              <a:t> generales</a:t>
            </a:r>
            <a:endParaRPr lang="es-E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97623" y="948690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s-ES" dirty="0" smtClean="0">
                <a:solidFill>
                  <a:schemeClr val="bg1"/>
                </a:solidFill>
              </a:rPr>
              <a:t>Biblioteca devolverá el informe final de estadía por lo siguiente:</a:t>
            </a:r>
          </a:p>
          <a:p>
            <a:pPr marL="342900" indent="-342900">
              <a:buAutoNum type="arabicPeriod"/>
            </a:pPr>
            <a:endParaRPr lang="es-ES" dirty="0" smtClean="0"/>
          </a:p>
          <a:p>
            <a:pPr marL="342900" indent="-342900">
              <a:buFont typeface="+mj-lt"/>
              <a:buAutoNum type="alphaLcParenR"/>
            </a:pPr>
            <a:r>
              <a:rPr lang="es-ES" dirty="0" smtClean="0">
                <a:solidFill>
                  <a:schemeClr val="bg1"/>
                </a:solidFill>
              </a:rPr>
              <a:t>Si el disco no contiene datos, si los archivos están dañados o el PDF no fue </a:t>
            </a:r>
            <a:r>
              <a:rPr lang="es-ES" dirty="0" smtClean="0">
                <a:solidFill>
                  <a:srgbClr val="FF0000"/>
                </a:solidFill>
              </a:rPr>
              <a:t>protegido </a:t>
            </a:r>
            <a:r>
              <a:rPr lang="es-ES" dirty="0" smtClean="0">
                <a:solidFill>
                  <a:schemeClr val="bg1"/>
                </a:solidFill>
              </a:rPr>
              <a:t>contra</a:t>
            </a:r>
            <a:r>
              <a:rPr lang="es-ES" dirty="0" smtClean="0">
                <a:solidFill>
                  <a:srgbClr val="FF0000"/>
                </a:solidFill>
              </a:rPr>
              <a:t> copiado </a:t>
            </a:r>
            <a:r>
              <a:rPr lang="es-ES" dirty="0" smtClean="0">
                <a:solidFill>
                  <a:schemeClr val="bg1"/>
                </a:solidFill>
              </a:rPr>
              <a:t>e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0000"/>
                </a:solidFill>
              </a:rPr>
              <a:t>impresión.</a:t>
            </a:r>
          </a:p>
          <a:p>
            <a:pPr marL="342900" indent="-342900">
              <a:buFont typeface="+mj-lt"/>
              <a:buAutoNum type="alphaLcParenR"/>
            </a:pPr>
            <a:endParaRPr lang="es-ES" dirty="0" smtClean="0"/>
          </a:p>
          <a:p>
            <a:pPr marL="342900" indent="-342900">
              <a:buFont typeface="+mj-lt"/>
              <a:buAutoNum type="alphaLcParenR"/>
            </a:pPr>
            <a:r>
              <a:rPr lang="es-ES" dirty="0" smtClean="0">
                <a:solidFill>
                  <a:schemeClr val="bg1"/>
                </a:solidFill>
              </a:rPr>
              <a:t>Si las etiquetas no fueron impresas a color y en formato especial adherible o si el estuche del CD no es grueso.</a:t>
            </a:r>
          </a:p>
          <a:p>
            <a:pPr marL="342900" indent="-342900">
              <a:buFont typeface="+mj-lt"/>
              <a:buAutoNum type="alphaLcParenR"/>
            </a:pPr>
            <a:endParaRPr lang="es-E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es-ES" dirty="0" smtClean="0">
                <a:solidFill>
                  <a:schemeClr val="bg1"/>
                </a:solidFill>
              </a:rPr>
              <a:t>Si el documento no contiene la </a:t>
            </a:r>
            <a:r>
              <a:rPr lang="es-ES" smtClean="0">
                <a:solidFill>
                  <a:schemeClr val="bg1"/>
                </a:solidFill>
              </a:rPr>
              <a:t>portada solamente como </a:t>
            </a:r>
            <a:r>
              <a:rPr lang="es-ES" dirty="0" smtClean="0">
                <a:solidFill>
                  <a:schemeClr val="bg1"/>
                </a:solidFill>
              </a:rPr>
              <a:t>se solicitó.</a:t>
            </a:r>
          </a:p>
          <a:p>
            <a:pPr marL="342900" indent="-342900">
              <a:buFont typeface="+mj-lt"/>
              <a:buAutoNum type="alphaLcParenR"/>
            </a:pPr>
            <a:endParaRPr lang="es-E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es-ES" dirty="0" smtClean="0">
                <a:solidFill>
                  <a:schemeClr val="bg1"/>
                </a:solidFill>
              </a:rPr>
              <a:t>Si el documento no tiene el apartado de “Resumen” y el Cronograma de Actividades .</a:t>
            </a:r>
          </a:p>
          <a:p>
            <a:pPr marL="342900" indent="-342900">
              <a:buFont typeface="+mj-lt"/>
              <a:buAutoNum type="alphaLcParenR"/>
            </a:pPr>
            <a:endParaRPr lang="es-E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es-ES" dirty="0" smtClean="0">
                <a:solidFill>
                  <a:schemeClr val="bg1"/>
                </a:solidFill>
              </a:rPr>
              <a:t>Si se observan:  tres errores ortográficos o uno de redacción,  si el índice no coincide con el contenido, si hay tablas o imágenes movidas o si no hay uniformidad en los formatos del texto.</a:t>
            </a:r>
          </a:p>
          <a:p>
            <a:pPr marL="342900" indent="-342900">
              <a:buFont typeface="+mj-lt"/>
              <a:buAutoNum type="alphaLcParenR"/>
            </a:pPr>
            <a:endParaRPr lang="es-E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es-ES" dirty="0" smtClean="0">
                <a:solidFill>
                  <a:schemeClr val="bg1"/>
                </a:solidFill>
              </a:rPr>
              <a:t>Si no contiene el número de referencias y citas bibliográficas solicitadas y en el formato APA Seis.</a:t>
            </a:r>
          </a:p>
          <a:p>
            <a:pPr marL="342900" indent="-342900">
              <a:buFont typeface="+mj-lt"/>
              <a:buAutoNum type="alphaLcParenR"/>
            </a:pPr>
            <a:endParaRPr lang="es-ES" dirty="0" smtClean="0"/>
          </a:p>
        </p:txBody>
      </p:sp>
      <p:pic>
        <p:nvPicPr>
          <p:cNvPr id="8" name="Picture 2" descr="logo fondo blanco"/>
          <p:cNvPicPr>
            <a:picLocks noChangeAspect="1" noChangeArrowheads="1"/>
          </p:cNvPicPr>
          <p:nvPr/>
        </p:nvPicPr>
        <p:blipFill>
          <a:blip r:embed="rId2" cstate="print"/>
          <a:srcRect l="14348" t="13281" r="12883" b="15886"/>
          <a:stretch>
            <a:fillRect/>
          </a:stretch>
        </p:blipFill>
        <p:spPr bwMode="auto">
          <a:xfrm>
            <a:off x="8172400" y="0"/>
            <a:ext cx="971600" cy="692696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2336</TotalTime>
  <Words>448</Words>
  <Application>Microsoft Office PowerPoint</Application>
  <PresentationFormat>Presentación en pantalla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 Narrow</vt:lpstr>
      <vt:lpstr>Century Gothic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UTLUAS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Biblioteca</dc:creator>
  <cp:lastModifiedBy>Isaias Rodriguez Jaime</cp:lastModifiedBy>
  <cp:revision>240</cp:revision>
  <dcterms:created xsi:type="dcterms:W3CDTF">2011-08-03T16:53:37Z</dcterms:created>
  <dcterms:modified xsi:type="dcterms:W3CDTF">2017-03-17T21:22:58Z</dcterms:modified>
</cp:coreProperties>
</file>