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7"/>
  </p:notesMasterIdLst>
  <p:sldIdLst>
    <p:sldId id="314" r:id="rId5"/>
    <p:sldId id="345" r:id="rId6"/>
    <p:sldId id="308" r:id="rId7"/>
    <p:sldId id="316" r:id="rId8"/>
    <p:sldId id="317" r:id="rId9"/>
    <p:sldId id="318" r:id="rId10"/>
    <p:sldId id="321" r:id="rId11"/>
    <p:sldId id="326" r:id="rId12"/>
    <p:sldId id="344" r:id="rId13"/>
    <p:sldId id="328" r:id="rId14"/>
    <p:sldId id="320" r:id="rId15"/>
    <p:sldId id="34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22" autoAdjust="0"/>
    <p:restoredTop sz="93383" autoAdjust="0"/>
  </p:normalViewPr>
  <p:slideViewPr>
    <p:cSldViewPr snapToGrid="0">
      <p:cViewPr varScale="1">
        <p:scale>
          <a:sx n="80" d="100"/>
          <a:sy n="80" d="100"/>
        </p:scale>
        <p:origin x="744" y="77"/>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9/24/2024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‹N›</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it-IT"/>
              <a:t>Fare clic per modificare lo stile del titolo dello schema</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it-IT"/>
              <a:t>Fare clic per modificare gli stili del testo dello schema</a:t>
            </a:r>
          </a:p>
          <a:p>
            <a:pPr lvl="1"/>
            <a:r>
              <a:rPr lang="it-IT"/>
              <a:t>Secondo livello</a:t>
            </a:r>
          </a:p>
          <a:p>
            <a:pPr lvl="2"/>
            <a:r>
              <a:rPr lang="it-IT"/>
              <a:t>Terzo livello</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it-IT"/>
              <a:t>Fare clic per modificare gli stili del testo dello schema</a:t>
            </a:r>
          </a:p>
          <a:p>
            <a:pPr lvl="1"/>
            <a:r>
              <a:rPr lang="it-IT"/>
              <a:t>Secondo livello</a:t>
            </a:r>
          </a:p>
          <a:p>
            <a:pPr lvl="2"/>
            <a:r>
              <a:rPr lang="it-IT"/>
              <a:t>Terzo livello</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it-IT"/>
              <a:t>Fare clic per modificare gli stili del testo dello schema</a:t>
            </a:r>
          </a:p>
          <a:p>
            <a:pPr lvl="1"/>
            <a:r>
              <a:rPr lang="it-IT"/>
              <a:t>Secondo livello</a:t>
            </a:r>
          </a:p>
          <a:p>
            <a:pPr lvl="2"/>
            <a:r>
              <a:rPr lang="it-IT"/>
              <a:t>Terzo livello</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‹N›</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it-IT" dirty="0"/>
              <a:t>Fare clic sull'icona per inserire un'immagine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it-IT" dirty="0"/>
              <a:t>Fare clic sull'icona per inserire un'immagine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it-IT" dirty="0"/>
              <a:t>Fare clic sull'icona per inserire un'immagine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it-IT" dirty="0"/>
              <a:t>Fare clic sull'icona per inserire un'immagine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it-IT" dirty="0"/>
              <a:t>Fare clic sull'icona per inserire un'immagine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it-IT" dirty="0"/>
              <a:t>Fare clic sull'icona per inserire un'immagine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it-IT" dirty="0"/>
              <a:t>Fare clic sull'icona per inserire un'immagine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it-IT"/>
              <a:t>Fare clic per modificare lo stile del titolo dello schema</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‹N›</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it-IT"/>
              <a:t>Fare clic per modificare gli stili del testo dello schema</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it-IT"/>
              <a:t>Fare clic per modificare lo stile del titolo dello schema</a:t>
            </a:r>
            <a:endParaRPr lang="en-US"/>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‹N›</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‹N›</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‹N›</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a:t>Fare clic sull'icona per inserire un'immagine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‹N›</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it-IT"/>
              <a:t>Fare clic per modificare lo stile del titolo dello schema</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it-IT" dirty="0"/>
              <a:t>Fare clic sull'icona per inserire un'immagine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‹N›</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it-IT"/>
              <a:t>Fare clic per modificare gli stili del testo dello schema</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it-IT" dirty="0"/>
              <a:t>Fare clic sull'icona per inserire un'immagine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it-IT"/>
              <a:t>Fare clic per modificare lo stile del titolo dello schema</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‹N›</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Intestazione sezion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it-IT"/>
              <a:t>Fare clic per modificare lo stile del titolo dello schema</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it-IT"/>
              <a:t>Fare clic per modificare lo stile del titolo dello schema</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‹N›</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it-IT"/>
              <a:t>Fare clic per modificare lo stile del titolo dello schema</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‹N›</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it-IT" dirty="0"/>
              <a:t>Fare clic sull'icona per inserire un'immagine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‹N›</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it-IT"/>
              <a:t>Fare clic per modificare lo stile del titolo dello schema</a:t>
            </a:r>
            <a:endParaRPr lang="en-US"/>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‹N›</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4AA83C15-E3FA-980E-BEAC-314A41A01ACD}"/>
              </a:ext>
            </a:extLst>
          </p:cNvPr>
          <p:cNvSpPr>
            <a:spLocks noGrp="1"/>
          </p:cNvSpPr>
          <p:nvPr>
            <p:ph type="ctrTitle"/>
          </p:nvPr>
        </p:nvSpPr>
        <p:spPr>
          <a:xfrm>
            <a:off x="1044609" y="1707987"/>
            <a:ext cx="10688714" cy="3087687"/>
          </a:xfrm>
        </p:spPr>
        <p:txBody>
          <a:bodyPr>
            <a:normAutofit/>
          </a:bodyPr>
          <a:lstStyle/>
          <a:p>
            <a:pPr algn="ctr"/>
            <a:r>
              <a:rPr lang="it-IT" sz="3300" dirty="0">
                <a:latin typeface="Montserrat" panose="00000500000000000000" pitchFamily="2" charset="0"/>
              </a:rPr>
              <a:t>Modelli di </a:t>
            </a:r>
            <a:r>
              <a:rPr lang="it-IT" sz="3300" dirty="0" err="1">
                <a:latin typeface="Montserrat" panose="00000500000000000000" pitchFamily="2" charset="0"/>
              </a:rPr>
              <a:t>Few</a:t>
            </a:r>
            <a:r>
              <a:rPr lang="it-IT" sz="3300" dirty="0">
                <a:latin typeface="Montserrat" panose="00000500000000000000" pitchFamily="2" charset="0"/>
              </a:rPr>
              <a:t>-Shot Learning per classificazione e localizzazione di eventi </a:t>
            </a:r>
            <a:r>
              <a:rPr lang="it-IT" sz="3300" dirty="0" err="1">
                <a:latin typeface="Montserrat" panose="00000500000000000000" pitchFamily="2" charset="0"/>
              </a:rPr>
              <a:t>bio</a:t>
            </a:r>
            <a:r>
              <a:rPr lang="it-IT" sz="3300" dirty="0">
                <a:latin typeface="Montserrat" panose="00000500000000000000" pitchFamily="2" charset="0"/>
              </a:rPr>
              <a:t>-acustici</a:t>
            </a:r>
            <a:br>
              <a:rPr lang="it-IT" sz="4800" dirty="0">
                <a:latin typeface="Montserrat" panose="00000500000000000000" pitchFamily="2" charset="0"/>
              </a:rPr>
            </a:br>
            <a:endParaRPr lang="en-US" sz="4800" dirty="0">
              <a:latin typeface="Montserrat" panose="00000500000000000000" pitchFamily="2" charset="0"/>
            </a:endParaRPr>
          </a:p>
        </p:txBody>
      </p:sp>
      <p:sp>
        <p:nvSpPr>
          <p:cNvPr id="5" name="Sottotitolo 4">
            <a:extLst>
              <a:ext uri="{FF2B5EF4-FFF2-40B4-BE49-F238E27FC236}">
                <a16:creationId xmlns:a16="http://schemas.microsoft.com/office/drawing/2014/main" id="{EC5560FC-488A-1402-B8F5-26253BD6A3E4}"/>
              </a:ext>
            </a:extLst>
          </p:cNvPr>
          <p:cNvSpPr>
            <a:spLocks noGrp="1"/>
          </p:cNvSpPr>
          <p:nvPr>
            <p:ph type="subTitle" idx="1"/>
          </p:nvPr>
        </p:nvSpPr>
        <p:spPr>
          <a:xfrm>
            <a:off x="1690148" y="4435557"/>
            <a:ext cx="9144000" cy="451013"/>
          </a:xfrm>
        </p:spPr>
        <p:txBody>
          <a:bodyPr>
            <a:normAutofit/>
          </a:bodyPr>
          <a:lstStyle/>
          <a:p>
            <a:pPr algn="ctr"/>
            <a:r>
              <a:rPr lang="en-US" sz="1800" dirty="0">
                <a:solidFill>
                  <a:srgbClr val="243847"/>
                </a:solidFill>
                <a:latin typeface="Montserrat" panose="00000500000000000000" pitchFamily="2" charset="0"/>
              </a:rPr>
              <a:t>Seduta di Laurea del 25/09/2024</a:t>
            </a:r>
          </a:p>
          <a:p>
            <a:endParaRPr lang="en-US" sz="1800" b="0" i="0" u="none" strike="noStrike" baseline="0" dirty="0">
              <a:solidFill>
                <a:srgbClr val="243847"/>
              </a:solidFill>
              <a:latin typeface="Montserrat" panose="00000500000000000000" pitchFamily="2" charset="0"/>
            </a:endParaRPr>
          </a:p>
        </p:txBody>
      </p:sp>
      <p:pic>
        <p:nvPicPr>
          <p:cNvPr id="7" name="Elemento grafico 6">
            <a:extLst>
              <a:ext uri="{FF2B5EF4-FFF2-40B4-BE49-F238E27FC236}">
                <a16:creationId xmlns:a16="http://schemas.microsoft.com/office/drawing/2014/main" id="{6352AA32-C711-EB03-4532-95192FE2C6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71191" y="139959"/>
            <a:ext cx="982404" cy="982404"/>
          </a:xfrm>
          <a:prstGeom prst="rect">
            <a:avLst/>
          </a:prstGeom>
        </p:spPr>
      </p:pic>
      <p:sp>
        <p:nvSpPr>
          <p:cNvPr id="10" name="CasellaDiTesto 9">
            <a:extLst>
              <a:ext uri="{FF2B5EF4-FFF2-40B4-BE49-F238E27FC236}">
                <a16:creationId xmlns:a16="http://schemas.microsoft.com/office/drawing/2014/main" id="{F358E148-E189-4925-814F-E08FAF64E97D}"/>
              </a:ext>
            </a:extLst>
          </p:cNvPr>
          <p:cNvSpPr txBox="1"/>
          <p:nvPr/>
        </p:nvSpPr>
        <p:spPr>
          <a:xfrm>
            <a:off x="877077" y="6316825"/>
            <a:ext cx="1492898" cy="307777"/>
          </a:xfrm>
          <a:prstGeom prst="rect">
            <a:avLst/>
          </a:prstGeom>
          <a:noFill/>
        </p:spPr>
        <p:txBody>
          <a:bodyPr wrap="square" rtlCol="0">
            <a:spAutoFit/>
          </a:bodyPr>
          <a:lstStyle/>
          <a:p>
            <a:r>
              <a:rPr lang="it-IT" sz="1400" b="1" dirty="0">
                <a:solidFill>
                  <a:srgbClr val="3C48FE"/>
                </a:solidFill>
                <a:latin typeface="Montserrat" panose="00000500000000000000" pitchFamily="2" charset="0"/>
              </a:rPr>
              <a:t>2023-2024</a:t>
            </a:r>
            <a:endParaRPr lang="en-US" sz="1400" b="1" dirty="0">
              <a:solidFill>
                <a:srgbClr val="3C48FE"/>
              </a:solidFill>
              <a:latin typeface="Montserrat" panose="00000500000000000000" pitchFamily="2" charset="0"/>
            </a:endParaRPr>
          </a:p>
        </p:txBody>
      </p:sp>
      <p:pic>
        <p:nvPicPr>
          <p:cNvPr id="12" name="Immagine 11">
            <a:extLst>
              <a:ext uri="{FF2B5EF4-FFF2-40B4-BE49-F238E27FC236}">
                <a16:creationId xmlns:a16="http://schemas.microsoft.com/office/drawing/2014/main" id="{DA2D2124-8C9F-4485-A713-0689A11BA3DC}"/>
              </a:ext>
            </a:extLst>
          </p:cNvPr>
          <p:cNvPicPr>
            <a:picLocks noChangeAspect="1"/>
          </p:cNvPicPr>
          <p:nvPr/>
        </p:nvPicPr>
        <p:blipFill>
          <a:blip r:embed="rId4"/>
          <a:stretch>
            <a:fillRect/>
          </a:stretch>
        </p:blipFill>
        <p:spPr>
          <a:xfrm>
            <a:off x="138405" y="-221433"/>
            <a:ext cx="6123743" cy="2418370"/>
          </a:xfrm>
          <a:prstGeom prst="rect">
            <a:avLst/>
          </a:prstGeom>
        </p:spPr>
      </p:pic>
      <p:sp>
        <p:nvSpPr>
          <p:cNvPr id="13" name="Sottotitolo 4">
            <a:extLst>
              <a:ext uri="{FF2B5EF4-FFF2-40B4-BE49-F238E27FC236}">
                <a16:creationId xmlns:a16="http://schemas.microsoft.com/office/drawing/2014/main" id="{C113A7DC-1863-4F81-A7A4-5EA7D8DCD882}"/>
              </a:ext>
            </a:extLst>
          </p:cNvPr>
          <p:cNvSpPr txBox="1">
            <a:spLocks/>
          </p:cNvSpPr>
          <p:nvPr/>
        </p:nvSpPr>
        <p:spPr>
          <a:xfrm>
            <a:off x="1816966" y="5059788"/>
            <a:ext cx="9144000" cy="45101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800" dirty="0">
                <a:solidFill>
                  <a:srgbClr val="243847"/>
                </a:solidFill>
                <a:latin typeface="Montserrat" panose="00000500000000000000" pitchFamily="2" charset="0"/>
              </a:rPr>
              <a:t>Corso di Laurea Magistrale in Ingegneria Informatica</a:t>
            </a:r>
          </a:p>
          <a:p>
            <a:endParaRPr lang="en-US" sz="1800" dirty="0">
              <a:solidFill>
                <a:srgbClr val="243847"/>
              </a:solidFill>
              <a:latin typeface="Montserrat" panose="00000500000000000000" pitchFamily="2" charset="0"/>
            </a:endParaRPr>
          </a:p>
        </p:txBody>
      </p:sp>
    </p:spTree>
    <p:extLst>
      <p:ext uri="{BB962C8B-B14F-4D97-AF65-F5344CB8AC3E}">
        <p14:creationId xmlns:p14="http://schemas.microsoft.com/office/powerpoint/2010/main" val="2976139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000756" y="484569"/>
            <a:ext cx="6190488" cy="1179576"/>
          </a:xfrm>
        </p:spPr>
        <p:txBody>
          <a:bodyPr>
            <a:normAutofit/>
          </a:bodyPr>
          <a:lstStyle/>
          <a:p>
            <a:pPr algn="ctr"/>
            <a:r>
              <a:rPr lang="en-US" sz="4000" b="1" dirty="0"/>
              <a:t>Risultati</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25/09/2024</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6819205" y="631889"/>
            <a:ext cx="4114800" cy="365125"/>
          </a:xfrm>
        </p:spPr>
        <p:txBody>
          <a:bodyPr/>
          <a:lstStyle/>
          <a:p>
            <a:r>
              <a:rPr lang="en-US" dirty="0"/>
              <a:t>results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10</a:t>
            </a:fld>
            <a:endParaRPr lang="en-US" dirty="0"/>
          </a:p>
        </p:txBody>
      </p:sp>
      <p:graphicFrame>
        <p:nvGraphicFramePr>
          <p:cNvPr id="7" name="Table 5">
            <a:extLst>
              <a:ext uri="{FF2B5EF4-FFF2-40B4-BE49-F238E27FC236}">
                <a16:creationId xmlns:a16="http://schemas.microsoft.com/office/drawing/2014/main" id="{7BA5DBC0-888D-4C3A-9F4C-8A891183C310}"/>
              </a:ext>
            </a:extLst>
          </p:cNvPr>
          <p:cNvGraphicFramePr>
            <a:graphicFrameLocks noGrp="1"/>
          </p:cNvGraphicFramePr>
          <p:nvPr>
            <p:ph idx="1"/>
            <p:extLst>
              <p:ext uri="{D42A27DB-BD31-4B8C-83A1-F6EECF244321}">
                <p14:modId xmlns:p14="http://schemas.microsoft.com/office/powerpoint/2010/main" val="3535585981"/>
              </p:ext>
            </p:extLst>
          </p:nvPr>
        </p:nvGraphicFramePr>
        <p:xfrm>
          <a:off x="2047238" y="1721755"/>
          <a:ext cx="8097524" cy="4580414"/>
        </p:xfrm>
        <a:graphic>
          <a:graphicData uri="http://schemas.openxmlformats.org/drawingml/2006/table">
            <a:tbl>
              <a:tblPr firstRow="1">
                <a:tableStyleId>{93296810-A885-4BE3-A3E7-6D5BEEA58F35}</a:tableStyleId>
              </a:tblPr>
              <a:tblGrid>
                <a:gridCol w="1914524">
                  <a:extLst>
                    <a:ext uri="{9D8B030D-6E8A-4147-A177-3AD203B41FA5}">
                      <a16:colId xmlns:a16="http://schemas.microsoft.com/office/drawing/2014/main" val="3715394682"/>
                    </a:ext>
                  </a:extLst>
                </a:gridCol>
                <a:gridCol w="2048513">
                  <a:extLst>
                    <a:ext uri="{9D8B030D-6E8A-4147-A177-3AD203B41FA5}">
                      <a16:colId xmlns:a16="http://schemas.microsoft.com/office/drawing/2014/main" val="538162733"/>
                    </a:ext>
                  </a:extLst>
                </a:gridCol>
                <a:gridCol w="2181225">
                  <a:extLst>
                    <a:ext uri="{9D8B030D-6E8A-4147-A177-3AD203B41FA5}">
                      <a16:colId xmlns:a16="http://schemas.microsoft.com/office/drawing/2014/main" val="2004813969"/>
                    </a:ext>
                  </a:extLst>
                </a:gridCol>
                <a:gridCol w="1953262">
                  <a:extLst>
                    <a:ext uri="{9D8B030D-6E8A-4147-A177-3AD203B41FA5}">
                      <a16:colId xmlns:a16="http://schemas.microsoft.com/office/drawing/2014/main" val="4128234894"/>
                    </a:ext>
                  </a:extLst>
                </a:gridCol>
              </a:tblGrid>
              <a:tr h="592182">
                <a:tc>
                  <a:txBody>
                    <a:bodyPr/>
                    <a:lstStyle/>
                    <a:p>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CNN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Wav2Vec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729846"/>
                  </a:ext>
                </a:extLst>
              </a:tr>
              <a:tr h="997058">
                <a:tc>
                  <a:txBody>
                    <a:bodyPr/>
                    <a:lstStyle/>
                    <a:p>
                      <a:pPr algn="ctr"/>
                      <a:r>
                        <a:rPr lang="en-US" b="0" dirty="0"/>
                        <a:t>F1 score di classificazione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56,17%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800" b="0" kern="1200" dirty="0">
                          <a:solidFill>
                            <a:schemeClr val="dk1"/>
                          </a:solidFill>
                          <a:effectLst/>
                        </a:rPr>
                        <a:t>54,51%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52,7%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5059026"/>
                  </a:ext>
                </a:extLst>
              </a:tr>
              <a:tr h="997058">
                <a:tc>
                  <a:txBody>
                    <a:bodyPr/>
                    <a:lstStyle/>
                    <a:p>
                      <a:pPr algn="ctr"/>
                      <a:r>
                        <a:rPr lang="en-US" b="0" dirty="0"/>
                        <a:t>F1 score di localizzazione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36,21%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37,84%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33,64%</a:t>
                      </a:r>
                    </a:p>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83722433"/>
                  </a:ext>
                </a:extLst>
              </a:tr>
              <a:tr h="997058">
                <a:tc>
                  <a:txBody>
                    <a:bodyPr/>
                    <a:lstStyle/>
                    <a:p>
                      <a:pPr algn="ctr"/>
                      <a:r>
                        <a:rPr lang="en-US" b="0" dirty="0"/>
                        <a:t>Precision di localizzazione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34,68%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69,7%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43,3%</a:t>
                      </a:r>
                    </a:p>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0497281"/>
                  </a:ext>
                </a:extLst>
              </a:tr>
              <a:tr h="997058">
                <a:tc>
                  <a:txBody>
                    <a:bodyPr/>
                    <a:lstStyle/>
                    <a:p>
                      <a:pPr algn="ctr"/>
                      <a:r>
                        <a:rPr lang="en-US" b="0" dirty="0"/>
                        <a:t>Recall di localizzazione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41,94%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37,3%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35,31%</a:t>
                      </a:r>
                    </a:p>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7824203"/>
                  </a:ext>
                </a:extLst>
              </a:tr>
            </a:tbl>
          </a:graphicData>
        </a:graphic>
      </p:graphicFrame>
    </p:spTree>
    <p:extLst>
      <p:ext uri="{BB962C8B-B14F-4D97-AF65-F5344CB8AC3E}">
        <p14:creationId xmlns:p14="http://schemas.microsoft.com/office/powerpoint/2010/main" val="2244338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896362" y="1088928"/>
            <a:ext cx="6190488" cy="1179576"/>
          </a:xfrm>
        </p:spPr>
        <p:txBody>
          <a:bodyPr>
            <a:normAutofit/>
          </a:bodyPr>
          <a:lstStyle/>
          <a:p>
            <a:pPr algn="ctr"/>
            <a:r>
              <a:rPr lang="en-US" sz="4000" b="1" dirty="0" err="1"/>
              <a:t>Sviluppi</a:t>
            </a:r>
            <a:r>
              <a:rPr lang="en-US" sz="4000" b="1" dirty="0"/>
              <a:t> </a:t>
            </a:r>
            <a:r>
              <a:rPr lang="en-US" sz="4000" b="1" dirty="0" err="1"/>
              <a:t>futuri</a:t>
            </a:r>
            <a:endParaRPr lang="en-US" sz="4000" b="1"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1387328" y="2531406"/>
            <a:ext cx="10515600" cy="1795188"/>
          </a:xfrm>
        </p:spPr>
        <p:txBody>
          <a:bodyPr>
            <a:normAutofit fontScale="62500" lnSpcReduction="20000"/>
          </a:bodyPr>
          <a:lstStyle/>
          <a:p>
            <a:endParaRPr lang="en-US" sz="3900" dirty="0"/>
          </a:p>
          <a:p>
            <a:pPr marL="342900" indent="-342900">
              <a:buFont typeface="Arial" panose="020B0604020202020204" pitchFamily="34" charset="0"/>
              <a:buChar char="•"/>
            </a:pPr>
            <a:r>
              <a:rPr lang="en-US" sz="3900" dirty="0"/>
              <a:t>Advanced data augmentation </a:t>
            </a:r>
            <a:r>
              <a:rPr lang="en-US" sz="3900" dirty="0" err="1"/>
              <a:t>tramite</a:t>
            </a:r>
            <a:r>
              <a:rPr lang="en-US" sz="3900" dirty="0"/>
              <a:t> generative AI</a:t>
            </a:r>
          </a:p>
          <a:p>
            <a:pPr marL="342900" indent="-342900">
              <a:buFont typeface="Arial" panose="020B0604020202020204" pitchFamily="34" charset="0"/>
              <a:buChar char="•"/>
            </a:pPr>
            <a:r>
              <a:rPr lang="en-US" sz="3900" dirty="0"/>
              <a:t>Prediction feedback system</a:t>
            </a:r>
          </a:p>
          <a:p>
            <a:pPr marL="342900" indent="-342900">
              <a:buFont typeface="Arial" panose="020B0604020202020204" pitchFamily="34" charset="0"/>
              <a:buChar char="•"/>
            </a:pPr>
            <a:r>
              <a:rPr lang="en-US" sz="3900" dirty="0"/>
              <a:t>Ensemble learning </a:t>
            </a:r>
            <a:r>
              <a:rPr lang="en-US" sz="3900" dirty="0" err="1"/>
              <a:t>sfruttando</a:t>
            </a:r>
            <a:r>
              <a:rPr lang="en-US" sz="3900" dirty="0"/>
              <a:t> </a:t>
            </a:r>
            <a:r>
              <a:rPr lang="en-US" sz="3900" dirty="0" err="1"/>
              <a:t>i</a:t>
            </a:r>
            <a:r>
              <a:rPr lang="en-US" sz="3900" dirty="0"/>
              <a:t> </a:t>
            </a:r>
            <a:r>
              <a:rPr lang="en-US" sz="3900" dirty="0" err="1"/>
              <a:t>tre</a:t>
            </a:r>
            <a:r>
              <a:rPr lang="en-US" sz="3900" dirty="0"/>
              <a:t> </a:t>
            </a:r>
            <a:r>
              <a:rPr lang="en-US" sz="3900" dirty="0" err="1"/>
              <a:t>modelli</a:t>
            </a:r>
            <a:r>
              <a:rPr lang="en-US" sz="3900" dirty="0"/>
              <a:t> </a:t>
            </a:r>
            <a:r>
              <a:rPr lang="en-US" sz="3900" dirty="0" err="1"/>
              <a:t>trattati</a:t>
            </a:r>
            <a:endParaRPr lang="en-US" sz="3900" dirty="0"/>
          </a:p>
          <a:p>
            <a:pPr marL="342900" indent="-342900">
              <a:buFont typeface="Arial" panose="020B0604020202020204" pitchFamily="34" charset="0"/>
              <a:buChar char="•"/>
            </a:pPr>
            <a:endParaRPr lang="en-US" dirty="0"/>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25/09/2024</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239000" y="663583"/>
            <a:ext cx="4114800" cy="365125"/>
          </a:xfrm>
        </p:spPr>
        <p:txBody>
          <a:bodyPr/>
          <a:lstStyle/>
          <a:p>
            <a:r>
              <a:rPr lang="en-US" dirty="0"/>
              <a:t>Future works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
        <p:nvSpPr>
          <p:cNvPr id="7" name="Content Placeholder 3">
            <a:extLst>
              <a:ext uri="{FF2B5EF4-FFF2-40B4-BE49-F238E27FC236}">
                <a16:creationId xmlns:a16="http://schemas.microsoft.com/office/drawing/2014/main" id="{7BF42535-99C6-4759-BDC2-4EF901C0B938}"/>
              </a:ext>
            </a:extLst>
          </p:cNvPr>
          <p:cNvSpPr txBox="1">
            <a:spLocks/>
          </p:cNvSpPr>
          <p:nvPr/>
        </p:nvSpPr>
        <p:spPr>
          <a:xfrm>
            <a:off x="746271" y="2076037"/>
            <a:ext cx="10699457" cy="415007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500" dirty="0"/>
          </a:p>
        </p:txBody>
      </p:sp>
    </p:spTree>
    <p:extLst>
      <p:ext uri="{BB962C8B-B14F-4D97-AF65-F5344CB8AC3E}">
        <p14:creationId xmlns:p14="http://schemas.microsoft.com/office/powerpoint/2010/main" val="3141006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25/09/2024</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800280" y="611261"/>
            <a:ext cx="4114800" cy="365125"/>
          </a:xfrm>
        </p:spPr>
        <p:txBody>
          <a:bodyPr/>
          <a:lstStyle/>
          <a:p>
            <a:r>
              <a:rPr lang="en-US" dirty="0"/>
              <a:t>Thank you</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12</a:t>
            </a:fld>
            <a:endParaRPr lang="en-US" dirty="0"/>
          </a:p>
        </p:txBody>
      </p:sp>
      <p:sp>
        <p:nvSpPr>
          <p:cNvPr id="7" name="Title 5">
            <a:extLst>
              <a:ext uri="{FF2B5EF4-FFF2-40B4-BE49-F238E27FC236}">
                <a16:creationId xmlns:a16="http://schemas.microsoft.com/office/drawing/2014/main" id="{1525C195-9B22-490D-8C58-C1F9E15EF5D3}"/>
              </a:ext>
            </a:extLst>
          </p:cNvPr>
          <p:cNvSpPr txBox="1">
            <a:spLocks/>
          </p:cNvSpPr>
          <p:nvPr/>
        </p:nvSpPr>
        <p:spPr>
          <a:xfrm>
            <a:off x="2137348" y="1723741"/>
            <a:ext cx="7635301" cy="283901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6000" dirty="0" err="1">
                <a:solidFill>
                  <a:schemeClr val="accent1">
                    <a:lumMod val="75000"/>
                  </a:schemeClr>
                </a:solidFill>
              </a:rPr>
              <a:t>Grazie</a:t>
            </a:r>
            <a:r>
              <a:rPr lang="en-US" sz="6000" dirty="0">
                <a:solidFill>
                  <a:schemeClr val="accent1">
                    <a:lumMod val="75000"/>
                  </a:schemeClr>
                </a:solidFill>
              </a:rPr>
              <a:t> a tutti per </a:t>
            </a:r>
            <a:r>
              <a:rPr lang="en-US" sz="6000" dirty="0" err="1">
                <a:solidFill>
                  <a:schemeClr val="accent1">
                    <a:lumMod val="75000"/>
                  </a:schemeClr>
                </a:solidFill>
              </a:rPr>
              <a:t>l’attenzione</a:t>
            </a:r>
            <a:endParaRPr lang="en-US" sz="6000" dirty="0">
              <a:solidFill>
                <a:schemeClr val="accent1">
                  <a:lumMod val="75000"/>
                </a:schemeClr>
              </a:solidFill>
            </a:endParaRPr>
          </a:p>
        </p:txBody>
      </p:sp>
    </p:spTree>
    <p:extLst>
      <p:ext uri="{BB962C8B-B14F-4D97-AF65-F5344CB8AC3E}">
        <p14:creationId xmlns:p14="http://schemas.microsoft.com/office/powerpoint/2010/main" val="678911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lemento grafico 6">
            <a:extLst>
              <a:ext uri="{FF2B5EF4-FFF2-40B4-BE49-F238E27FC236}">
                <a16:creationId xmlns:a16="http://schemas.microsoft.com/office/drawing/2014/main" id="{6352AA32-C711-EB03-4532-95192FE2C6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71191" y="139959"/>
            <a:ext cx="982404" cy="982404"/>
          </a:xfrm>
          <a:prstGeom prst="rect">
            <a:avLst/>
          </a:prstGeom>
        </p:spPr>
      </p:pic>
      <p:sp>
        <p:nvSpPr>
          <p:cNvPr id="10" name="CasellaDiTesto 9">
            <a:extLst>
              <a:ext uri="{FF2B5EF4-FFF2-40B4-BE49-F238E27FC236}">
                <a16:creationId xmlns:a16="http://schemas.microsoft.com/office/drawing/2014/main" id="{F358E148-E189-4925-814F-E08FAF64E97D}"/>
              </a:ext>
            </a:extLst>
          </p:cNvPr>
          <p:cNvSpPr txBox="1"/>
          <p:nvPr/>
        </p:nvSpPr>
        <p:spPr>
          <a:xfrm>
            <a:off x="877077" y="6316825"/>
            <a:ext cx="1492898" cy="307777"/>
          </a:xfrm>
          <a:prstGeom prst="rect">
            <a:avLst/>
          </a:prstGeom>
          <a:noFill/>
        </p:spPr>
        <p:txBody>
          <a:bodyPr wrap="square" rtlCol="0">
            <a:spAutoFit/>
          </a:bodyPr>
          <a:lstStyle/>
          <a:p>
            <a:r>
              <a:rPr lang="it-IT" sz="1400" b="1" dirty="0">
                <a:solidFill>
                  <a:srgbClr val="3C48FE"/>
                </a:solidFill>
                <a:latin typeface="Montserrat" panose="00000500000000000000" pitchFamily="2" charset="0"/>
              </a:rPr>
              <a:t>2023-2024</a:t>
            </a:r>
            <a:endParaRPr lang="en-US" sz="1400" b="1" dirty="0">
              <a:solidFill>
                <a:srgbClr val="3C48FE"/>
              </a:solidFill>
              <a:latin typeface="Montserrat" panose="00000500000000000000" pitchFamily="2" charset="0"/>
            </a:endParaRPr>
          </a:p>
        </p:txBody>
      </p:sp>
      <p:pic>
        <p:nvPicPr>
          <p:cNvPr id="12" name="Immagine 11">
            <a:extLst>
              <a:ext uri="{FF2B5EF4-FFF2-40B4-BE49-F238E27FC236}">
                <a16:creationId xmlns:a16="http://schemas.microsoft.com/office/drawing/2014/main" id="{DA2D2124-8C9F-4485-A713-0689A11BA3DC}"/>
              </a:ext>
            </a:extLst>
          </p:cNvPr>
          <p:cNvPicPr>
            <a:picLocks noChangeAspect="1"/>
          </p:cNvPicPr>
          <p:nvPr/>
        </p:nvPicPr>
        <p:blipFill>
          <a:blip r:embed="rId4"/>
          <a:stretch>
            <a:fillRect/>
          </a:stretch>
        </p:blipFill>
        <p:spPr>
          <a:xfrm>
            <a:off x="71730" y="-264912"/>
            <a:ext cx="6123743" cy="1896728"/>
          </a:xfrm>
          <a:prstGeom prst="rect">
            <a:avLst/>
          </a:prstGeom>
        </p:spPr>
      </p:pic>
      <p:sp>
        <p:nvSpPr>
          <p:cNvPr id="14" name="Segnaposto contenuto 9">
            <a:extLst>
              <a:ext uri="{FF2B5EF4-FFF2-40B4-BE49-F238E27FC236}">
                <a16:creationId xmlns:a16="http://schemas.microsoft.com/office/drawing/2014/main" id="{78800209-1747-4C7C-8BB7-AA4AD2F25A0D}"/>
              </a:ext>
            </a:extLst>
          </p:cNvPr>
          <p:cNvSpPr txBox="1">
            <a:spLocks/>
          </p:cNvSpPr>
          <p:nvPr/>
        </p:nvSpPr>
        <p:spPr>
          <a:xfrm>
            <a:off x="3228974" y="3214135"/>
            <a:ext cx="4914901" cy="723777"/>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pPr marL="0" indent="0" algn="ctr">
              <a:buFont typeface="Arial" panose="020B0604020202020204" pitchFamily="34" charset="0"/>
              <a:buNone/>
            </a:pPr>
            <a:r>
              <a:rPr lang="en-US" sz="5000" b="1" spc="20" dirty="0">
                <a:latin typeface="+mj-lt"/>
              </a:rPr>
              <a:t> Prof.ssa Daniela Giordano</a:t>
            </a:r>
            <a:br>
              <a:rPr lang="en-US" b="1" spc="20" dirty="0">
                <a:latin typeface="+mj-lt"/>
              </a:rPr>
            </a:br>
            <a:endParaRPr lang="en-US" dirty="0"/>
          </a:p>
          <a:p>
            <a:endParaRPr lang="it-IT" dirty="0"/>
          </a:p>
        </p:txBody>
      </p:sp>
      <p:sp>
        <p:nvSpPr>
          <p:cNvPr id="15" name="Title 1">
            <a:extLst>
              <a:ext uri="{FF2B5EF4-FFF2-40B4-BE49-F238E27FC236}">
                <a16:creationId xmlns:a16="http://schemas.microsoft.com/office/drawing/2014/main" id="{79E8F15A-5AF3-487B-9511-5C28F98FD417}"/>
              </a:ext>
            </a:extLst>
          </p:cNvPr>
          <p:cNvSpPr txBox="1">
            <a:spLocks/>
          </p:cNvSpPr>
          <p:nvPr/>
        </p:nvSpPr>
        <p:spPr>
          <a:xfrm>
            <a:off x="877077" y="1418737"/>
            <a:ext cx="10771632" cy="9090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b="1" i="0" kern="1200" cap="all" baseline="0">
                <a:solidFill>
                  <a:schemeClr val="tx1"/>
                </a:solidFill>
                <a:latin typeface="+mj-lt"/>
                <a:ea typeface="+mj-ea"/>
                <a:cs typeface="+mj-cs"/>
              </a:defRPr>
            </a:lvl1pPr>
          </a:lstStyle>
          <a:p>
            <a:pPr algn="ctr"/>
            <a:r>
              <a:rPr lang="en-US" sz="3000" dirty="0" err="1">
                <a:solidFill>
                  <a:schemeClr val="bg2">
                    <a:lumMod val="10000"/>
                  </a:schemeClr>
                </a:solidFill>
              </a:rPr>
              <a:t>Candidato</a:t>
            </a:r>
            <a:endParaRPr lang="en-US" sz="3000" dirty="0">
              <a:solidFill>
                <a:schemeClr val="bg2">
                  <a:lumMod val="10000"/>
                </a:schemeClr>
              </a:solidFill>
            </a:endParaRPr>
          </a:p>
        </p:txBody>
      </p:sp>
      <p:sp>
        <p:nvSpPr>
          <p:cNvPr id="16" name="Segnaposto contenuto 9">
            <a:extLst>
              <a:ext uri="{FF2B5EF4-FFF2-40B4-BE49-F238E27FC236}">
                <a16:creationId xmlns:a16="http://schemas.microsoft.com/office/drawing/2014/main" id="{CEA3E8DF-1C25-46C3-8502-9CA8FF6D9D5B}"/>
              </a:ext>
            </a:extLst>
          </p:cNvPr>
          <p:cNvSpPr txBox="1">
            <a:spLocks/>
          </p:cNvSpPr>
          <p:nvPr/>
        </p:nvSpPr>
        <p:spPr>
          <a:xfrm>
            <a:off x="2222129" y="2177027"/>
            <a:ext cx="8000259" cy="737095"/>
          </a:xfrm>
          <a:prstGeom prst="rect">
            <a:avLst/>
          </a:prstGeom>
        </p:spPr>
        <p:txBody>
          <a:bodyPr vert="horz" lIns="91440" tIns="45720" rIns="91440" bIns="45720" rtlCol="0">
            <a:normAutofit fontScale="2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endParaRPr lang="en-US" dirty="0"/>
          </a:p>
          <a:p>
            <a:pPr algn="ctr"/>
            <a:r>
              <a:rPr lang="en-US" sz="10000" b="1" spc="20" dirty="0">
                <a:solidFill>
                  <a:schemeClr val="bg1"/>
                </a:solidFill>
                <a:latin typeface="+mj-lt"/>
              </a:rPr>
              <a:t> </a:t>
            </a:r>
            <a:r>
              <a:rPr lang="en-US" sz="10000" b="1" spc="20" dirty="0">
                <a:solidFill>
                  <a:schemeClr val="accent1">
                    <a:lumMod val="75000"/>
                  </a:schemeClr>
                </a:solidFill>
                <a:latin typeface="+mj-lt"/>
              </a:rPr>
              <a:t>Aldo Barca 100050457</a:t>
            </a:r>
            <a:br>
              <a:rPr lang="en-US" sz="10000" b="1" spc="20" dirty="0">
                <a:solidFill>
                  <a:schemeClr val="bg1"/>
                </a:solidFill>
                <a:latin typeface="+mj-lt"/>
              </a:rPr>
            </a:br>
            <a:endParaRPr lang="en-US" sz="10000" dirty="0">
              <a:solidFill>
                <a:schemeClr val="bg1"/>
              </a:solidFill>
            </a:endParaRPr>
          </a:p>
          <a:p>
            <a:endParaRPr lang="it-IT" dirty="0"/>
          </a:p>
        </p:txBody>
      </p:sp>
      <p:sp>
        <p:nvSpPr>
          <p:cNvPr id="18" name="Segnaposto contenuto 9">
            <a:extLst>
              <a:ext uri="{FF2B5EF4-FFF2-40B4-BE49-F238E27FC236}">
                <a16:creationId xmlns:a16="http://schemas.microsoft.com/office/drawing/2014/main" id="{AED4B726-D2A9-43CD-8325-C43DEA4E6BD7}"/>
              </a:ext>
            </a:extLst>
          </p:cNvPr>
          <p:cNvSpPr txBox="1">
            <a:spLocks/>
          </p:cNvSpPr>
          <p:nvPr/>
        </p:nvSpPr>
        <p:spPr>
          <a:xfrm>
            <a:off x="2222130" y="4636323"/>
            <a:ext cx="8308943" cy="202203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5300" dirty="0"/>
          </a:p>
          <a:p>
            <a:endParaRPr lang="en-US" sz="5300" dirty="0"/>
          </a:p>
          <a:p>
            <a:pPr marL="0" indent="0" algn="ctr">
              <a:buFont typeface="Arial" panose="020B0604020202020204" pitchFamily="34" charset="0"/>
              <a:buNone/>
            </a:pPr>
            <a:r>
              <a:rPr lang="en-US" sz="5300" b="1" spc="20" dirty="0">
                <a:solidFill>
                  <a:schemeClr val="accent1">
                    <a:lumMod val="75000"/>
                  </a:schemeClr>
                </a:solidFill>
                <a:latin typeface="+mj-lt"/>
              </a:rPr>
              <a:t>Dr. Salvatore Calcagno</a:t>
            </a:r>
          </a:p>
          <a:p>
            <a:pPr marL="0" indent="0" algn="ctr">
              <a:buFont typeface="Arial" panose="020B0604020202020204" pitchFamily="34" charset="0"/>
              <a:buNone/>
            </a:pPr>
            <a:r>
              <a:rPr lang="en-US" sz="5300" b="1" spc="20" dirty="0">
                <a:solidFill>
                  <a:schemeClr val="accent1">
                    <a:lumMod val="75000"/>
                  </a:schemeClr>
                </a:solidFill>
                <a:latin typeface="+mj-lt"/>
              </a:rPr>
              <a:t> Dr. Simone Carnemolla</a:t>
            </a:r>
            <a:br>
              <a:rPr lang="en-US" sz="6300" b="1" spc="20" dirty="0">
                <a:solidFill>
                  <a:schemeClr val="accent1">
                    <a:lumMod val="75000"/>
                  </a:schemeClr>
                </a:solidFill>
                <a:latin typeface="+mj-lt"/>
              </a:rPr>
            </a:br>
            <a:endParaRPr lang="en-US" sz="6300" dirty="0">
              <a:solidFill>
                <a:schemeClr val="accent1">
                  <a:lumMod val="75000"/>
                </a:schemeClr>
              </a:solidFill>
            </a:endParaRPr>
          </a:p>
          <a:p>
            <a:endParaRPr lang="it-IT" dirty="0"/>
          </a:p>
        </p:txBody>
      </p:sp>
      <p:sp>
        <p:nvSpPr>
          <p:cNvPr id="19" name="Title 1">
            <a:extLst>
              <a:ext uri="{FF2B5EF4-FFF2-40B4-BE49-F238E27FC236}">
                <a16:creationId xmlns:a16="http://schemas.microsoft.com/office/drawing/2014/main" id="{F0C8F4E6-0019-40E4-95ED-9355BE57CC5A}"/>
              </a:ext>
            </a:extLst>
          </p:cNvPr>
          <p:cNvSpPr txBox="1">
            <a:spLocks/>
          </p:cNvSpPr>
          <p:nvPr/>
        </p:nvSpPr>
        <p:spPr>
          <a:xfrm>
            <a:off x="1155269" y="3173411"/>
            <a:ext cx="10080405" cy="9090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1" kern="1200" cap="all" baseline="0">
                <a:solidFill>
                  <a:schemeClr val="bg1"/>
                </a:solidFill>
                <a:latin typeface="+mj-lt"/>
                <a:ea typeface="+mj-ea"/>
                <a:cs typeface="+mj-cs"/>
              </a:defRPr>
            </a:lvl1pPr>
          </a:lstStyle>
          <a:p>
            <a:pPr algn="ctr"/>
            <a:r>
              <a:rPr lang="en-US" sz="3000" dirty="0">
                <a:solidFill>
                  <a:schemeClr val="bg2">
                    <a:lumMod val="10000"/>
                  </a:schemeClr>
                </a:solidFill>
              </a:rPr>
              <a:t>Relatrice</a:t>
            </a:r>
          </a:p>
        </p:txBody>
      </p:sp>
      <p:sp>
        <p:nvSpPr>
          <p:cNvPr id="20" name="Segnaposto contenuto 9">
            <a:extLst>
              <a:ext uri="{FF2B5EF4-FFF2-40B4-BE49-F238E27FC236}">
                <a16:creationId xmlns:a16="http://schemas.microsoft.com/office/drawing/2014/main" id="{6B25EF9A-FE9E-43FE-B7C8-BCC21A04CB14}"/>
              </a:ext>
            </a:extLst>
          </p:cNvPr>
          <p:cNvSpPr txBox="1">
            <a:spLocks/>
          </p:cNvSpPr>
          <p:nvPr/>
        </p:nvSpPr>
        <p:spPr>
          <a:xfrm>
            <a:off x="2168557" y="3593863"/>
            <a:ext cx="8053831" cy="606792"/>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pPr marL="0" indent="0" algn="ctr">
              <a:buFont typeface="Arial" panose="020B0604020202020204" pitchFamily="34" charset="0"/>
              <a:buNone/>
            </a:pPr>
            <a:r>
              <a:rPr lang="en-US" sz="10000" b="1" spc="20" dirty="0">
                <a:latin typeface="+mj-lt"/>
              </a:rPr>
              <a:t> </a:t>
            </a:r>
            <a:r>
              <a:rPr lang="en-US" sz="10000" b="1" spc="20" dirty="0">
                <a:solidFill>
                  <a:schemeClr val="accent1">
                    <a:lumMod val="75000"/>
                  </a:schemeClr>
                </a:solidFill>
                <a:latin typeface="+mj-lt"/>
              </a:rPr>
              <a:t>Prof.ssa Daniela Giordano</a:t>
            </a:r>
            <a:br>
              <a:rPr lang="en-US" sz="9200" b="1" spc="20" dirty="0">
                <a:solidFill>
                  <a:schemeClr val="accent1">
                    <a:lumMod val="75000"/>
                  </a:schemeClr>
                </a:solidFill>
                <a:latin typeface="+mj-lt"/>
              </a:rPr>
            </a:br>
            <a:endParaRPr lang="en-US" sz="9200" dirty="0">
              <a:solidFill>
                <a:schemeClr val="accent1">
                  <a:lumMod val="75000"/>
                </a:schemeClr>
              </a:solidFill>
            </a:endParaRPr>
          </a:p>
          <a:p>
            <a:endParaRPr lang="it-IT" dirty="0"/>
          </a:p>
        </p:txBody>
      </p:sp>
      <p:sp>
        <p:nvSpPr>
          <p:cNvPr id="21" name="Title 1">
            <a:extLst>
              <a:ext uri="{FF2B5EF4-FFF2-40B4-BE49-F238E27FC236}">
                <a16:creationId xmlns:a16="http://schemas.microsoft.com/office/drawing/2014/main" id="{D26064CA-02B2-4E1D-9973-D06CCACB8B58}"/>
              </a:ext>
            </a:extLst>
          </p:cNvPr>
          <p:cNvSpPr txBox="1">
            <a:spLocks/>
          </p:cNvSpPr>
          <p:nvPr/>
        </p:nvSpPr>
        <p:spPr>
          <a:xfrm>
            <a:off x="990785" y="4636323"/>
            <a:ext cx="10771633" cy="9090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1" kern="1200" cap="all" baseline="0">
                <a:solidFill>
                  <a:schemeClr val="bg1"/>
                </a:solidFill>
                <a:latin typeface="+mj-lt"/>
                <a:ea typeface="+mj-ea"/>
                <a:cs typeface="+mj-cs"/>
              </a:defRPr>
            </a:lvl1pPr>
          </a:lstStyle>
          <a:p>
            <a:pPr algn="ctr"/>
            <a:r>
              <a:rPr lang="en-US" sz="3000" dirty="0">
                <a:solidFill>
                  <a:schemeClr val="bg2">
                    <a:lumMod val="10000"/>
                  </a:schemeClr>
                </a:solidFill>
              </a:rPr>
              <a:t>Co-relatori</a:t>
            </a:r>
          </a:p>
        </p:txBody>
      </p:sp>
    </p:spTree>
    <p:extLst>
      <p:ext uri="{BB962C8B-B14F-4D97-AF65-F5344CB8AC3E}">
        <p14:creationId xmlns:p14="http://schemas.microsoft.com/office/powerpoint/2010/main" val="500334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270125" y="473139"/>
            <a:ext cx="7346949" cy="1352486"/>
          </a:xfrm>
        </p:spPr>
        <p:txBody>
          <a:bodyPr>
            <a:normAutofit/>
          </a:bodyPr>
          <a:lstStyle/>
          <a:p>
            <a:r>
              <a:rPr lang="en-US" sz="4000" b="1" dirty="0"/>
              <a:t>Audio Machine Learning</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1495425" y="2325560"/>
            <a:ext cx="5323779" cy="3960940"/>
          </a:xfrm>
        </p:spPr>
        <p:txBody>
          <a:bodyPr>
            <a:noAutofit/>
          </a:bodyPr>
          <a:lstStyle/>
          <a:p>
            <a:pPr algn="just"/>
            <a:r>
              <a:rPr lang="it-IT" sz="2200" dirty="0"/>
              <a:t>Settore in rapida crescita con numerosi futuri utilizzi:</a:t>
            </a:r>
          </a:p>
          <a:p>
            <a:pPr marL="342900" indent="-342900" algn="just">
              <a:buFont typeface="Arial" panose="020B0604020202020204" pitchFamily="34" charset="0"/>
              <a:buChar char="•"/>
            </a:pPr>
            <a:r>
              <a:rPr lang="it-IT" sz="2200" dirty="0"/>
              <a:t>Utilizzo dell'AI per analizzare e interpretare segnali sonori.</a:t>
            </a:r>
          </a:p>
          <a:p>
            <a:pPr marL="342900" indent="-342900" algn="just">
              <a:buFont typeface="Arial" panose="020B0604020202020204" pitchFamily="34" charset="0"/>
              <a:buChar char="•"/>
            </a:pPr>
            <a:r>
              <a:rPr lang="it-IT" sz="2200" dirty="0"/>
              <a:t>Localizzazione di eventi acustici: identificazione e rilevamento di suoni.</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25/09/2024</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6819205" y="631889"/>
            <a:ext cx="4114800" cy="365125"/>
          </a:xfrm>
        </p:spPr>
        <p:txBody>
          <a:bodyPr/>
          <a:lstStyle/>
          <a:p>
            <a:r>
              <a:rPr lang="en-US" dirty="0"/>
              <a:t>Task scenario</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pic>
        <p:nvPicPr>
          <p:cNvPr id="13" name="Segnaposto immagine 12">
            <a:extLst>
              <a:ext uri="{FF2B5EF4-FFF2-40B4-BE49-F238E27FC236}">
                <a16:creationId xmlns:a16="http://schemas.microsoft.com/office/drawing/2014/main" id="{9315D0B5-B32B-4A23-90FF-B5DED9888382}"/>
              </a:ext>
            </a:extLst>
          </p:cNvPr>
          <p:cNvPicPr>
            <a:picLocks noGrp="1" noChangeAspect="1"/>
          </p:cNvPicPr>
          <p:nvPr>
            <p:ph type="pic" sz="quarter" idx="13"/>
          </p:nvPr>
        </p:nvPicPr>
        <p:blipFill>
          <a:blip r:embed="rId2"/>
          <a:srcRect l="21429" r="21429"/>
          <a:stretch>
            <a:fillRect/>
          </a:stretch>
        </p:blipFill>
        <p:spPr>
          <a:xfrm>
            <a:off x="7267575" y="2089150"/>
            <a:ext cx="4267200" cy="4267200"/>
          </a:xfrm>
        </p:spPr>
      </p:pic>
      <p:sp>
        <p:nvSpPr>
          <p:cNvPr id="7" name="AutoShape 6" descr="A futuristic representation of AI-powered audio analysis for a scientific conference presentation. The image features abstract visual elements like sound waves, machine learning algorithms, and digital patterns symbolizing data processing. In the foreground, digital icons represent various sounds such as traffic noise, bird songs, and emergency alarms. In the background, a cityscape with a network grid overlay suggests urban monitoring and environmental analysis. The overall design is sleek, modern, and conveys the rapid growth of AI in audio signal processing.">
            <a:extLst>
              <a:ext uri="{FF2B5EF4-FFF2-40B4-BE49-F238E27FC236}">
                <a16:creationId xmlns:a16="http://schemas.microsoft.com/office/drawing/2014/main" id="{45BACC97-D3BB-4D40-A494-70D752588A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714499" y="866775"/>
            <a:ext cx="8267701" cy="2257425"/>
          </a:xfrm>
        </p:spPr>
        <p:txBody>
          <a:bodyPr>
            <a:normAutofit/>
          </a:bodyPr>
          <a:lstStyle/>
          <a:p>
            <a:pPr algn="ctr"/>
            <a:r>
              <a:rPr lang="en-US" sz="4000" b="1" dirty="0"/>
              <a:t>Few-Shot Bioacoustic Event Detection</a:t>
            </a:r>
            <a:br>
              <a:rPr lang="en-US" sz="5400" b="1" dirty="0"/>
            </a:br>
            <a:endParaRPr lang="en-US" b="1" dirty="0"/>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6356349"/>
            <a:ext cx="2743200" cy="365125"/>
          </a:xfrm>
        </p:spPr>
        <p:txBody>
          <a:bodyPr/>
          <a:lstStyle/>
          <a:p>
            <a:r>
              <a:rPr lang="en-US" dirty="0"/>
              <a:t>25/09/2024</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085905" y="609675"/>
            <a:ext cx="4114800" cy="365125"/>
          </a:xfrm>
        </p:spPr>
        <p:txBody>
          <a:bodyPr/>
          <a:lstStyle/>
          <a:p>
            <a:r>
              <a:rPr lang="en-US" dirty="0"/>
              <a:t>Task specification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a:t>
            </a:fld>
            <a:endParaRPr lang="en-US" dirty="0"/>
          </a:p>
        </p:txBody>
      </p:sp>
      <p:pic>
        <p:nvPicPr>
          <p:cNvPr id="7" name="Immagine 6">
            <a:extLst>
              <a:ext uri="{FF2B5EF4-FFF2-40B4-BE49-F238E27FC236}">
                <a16:creationId xmlns:a16="http://schemas.microsoft.com/office/drawing/2014/main" id="{A4069904-AD46-4636-9372-A33315881F13}"/>
              </a:ext>
            </a:extLst>
          </p:cNvPr>
          <p:cNvPicPr/>
          <p:nvPr/>
        </p:nvPicPr>
        <p:blipFill rotWithShape="1">
          <a:blip r:embed="rId2"/>
          <a:srcRect l="37953" t="22889" r="15777"/>
          <a:stretch/>
        </p:blipFill>
        <p:spPr bwMode="auto">
          <a:xfrm>
            <a:off x="7191890" y="2647951"/>
            <a:ext cx="4770815" cy="3257550"/>
          </a:xfrm>
          <a:prstGeom prst="rect">
            <a:avLst/>
          </a:prstGeom>
          <a:ln>
            <a:noFill/>
          </a:ln>
          <a:extLst>
            <a:ext uri="{53640926-AAD7-44D8-BBD7-CCE9431645EC}">
              <a14:shadowObscured xmlns:a14="http://schemas.microsoft.com/office/drawing/2010/main"/>
            </a:ext>
          </a:extLst>
        </p:spPr>
      </p:pic>
      <p:sp>
        <p:nvSpPr>
          <p:cNvPr id="8" name="Content Placeholder 3">
            <a:extLst>
              <a:ext uri="{FF2B5EF4-FFF2-40B4-BE49-F238E27FC236}">
                <a16:creationId xmlns:a16="http://schemas.microsoft.com/office/drawing/2014/main" id="{236BD60A-6BD0-4236-A93B-1BFECFA1596A}"/>
              </a:ext>
            </a:extLst>
          </p:cNvPr>
          <p:cNvSpPr txBox="1">
            <a:spLocks/>
          </p:cNvSpPr>
          <p:nvPr/>
        </p:nvSpPr>
        <p:spPr>
          <a:xfrm>
            <a:off x="720798" y="3124200"/>
            <a:ext cx="6190488" cy="169823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200" dirty="0"/>
              <a:t>Il punto di </a:t>
            </a:r>
            <a:r>
              <a:rPr lang="en-US" sz="2200" dirty="0" err="1"/>
              <a:t>partenza</a:t>
            </a:r>
            <a:r>
              <a:rPr lang="en-US" sz="2200" dirty="0"/>
              <a:t> di </a:t>
            </a:r>
            <a:r>
              <a:rPr lang="en-US" sz="2200" dirty="0" err="1"/>
              <a:t>questo</a:t>
            </a:r>
            <a:r>
              <a:rPr lang="en-US" sz="2200" dirty="0"/>
              <a:t> </a:t>
            </a:r>
            <a:r>
              <a:rPr lang="en-US" sz="2200" dirty="0" err="1"/>
              <a:t>lavoro</a:t>
            </a:r>
            <a:r>
              <a:rPr lang="en-US" sz="2200" dirty="0"/>
              <a:t> di </a:t>
            </a:r>
            <a:r>
              <a:rPr lang="en-US" sz="2200" dirty="0" err="1"/>
              <a:t>Tesi</a:t>
            </a:r>
            <a:r>
              <a:rPr lang="en-US" sz="2200" dirty="0"/>
              <a:t> è il task 5 </a:t>
            </a:r>
            <a:r>
              <a:rPr lang="en-US" sz="2200" dirty="0" err="1"/>
              <a:t>della</a:t>
            </a:r>
            <a:r>
              <a:rPr lang="en-US" sz="2200" dirty="0"/>
              <a:t> DCASE Challenge 2024. </a:t>
            </a:r>
          </a:p>
          <a:p>
            <a:pPr algn="just"/>
            <a:r>
              <a:rPr lang="en-US" sz="2200" dirty="0"/>
              <a:t>Il task </a:t>
            </a:r>
            <a:r>
              <a:rPr lang="en-US" sz="2200" dirty="0" err="1"/>
              <a:t>si</a:t>
            </a:r>
            <a:r>
              <a:rPr lang="en-US" sz="2200" dirty="0"/>
              <a:t> </a:t>
            </a:r>
            <a:r>
              <a:rPr lang="en-US" sz="2200" dirty="0" err="1"/>
              <a:t>basa</a:t>
            </a:r>
            <a:r>
              <a:rPr lang="en-US" sz="2200" dirty="0"/>
              <a:t> </a:t>
            </a:r>
            <a:r>
              <a:rPr lang="en-US" sz="2200" dirty="0" err="1"/>
              <a:t>sulla</a:t>
            </a:r>
            <a:r>
              <a:rPr lang="en-US" sz="2200" dirty="0"/>
              <a:t> detection di </a:t>
            </a:r>
            <a:r>
              <a:rPr lang="en-US" sz="2200" dirty="0" err="1"/>
              <a:t>eventi</a:t>
            </a:r>
            <a:r>
              <a:rPr lang="en-US" sz="2200" dirty="0"/>
              <a:t> </a:t>
            </a:r>
            <a:r>
              <a:rPr lang="en-US" sz="2200" dirty="0" err="1"/>
              <a:t>bioacustici</a:t>
            </a:r>
            <a:r>
              <a:rPr lang="en-US" sz="2200" dirty="0"/>
              <a:t> in Few-Shot learning. </a:t>
            </a:r>
          </a:p>
          <a:p>
            <a:pPr algn="just"/>
            <a:endParaRPr lang="en-US" dirty="0"/>
          </a:p>
        </p:txBody>
      </p:sp>
    </p:spTree>
    <p:extLst>
      <p:ext uri="{BB962C8B-B14F-4D97-AF65-F5344CB8AC3E}">
        <p14:creationId xmlns:p14="http://schemas.microsoft.com/office/powerpoint/2010/main" val="2000602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505075" y="916210"/>
            <a:ext cx="6934200" cy="1179576"/>
          </a:xfrm>
        </p:spPr>
        <p:txBody>
          <a:bodyPr>
            <a:normAutofit/>
          </a:bodyPr>
          <a:lstStyle/>
          <a:p>
            <a:pPr algn="ctr"/>
            <a:r>
              <a:rPr lang="en-US" sz="4000" b="1" dirty="0"/>
              <a:t>Approccio al Task</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942975" y="2457704"/>
            <a:ext cx="10699457" cy="3174810"/>
          </a:xfrm>
        </p:spPr>
        <p:txBody>
          <a:bodyPr>
            <a:normAutofit/>
          </a:bodyPr>
          <a:lstStyle/>
          <a:p>
            <a:r>
              <a:rPr lang="en-US" sz="2500" dirty="0"/>
              <a:t>Punti fondamentali dell’approccio al Task:</a:t>
            </a:r>
          </a:p>
          <a:p>
            <a:pPr marL="571500" lvl="1" indent="-342900"/>
            <a:r>
              <a:rPr lang="en-US" sz="2500" dirty="0"/>
              <a:t>Divisione dell’audio intero (support e query set) in frame da 10ms.</a:t>
            </a:r>
          </a:p>
          <a:p>
            <a:pPr marL="571500" lvl="1" indent="-342900"/>
            <a:r>
              <a:rPr lang="en-US" sz="2500" dirty="0"/>
              <a:t>Utilizzo di </a:t>
            </a:r>
            <a:r>
              <a:rPr lang="en-US" sz="2500" dirty="0" err="1"/>
              <a:t>Spettrogrammi</a:t>
            </a:r>
            <a:r>
              <a:rPr lang="en-US" sz="2500" dirty="0"/>
              <a:t> Mel.</a:t>
            </a:r>
          </a:p>
          <a:p>
            <a:pPr marL="571500" lvl="1" indent="-342900"/>
            <a:r>
              <a:rPr lang="en-US" sz="2500" dirty="0"/>
              <a:t>Audio Data augmentation.</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25/09/2024</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239000" y="612839"/>
            <a:ext cx="4114800" cy="365125"/>
          </a:xfrm>
        </p:spPr>
        <p:txBody>
          <a:bodyPr/>
          <a:lstStyle/>
          <a:p>
            <a:r>
              <a:rPr lang="en-US" dirty="0"/>
              <a:t>Task approach</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Tree>
    <p:extLst>
      <p:ext uri="{BB962C8B-B14F-4D97-AF65-F5344CB8AC3E}">
        <p14:creationId xmlns:p14="http://schemas.microsoft.com/office/powerpoint/2010/main" val="3028193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876617" y="1007749"/>
            <a:ext cx="6190488" cy="1179576"/>
          </a:xfrm>
        </p:spPr>
        <p:txBody>
          <a:bodyPr>
            <a:normAutofit/>
          </a:bodyPr>
          <a:lstStyle/>
          <a:p>
            <a:pPr algn="ctr"/>
            <a:r>
              <a:rPr lang="en-US" sz="4000" b="1" dirty="0"/>
              <a:t>I Modelli usati</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438400"/>
            <a:ext cx="10699457" cy="3917949"/>
          </a:xfrm>
        </p:spPr>
        <p:txBody>
          <a:bodyPr>
            <a:normAutofit/>
          </a:bodyPr>
          <a:lstStyle/>
          <a:p>
            <a:r>
              <a:rPr lang="en-US" sz="2300" dirty="0"/>
              <a:t>Tra i modelli usati nell’elaborato vi sono:</a:t>
            </a:r>
          </a:p>
          <a:p>
            <a:pPr marL="342900" indent="-342900">
              <a:buFont typeface="Arial" panose="020B0604020202020204" pitchFamily="34" charset="0"/>
              <a:buChar char="•"/>
            </a:pPr>
            <a:r>
              <a:rPr lang="en-US" sz="2300" dirty="0"/>
              <a:t>CNN con 3 layers convoluzionali.</a:t>
            </a:r>
          </a:p>
          <a:p>
            <a:pPr marL="342900" indent="-342900">
              <a:buFont typeface="Arial" panose="020B0604020202020204" pitchFamily="34" charset="0"/>
              <a:buChar char="•"/>
            </a:pPr>
            <a:r>
              <a:rPr lang="en-US" sz="2300" dirty="0"/>
              <a:t>Audio Spectrogram Transformer (AST) pre-allenato sul dataset AudioSet.</a:t>
            </a:r>
          </a:p>
          <a:p>
            <a:pPr marL="342900" indent="-342900">
              <a:buFont typeface="Arial" panose="020B0604020202020204" pitchFamily="34" charset="0"/>
              <a:buChar char="•"/>
            </a:pPr>
            <a:r>
              <a:rPr lang="en-US" sz="2300" dirty="0"/>
              <a:t>Wav2Vec2 pre-allenato sul dataset Large 960h.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25/09/2024</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009705" y="642624"/>
            <a:ext cx="4114800" cy="365125"/>
          </a:xfrm>
        </p:spPr>
        <p:txBody>
          <a:bodyPr/>
          <a:lstStyle/>
          <a:p>
            <a:r>
              <a:rPr lang="en-US" dirty="0"/>
              <a:t>Models </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6</a:t>
            </a:fld>
            <a:endParaRPr lang="en-US" dirty="0"/>
          </a:p>
        </p:txBody>
      </p:sp>
    </p:spTree>
    <p:extLst>
      <p:ext uri="{BB962C8B-B14F-4D97-AF65-F5344CB8AC3E}">
        <p14:creationId xmlns:p14="http://schemas.microsoft.com/office/powerpoint/2010/main" val="3621710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1757362" y="1866075"/>
            <a:ext cx="8677275" cy="1648650"/>
          </a:xfrm>
        </p:spPr>
        <p:txBody>
          <a:bodyPr>
            <a:normAutofit lnSpcReduction="10000"/>
          </a:bodyPr>
          <a:lstStyle/>
          <a:p>
            <a:pPr algn="just"/>
            <a:endParaRPr lang="en-US" dirty="0"/>
          </a:p>
          <a:p>
            <a:pPr algn="just"/>
            <a:r>
              <a:rPr lang="en-US" sz="2300" dirty="0"/>
              <a:t>Utilizzo di una rete prototipica che dati i pochi esempi </a:t>
            </a:r>
            <a:r>
              <a:rPr lang="en-US" sz="2300" dirty="0" err="1"/>
              <a:t>disponibili</a:t>
            </a:r>
            <a:r>
              <a:rPr lang="en-US" sz="2300" dirty="0"/>
              <a:t> </a:t>
            </a:r>
            <a:r>
              <a:rPr lang="en-US" sz="2300" dirty="0" err="1"/>
              <a:t>faccia</a:t>
            </a:r>
            <a:r>
              <a:rPr lang="en-US" sz="2300" dirty="0"/>
              <a:t> due </a:t>
            </a:r>
            <a:r>
              <a:rPr lang="en-US" sz="2300" dirty="0" err="1"/>
              <a:t>prototipi</a:t>
            </a:r>
            <a:r>
              <a:rPr lang="en-US" sz="2300" dirty="0"/>
              <a:t>, uno </a:t>
            </a:r>
            <a:r>
              <a:rPr lang="en-US" sz="2300" dirty="0" err="1"/>
              <a:t>negativo</a:t>
            </a:r>
            <a:r>
              <a:rPr lang="en-US" sz="2300" dirty="0"/>
              <a:t> e uno </a:t>
            </a:r>
            <a:r>
              <a:rPr lang="en-US" sz="2300" dirty="0" err="1"/>
              <a:t>positivo</a:t>
            </a:r>
            <a:r>
              <a:rPr lang="en-US" sz="2300" dirty="0"/>
              <a:t>.</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25/09/2024</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543105" y="629807"/>
            <a:ext cx="4114800" cy="365125"/>
          </a:xfrm>
        </p:spPr>
        <p:txBody>
          <a:bodyPr/>
          <a:lstStyle/>
          <a:p>
            <a:r>
              <a:rPr lang="en-US" sz="1200" dirty="0"/>
              <a:t>Prototypical Network</a:t>
            </a:r>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7</a:t>
            </a:fld>
            <a:endParaRPr lang="en-US" dirty="0"/>
          </a:p>
        </p:txBody>
      </p:sp>
      <p:pic>
        <p:nvPicPr>
          <p:cNvPr id="1028" name="Picture 4">
            <a:extLst>
              <a:ext uri="{FF2B5EF4-FFF2-40B4-BE49-F238E27FC236}">
                <a16:creationId xmlns:a16="http://schemas.microsoft.com/office/drawing/2014/main" id="{E4336626-8E4A-49B9-98CA-0473A0BEC4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756025"/>
            <a:ext cx="8096250" cy="260032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2">
            <a:extLst>
              <a:ext uri="{FF2B5EF4-FFF2-40B4-BE49-F238E27FC236}">
                <a16:creationId xmlns:a16="http://schemas.microsoft.com/office/drawing/2014/main" id="{52F35AD6-EF61-43AB-9594-55A40D4F6C73}"/>
              </a:ext>
            </a:extLst>
          </p:cNvPr>
          <p:cNvSpPr>
            <a:spLocks noGrp="1"/>
          </p:cNvSpPr>
          <p:nvPr>
            <p:ph type="title"/>
          </p:nvPr>
        </p:nvSpPr>
        <p:spPr>
          <a:xfrm>
            <a:off x="2409511" y="686499"/>
            <a:ext cx="7029764" cy="1179576"/>
          </a:xfrm>
        </p:spPr>
        <p:txBody>
          <a:bodyPr>
            <a:normAutofit/>
          </a:bodyPr>
          <a:lstStyle/>
          <a:p>
            <a:pPr algn="ctr"/>
            <a:r>
              <a:rPr lang="en-US" sz="4000" b="1" dirty="0"/>
              <a:t>Prototypical Network</a:t>
            </a:r>
          </a:p>
        </p:txBody>
      </p:sp>
    </p:spTree>
    <p:extLst>
      <p:ext uri="{BB962C8B-B14F-4D97-AF65-F5344CB8AC3E}">
        <p14:creationId xmlns:p14="http://schemas.microsoft.com/office/powerpoint/2010/main" val="85079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877312" y="719201"/>
            <a:ext cx="6190488" cy="1179576"/>
          </a:xfrm>
        </p:spPr>
        <p:txBody>
          <a:bodyPr>
            <a:normAutofit/>
          </a:bodyPr>
          <a:lstStyle/>
          <a:p>
            <a:pPr algn="ctr"/>
            <a:r>
              <a:rPr lang="en-US" sz="4000" b="1" dirty="0"/>
              <a:t>Training</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1144660" y="2214688"/>
            <a:ext cx="9902679" cy="3633661"/>
          </a:xfrm>
        </p:spPr>
        <p:txBody>
          <a:bodyPr>
            <a:normAutofit/>
          </a:bodyPr>
          <a:lstStyle/>
          <a:p>
            <a:r>
              <a:rPr lang="en-US" sz="2200" dirty="0"/>
              <a:t>Fase di training basata </a:t>
            </a:r>
            <a:r>
              <a:rPr lang="en-US" sz="2200" dirty="0" err="1"/>
              <a:t>su</a:t>
            </a:r>
            <a:r>
              <a:rPr lang="en-US" sz="2200" dirty="0"/>
              <a:t> un </a:t>
            </a:r>
            <a:r>
              <a:rPr lang="en-US" sz="2200" dirty="0" err="1"/>
              <a:t>approccio</a:t>
            </a:r>
            <a:r>
              <a:rPr lang="en-US" sz="2200" dirty="0"/>
              <a:t> </a:t>
            </a:r>
            <a:r>
              <a:rPr lang="en-US" sz="2200" dirty="0" err="1"/>
              <a:t>episodico</a:t>
            </a:r>
            <a:r>
              <a:rPr lang="en-US" sz="2200" dirty="0"/>
              <a:t>:</a:t>
            </a:r>
          </a:p>
          <a:p>
            <a:pPr marL="571500" lvl="1" indent="-342900"/>
            <a:r>
              <a:rPr lang="en-US" sz="2200" dirty="0"/>
              <a:t>Ogni episodio corrisponde alla combinazione fra classe e audio</a:t>
            </a:r>
          </a:p>
          <a:p>
            <a:pPr marL="571500" lvl="1" indent="-342900"/>
            <a:r>
              <a:rPr lang="en-US" sz="2200" dirty="0" err="1"/>
              <a:t>Totale</a:t>
            </a:r>
            <a:r>
              <a:rPr lang="en-US" sz="2200" dirty="0"/>
              <a:t> di 54 </a:t>
            </a:r>
            <a:r>
              <a:rPr lang="en-US" sz="2200" dirty="0" err="1"/>
              <a:t>episodi</a:t>
            </a:r>
            <a:endParaRPr lang="en-US" sz="2200" dirty="0"/>
          </a:p>
          <a:p>
            <a:pPr lvl="1" indent="0">
              <a:buNone/>
            </a:pPr>
            <a:endParaRPr lang="en-US" dirty="0"/>
          </a:p>
          <a:p>
            <a:r>
              <a:rPr lang="en-US" sz="2200" dirty="0"/>
              <a:t>Training </a:t>
            </a:r>
            <a:r>
              <a:rPr lang="en-US" sz="2200" dirty="0" err="1"/>
              <a:t>basato</a:t>
            </a:r>
            <a:r>
              <a:rPr lang="en-US" sz="2200" dirty="0"/>
              <a:t> </a:t>
            </a:r>
            <a:r>
              <a:rPr lang="en-US" sz="2200" dirty="0" err="1"/>
              <a:t>su</a:t>
            </a:r>
            <a:r>
              <a:rPr lang="en-US" sz="2200" dirty="0"/>
              <a:t> una </a:t>
            </a:r>
            <a:r>
              <a:rPr lang="en-US" sz="2200" dirty="0" err="1"/>
              <a:t>suddivisione</a:t>
            </a:r>
            <a:r>
              <a:rPr lang="en-US" sz="2200" dirty="0"/>
              <a:t> in 2 task, uno </a:t>
            </a:r>
            <a:r>
              <a:rPr lang="en-US" sz="2200" dirty="0" err="1"/>
              <a:t>principale</a:t>
            </a:r>
            <a:r>
              <a:rPr lang="en-US" sz="2200" dirty="0"/>
              <a:t> e uno </a:t>
            </a:r>
            <a:r>
              <a:rPr lang="en-US" sz="2200" dirty="0" err="1"/>
              <a:t>ausiliario</a:t>
            </a:r>
            <a:r>
              <a:rPr lang="en-US" sz="2200" dirty="0"/>
              <a:t>:</a:t>
            </a:r>
          </a:p>
          <a:p>
            <a:pPr marL="571500" lvl="1" indent="-342900"/>
            <a:r>
              <a:rPr lang="en-US" sz="2200" dirty="0"/>
              <a:t>Task </a:t>
            </a:r>
            <a:r>
              <a:rPr lang="en-US" sz="2200" dirty="0" err="1"/>
              <a:t>principale</a:t>
            </a:r>
            <a:r>
              <a:rPr lang="en-US" sz="2200" dirty="0"/>
              <a:t> </a:t>
            </a:r>
            <a:r>
              <a:rPr lang="en-US" sz="2200" dirty="0" err="1"/>
              <a:t>basato</a:t>
            </a:r>
            <a:r>
              <a:rPr lang="en-US" sz="2200" dirty="0"/>
              <a:t> </a:t>
            </a:r>
            <a:r>
              <a:rPr lang="en-US" sz="2200" dirty="0" err="1"/>
              <a:t>su</a:t>
            </a:r>
            <a:r>
              <a:rPr lang="en-US" sz="2200" dirty="0"/>
              <a:t> </a:t>
            </a:r>
            <a:r>
              <a:rPr lang="en-US" sz="2200" dirty="0" err="1"/>
              <a:t>confronto</a:t>
            </a:r>
            <a:r>
              <a:rPr lang="en-US" sz="2200" dirty="0"/>
              <a:t> </a:t>
            </a:r>
            <a:r>
              <a:rPr lang="en-US" sz="2200" dirty="0" err="1"/>
              <a:t>fra</a:t>
            </a:r>
            <a:r>
              <a:rPr lang="en-US" sz="2200" dirty="0"/>
              <a:t> </a:t>
            </a:r>
            <a:r>
              <a:rPr lang="en-US" sz="2200" dirty="0" err="1"/>
              <a:t>protototipo</a:t>
            </a:r>
            <a:r>
              <a:rPr lang="en-US" sz="2200" dirty="0"/>
              <a:t> e embedding</a:t>
            </a:r>
          </a:p>
          <a:p>
            <a:pPr marL="571500" lvl="1" indent="-342900"/>
            <a:r>
              <a:rPr lang="en-US" sz="2200" dirty="0"/>
              <a:t>Task </a:t>
            </a:r>
            <a:r>
              <a:rPr lang="en-US" sz="2200" dirty="0" err="1"/>
              <a:t>ausiliario</a:t>
            </a:r>
            <a:r>
              <a:rPr lang="en-US" sz="2200" dirty="0"/>
              <a:t> </a:t>
            </a:r>
            <a:r>
              <a:rPr lang="en-US" sz="2200" dirty="0" err="1"/>
              <a:t>basato</a:t>
            </a:r>
            <a:r>
              <a:rPr lang="en-US" sz="2200" dirty="0"/>
              <a:t> </a:t>
            </a:r>
            <a:r>
              <a:rPr lang="en-US" sz="2200" dirty="0" err="1"/>
              <a:t>sulla</a:t>
            </a:r>
            <a:r>
              <a:rPr lang="en-US" sz="2200" dirty="0"/>
              <a:t> </a:t>
            </a:r>
            <a:r>
              <a:rPr lang="en-US" sz="2200" dirty="0" err="1"/>
              <a:t>classificazione</a:t>
            </a:r>
            <a:r>
              <a:rPr lang="en-US" sz="2200" dirty="0"/>
              <a:t> </a:t>
            </a:r>
            <a:r>
              <a:rPr lang="en-US" sz="2200" dirty="0" err="1"/>
              <a:t>multiclasse</a:t>
            </a:r>
            <a:r>
              <a:rPr lang="en-US" sz="2200" dirty="0"/>
              <a:t> </a:t>
            </a:r>
          </a:p>
          <a:p>
            <a:pPr lvl="1" indent="0">
              <a:buNone/>
            </a:pPr>
            <a:endParaRPr lang="en-US" dirty="0"/>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25/09/2024</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6819205" y="631889"/>
            <a:ext cx="4114800" cy="365125"/>
          </a:xfrm>
        </p:spPr>
        <p:txBody>
          <a:bodyPr/>
          <a:lstStyle/>
          <a:p>
            <a:r>
              <a:rPr lang="en-US" dirty="0"/>
              <a:t>Training</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
        <p:nvSpPr>
          <p:cNvPr id="7" name="Content Placeholder 3">
            <a:extLst>
              <a:ext uri="{FF2B5EF4-FFF2-40B4-BE49-F238E27FC236}">
                <a16:creationId xmlns:a16="http://schemas.microsoft.com/office/drawing/2014/main" id="{F5A13589-6E31-49CA-B477-7EFA51814B1E}"/>
              </a:ext>
            </a:extLst>
          </p:cNvPr>
          <p:cNvSpPr txBox="1">
            <a:spLocks/>
          </p:cNvSpPr>
          <p:nvPr/>
        </p:nvSpPr>
        <p:spPr>
          <a:xfrm>
            <a:off x="1251096" y="4435602"/>
            <a:ext cx="10699457" cy="240347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spTree>
    <p:extLst>
      <p:ext uri="{BB962C8B-B14F-4D97-AF65-F5344CB8AC3E}">
        <p14:creationId xmlns:p14="http://schemas.microsoft.com/office/powerpoint/2010/main" val="947625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752792" y="666880"/>
            <a:ext cx="6190488" cy="1179576"/>
          </a:xfrm>
        </p:spPr>
        <p:txBody>
          <a:bodyPr>
            <a:normAutofit/>
          </a:bodyPr>
          <a:lstStyle/>
          <a:p>
            <a:pPr algn="ctr"/>
            <a:r>
              <a:rPr lang="en-US" sz="4000" b="1" dirty="0"/>
              <a:t>Metriche</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94655" y="2441162"/>
            <a:ext cx="10699457" cy="2838863"/>
          </a:xfrm>
        </p:spPr>
        <p:txBody>
          <a:bodyPr>
            <a:noAutofit/>
          </a:bodyPr>
          <a:lstStyle/>
          <a:p>
            <a:r>
              <a:rPr lang="en-US" sz="2300" dirty="0"/>
              <a:t>Valutazione delle prestazioni del modello fatta attraverso varie metriche:</a:t>
            </a:r>
          </a:p>
          <a:p>
            <a:pPr marL="571500" lvl="1" indent="-342900"/>
            <a:r>
              <a:rPr lang="en-US" sz="2300" dirty="0"/>
              <a:t>F1 score classica applicata a livello di classificazione </a:t>
            </a:r>
            <a:r>
              <a:rPr lang="en-US" sz="2300" dirty="0" err="1"/>
              <a:t>delle</a:t>
            </a:r>
            <a:r>
              <a:rPr lang="en-US" sz="2300" dirty="0"/>
              <a:t> frames</a:t>
            </a:r>
          </a:p>
          <a:p>
            <a:pPr marL="571500" lvl="1" indent="-342900"/>
            <a:r>
              <a:rPr lang="en-US" sz="2300" dirty="0"/>
              <a:t>F1 score di segmentazione per valutare la </a:t>
            </a:r>
            <a:r>
              <a:rPr lang="en-US" sz="2300" dirty="0" err="1"/>
              <a:t>localizzazione</a:t>
            </a:r>
            <a:endParaRPr lang="en-US" sz="2300" dirty="0"/>
          </a:p>
          <a:p>
            <a:pPr marL="571500" lvl="1" indent="-342900"/>
            <a:r>
              <a:rPr lang="en-US" sz="2300" dirty="0"/>
              <a:t>Precision di segmentazione</a:t>
            </a:r>
          </a:p>
          <a:p>
            <a:pPr marL="571500" lvl="1" indent="-342900"/>
            <a:r>
              <a:rPr lang="en-US" sz="2300" dirty="0"/>
              <a:t>Recall di segmentazione</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25/09/2024</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6819205" y="631890"/>
            <a:ext cx="4114800" cy="365125"/>
          </a:xfrm>
        </p:spPr>
        <p:txBody>
          <a:bodyPr/>
          <a:lstStyle/>
          <a:p>
            <a:r>
              <a:rPr lang="en-US" dirty="0"/>
              <a:t>Metrics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9</a:t>
            </a:fld>
            <a:endParaRPr lang="en-US" dirty="0"/>
          </a:p>
        </p:txBody>
      </p:sp>
    </p:spTree>
    <p:extLst>
      <p:ext uri="{BB962C8B-B14F-4D97-AF65-F5344CB8AC3E}">
        <p14:creationId xmlns:p14="http://schemas.microsoft.com/office/powerpoint/2010/main" val="2957187771"/>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Personalizzato 2">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{C038943D-EE37-422E-AD8A-D1ADCBAB749E}tf89338750_win32</Template>
  <TotalTime>9950</TotalTime>
  <Words>406</Words>
  <Application>Microsoft Office PowerPoint</Application>
  <PresentationFormat>Widescreen</PresentationFormat>
  <Paragraphs>120</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Arial</vt:lpstr>
      <vt:lpstr>Calibri</vt:lpstr>
      <vt:lpstr>Montserrat</vt:lpstr>
      <vt:lpstr>GradientUnivers</vt:lpstr>
      <vt:lpstr>Modelli di Few-Shot Learning per classificazione e localizzazione di eventi bio-acustici </vt:lpstr>
      <vt:lpstr>Presentazione standard di PowerPoint</vt:lpstr>
      <vt:lpstr>Audio Machine Learning</vt:lpstr>
      <vt:lpstr>Few-Shot Bioacoustic Event Detection </vt:lpstr>
      <vt:lpstr>Approccio al Task</vt:lpstr>
      <vt:lpstr>I Modelli usati</vt:lpstr>
      <vt:lpstr>Prototypical Network</vt:lpstr>
      <vt:lpstr>Training</vt:lpstr>
      <vt:lpstr>Metriche</vt:lpstr>
      <vt:lpstr>Risultati</vt:lpstr>
      <vt:lpstr>Sviluppi futuri</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Galaxy</dc:title>
  <dc:creator>Salvo Calcagno</dc:creator>
  <cp:lastModifiedBy>Aldo Barca</cp:lastModifiedBy>
  <cp:revision>277</cp:revision>
  <dcterms:created xsi:type="dcterms:W3CDTF">2023-05-16T15:20:59Z</dcterms:created>
  <dcterms:modified xsi:type="dcterms:W3CDTF">2024-09-24T20:06:00Z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