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oiret One"/>
      <p:regular r:id="rId15"/>
    </p:embeddedFont>
    <p:embeddedFont>
      <p:font typeface="Oxygen Light"/>
      <p:regular r:id="rId16"/>
      <p:bold r:id="rId17"/>
    </p:embeddedFont>
    <p:embeddedFont>
      <p:font typeface="Oxygen"/>
      <p:regular r:id="rId18"/>
      <p:bold r:id="rId19"/>
    </p:embeddedFont>
    <p:embeddedFont>
      <p:font typeface="Anaheim"/>
      <p:regular r:id="rId20"/>
    </p:embeddedFont>
    <p:embeddedFont>
      <p:font typeface="Bebas Neu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1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oiretOne-regular.fntdata"/><Relationship Id="rId14" Type="http://schemas.openxmlformats.org/officeDocument/2006/relationships/slide" Target="slides/slide10.xml"/><Relationship Id="rId17" Type="http://schemas.openxmlformats.org/officeDocument/2006/relationships/font" Target="fonts/OxygenLight-bold.fntdata"/><Relationship Id="rId16" Type="http://schemas.openxmlformats.org/officeDocument/2006/relationships/font" Target="fonts/OxygenLight-regular.fntdata"/><Relationship Id="rId19" Type="http://schemas.openxmlformats.org/officeDocument/2006/relationships/font" Target="fonts/Oxygen-bold.fntdata"/><Relationship Id="rId18" Type="http://schemas.openxmlformats.org/officeDocument/2006/relationships/font" Target="fonts/Oxyge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25f85c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25f85c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16ef9ade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16ef9ade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16ef9a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16ef9a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16ef9a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16ef9a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16ef9ade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16ef9ad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16ef9ad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16ef9ad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16ef9ade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16ef9ad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16ef9ade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16ef9ad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16ef9ade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16ef9ade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16ef9ade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16ef9ade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1" sz="44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200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" type="title"/>
          </p:nvPr>
        </p:nvSpPr>
        <p:spPr>
          <a:xfrm>
            <a:off x="7200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200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title"/>
          </p:nvPr>
        </p:nvSpPr>
        <p:spPr>
          <a:xfrm>
            <a:off x="34038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4" type="title"/>
          </p:nvPr>
        </p:nvSpPr>
        <p:spPr>
          <a:xfrm>
            <a:off x="34038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34038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6087600" y="28044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7" type="title"/>
          </p:nvPr>
        </p:nvSpPr>
        <p:spPr>
          <a:xfrm>
            <a:off x="6087600" y="1589526"/>
            <a:ext cx="2336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6087600" y="3177110"/>
            <a:ext cx="2336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title"/>
          </p:nvPr>
        </p:nvSpPr>
        <p:spPr>
          <a:xfrm>
            <a:off x="720000" y="685600"/>
            <a:ext cx="4211100" cy="3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2290025" y="33534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1454700" y="2052475"/>
            <a:ext cx="6234600" cy="12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10579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2" type="subTitle"/>
          </p:nvPr>
        </p:nvSpPr>
        <p:spPr>
          <a:xfrm>
            <a:off x="5275850" y="3689600"/>
            <a:ext cx="27858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3" type="subTitle"/>
          </p:nvPr>
        </p:nvSpPr>
        <p:spPr>
          <a:xfrm>
            <a:off x="105780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4" type="subTitle"/>
          </p:nvPr>
        </p:nvSpPr>
        <p:spPr>
          <a:xfrm>
            <a:off x="5275850" y="3128600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2" type="title"/>
          </p:nvPr>
        </p:nvSpPr>
        <p:spPr>
          <a:xfrm>
            <a:off x="7200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7200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3" type="title"/>
          </p:nvPr>
        </p:nvSpPr>
        <p:spPr>
          <a:xfrm>
            <a:off x="34038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8"/>
          <p:cNvSpPr txBox="1"/>
          <p:nvPr>
            <p:ph idx="4" type="subTitle"/>
          </p:nvPr>
        </p:nvSpPr>
        <p:spPr>
          <a:xfrm>
            <a:off x="34038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5" type="title"/>
          </p:nvPr>
        </p:nvSpPr>
        <p:spPr>
          <a:xfrm>
            <a:off x="6087600" y="29485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6" type="subTitle"/>
          </p:nvPr>
        </p:nvSpPr>
        <p:spPr>
          <a:xfrm>
            <a:off x="6087600" y="3315275"/>
            <a:ext cx="23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2" type="title"/>
          </p:nvPr>
        </p:nvSpPr>
        <p:spPr>
          <a:xfrm>
            <a:off x="1811453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1811453" y="18517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3" type="title"/>
          </p:nvPr>
        </p:nvSpPr>
        <p:spPr>
          <a:xfrm>
            <a:off x="5749500" y="14794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4" type="subTitle"/>
          </p:nvPr>
        </p:nvSpPr>
        <p:spPr>
          <a:xfrm>
            <a:off x="5749500" y="1851752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5" type="title"/>
          </p:nvPr>
        </p:nvSpPr>
        <p:spPr>
          <a:xfrm>
            <a:off x="1811450" y="3091625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9"/>
          <p:cNvSpPr txBox="1"/>
          <p:nvPr>
            <p:ph idx="6" type="subTitle"/>
          </p:nvPr>
        </p:nvSpPr>
        <p:spPr>
          <a:xfrm>
            <a:off x="181145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7" type="title"/>
          </p:nvPr>
        </p:nvSpPr>
        <p:spPr>
          <a:xfrm>
            <a:off x="5749500" y="3091623"/>
            <a:ext cx="2480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9"/>
          <p:cNvSpPr txBox="1"/>
          <p:nvPr>
            <p:ph idx="8" type="subTitle"/>
          </p:nvPr>
        </p:nvSpPr>
        <p:spPr>
          <a:xfrm>
            <a:off x="5749500" y="3463950"/>
            <a:ext cx="2480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2" type="title"/>
          </p:nvPr>
        </p:nvSpPr>
        <p:spPr>
          <a:xfrm>
            <a:off x="7885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720013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3" type="title"/>
          </p:nvPr>
        </p:nvSpPr>
        <p:spPr>
          <a:xfrm>
            <a:off x="3419250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20"/>
          <p:cNvSpPr txBox="1"/>
          <p:nvPr>
            <p:ph idx="4" type="subTitle"/>
          </p:nvPr>
        </p:nvSpPr>
        <p:spPr>
          <a:xfrm>
            <a:off x="3331962" y="2193175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5" type="title"/>
          </p:nvPr>
        </p:nvSpPr>
        <p:spPr>
          <a:xfrm>
            <a:off x="7885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20"/>
          <p:cNvSpPr txBox="1"/>
          <p:nvPr>
            <p:ph idx="6" type="subTitle"/>
          </p:nvPr>
        </p:nvSpPr>
        <p:spPr>
          <a:xfrm>
            <a:off x="720000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7" type="title"/>
          </p:nvPr>
        </p:nvSpPr>
        <p:spPr>
          <a:xfrm>
            <a:off x="3419250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20"/>
          <p:cNvSpPr txBox="1"/>
          <p:nvPr>
            <p:ph idx="8" type="subTitle"/>
          </p:nvPr>
        </p:nvSpPr>
        <p:spPr>
          <a:xfrm>
            <a:off x="3331950" y="4061350"/>
            <a:ext cx="24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9" type="title"/>
          </p:nvPr>
        </p:nvSpPr>
        <p:spPr>
          <a:xfrm>
            <a:off x="6049924" y="1881312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20"/>
          <p:cNvSpPr txBox="1"/>
          <p:nvPr>
            <p:ph idx="13" type="subTitle"/>
          </p:nvPr>
        </p:nvSpPr>
        <p:spPr>
          <a:xfrm>
            <a:off x="5981387" y="2193175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4" type="title"/>
          </p:nvPr>
        </p:nvSpPr>
        <p:spPr>
          <a:xfrm>
            <a:off x="6049924" y="3749587"/>
            <a:ext cx="23055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20"/>
          <p:cNvSpPr txBox="1"/>
          <p:nvPr>
            <p:ph idx="15" type="subTitle"/>
          </p:nvPr>
        </p:nvSpPr>
        <p:spPr>
          <a:xfrm>
            <a:off x="5981374" y="4061350"/>
            <a:ext cx="24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e text 3">
  <p:cSld name="CUSTOM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4281625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5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5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type="title"/>
          </p:nvPr>
        </p:nvSpPr>
        <p:spPr>
          <a:xfrm>
            <a:off x="720107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p26"/>
          <p:cNvSpPr txBox="1"/>
          <p:nvPr>
            <p:ph hasCustomPrompt="1" idx="2" type="title"/>
          </p:nvPr>
        </p:nvSpPr>
        <p:spPr>
          <a:xfrm>
            <a:off x="7200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8" name="Google Shape;168;p26"/>
          <p:cNvSpPr txBox="1"/>
          <p:nvPr>
            <p:ph idx="1" type="subTitle"/>
          </p:nvPr>
        </p:nvSpPr>
        <p:spPr>
          <a:xfrm>
            <a:off x="720101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3" name="Google Shape;173;p27"/>
          <p:cNvSpPr txBox="1"/>
          <p:nvPr>
            <p:ph hasCustomPrompt="1" idx="2" type="title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/>
          <p:nvPr>
            <p:ph idx="1" type="subTitle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type="ctrTitle"/>
          </p:nvPr>
        </p:nvSpPr>
        <p:spPr>
          <a:xfrm>
            <a:off x="4096775" y="540100"/>
            <a:ext cx="43257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4096775" y="1524100"/>
            <a:ext cx="432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0" name="Google Shape;180;p28"/>
          <p:cNvSpPr txBox="1"/>
          <p:nvPr/>
        </p:nvSpPr>
        <p:spPr>
          <a:xfrm>
            <a:off x="4409075" y="3137600"/>
            <a:ext cx="37011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, infographics &amp; images by</a:t>
            </a:r>
            <a:r>
              <a:rPr lang="en">
                <a:solidFill>
                  <a:schemeClr val="lt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.</a:t>
            </a:r>
            <a:endParaRPr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3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703800" y="2491350"/>
            <a:ext cx="3494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913600" y="2491350"/>
            <a:ext cx="3510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0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703800" y="3001175"/>
            <a:ext cx="34941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13600" y="3001175"/>
            <a:ext cx="3510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1388100" y="1693050"/>
            <a:ext cx="6367800" cy="17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10" l="56623" r="0" t="0"/>
          <a:stretch/>
        </p:blipFill>
        <p:spPr>
          <a:xfrm>
            <a:off x="5177825" y="0"/>
            <a:ext cx="396617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4781550" y="1416450"/>
            <a:ext cx="3642600" cy="18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5452800" y="3276450"/>
            <a:ext cx="29712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ctrTitle"/>
          </p:nvPr>
        </p:nvSpPr>
        <p:spPr>
          <a:xfrm>
            <a:off x="3541700" y="276150"/>
            <a:ext cx="3852000" cy="24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Bathrooms Classifier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5" name="Google Shape;195;p32"/>
          <p:cNvSpPr txBox="1"/>
          <p:nvPr>
            <p:ph idx="1" type="subTitle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Aldo N. Cao Romero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June 2021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720000" y="227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25" y="800375"/>
            <a:ext cx="43815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88" y="3090863"/>
            <a:ext cx="74580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ctrTitle"/>
          </p:nvPr>
        </p:nvSpPr>
        <p:spPr>
          <a:xfrm>
            <a:off x="2165975" y="0"/>
            <a:ext cx="3852000" cy="9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5381625" y="1177425"/>
            <a:ext cx="2575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xygen"/>
                <a:ea typeface="Oxygen"/>
                <a:cs typeface="Oxygen"/>
                <a:sym typeface="Oxygen"/>
              </a:rPr>
              <a:t>The creation of a model that classifies the houses by the number of bathrooms and, in this way, predict which houses can qualify for adding a new bathroom</a:t>
            </a:r>
            <a:endParaRPr b="1" sz="1600"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25" y="867575"/>
            <a:ext cx="3293124" cy="40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720000" y="2849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We take the cleansed data of the raw house data, and took the variables we will use for the model</a:t>
            </a:r>
            <a:endParaRPr b="1" sz="1600">
              <a:solidFill>
                <a:schemeClr val="dk2"/>
              </a:solidFill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50" y="1075513"/>
            <a:ext cx="26574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/>
          <p:nvPr/>
        </p:nvSpPr>
        <p:spPr>
          <a:xfrm>
            <a:off x="3243250" y="1075525"/>
            <a:ext cx="2657400" cy="3552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84525" y="2972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The model was trained using the KNN classifier along with the normalization: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238" y="759700"/>
            <a:ext cx="23145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313" y="1627350"/>
            <a:ext cx="5756450" cy="3156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/>
          <p:nvPr/>
        </p:nvSpPr>
        <p:spPr>
          <a:xfrm>
            <a:off x="3179250" y="759700"/>
            <a:ext cx="2314500" cy="676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720000" y="3119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The amount of neighbors that gives us the best accuracy for the model was 14, which corresponds to an accuracy of 62%</a:t>
            </a:r>
            <a:endParaRPr b="1" sz="1600">
              <a:solidFill>
                <a:schemeClr val="dk2"/>
              </a:solidFill>
            </a:endParaRPr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163" y="1081100"/>
            <a:ext cx="3301675" cy="36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/>
          <p:nvPr/>
        </p:nvSpPr>
        <p:spPr>
          <a:xfrm>
            <a:off x="2921175" y="1081100"/>
            <a:ext cx="3301800" cy="3678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509300" y="3840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Then, we test our model with the test data and obtain an accuracy of 60% and we get the following behavior: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99" y="1247075"/>
            <a:ext cx="5551350" cy="34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700" y="913600"/>
            <a:ext cx="1594925" cy="381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6754700" y="913600"/>
            <a:ext cx="1594800" cy="3810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720000" y="65985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It was taken the values that the model predicts larger than the actual value and we assume the house might have the possibility of adding a new bathroom. It was obtained a total of 734 candidates of adding a new bathroom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600" y="2266900"/>
            <a:ext cx="4584725" cy="23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/>
          <p:nvPr/>
        </p:nvSpPr>
        <p:spPr>
          <a:xfrm>
            <a:off x="2088600" y="2266900"/>
            <a:ext cx="4584600" cy="2301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558875" y="3716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We locate in the map the houses that are possibly able to have  a new bathroom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25" y="944675"/>
            <a:ext cx="7765950" cy="3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9"/>
          <p:cNvSpPr/>
          <p:nvPr/>
        </p:nvSpPr>
        <p:spPr>
          <a:xfrm>
            <a:off x="689025" y="944675"/>
            <a:ext cx="7704000" cy="3573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720000" y="21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Conclusions</a:t>
            </a:r>
            <a:endParaRPr sz="2500"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720000" y="848225"/>
            <a:ext cx="77040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We create a model that classifies the houses with a certain amount of bathrooms and find the optimal quantity of K-Neighbors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By getting the </a:t>
            </a:r>
            <a:r>
              <a:rPr b="1" lang="en">
                <a:solidFill>
                  <a:schemeClr val="dk1"/>
                </a:solidFill>
              </a:rPr>
              <a:t>confusion</a:t>
            </a:r>
            <a:r>
              <a:rPr b="1" lang="en">
                <a:solidFill>
                  <a:schemeClr val="dk1"/>
                </a:solidFill>
              </a:rPr>
              <a:t> matrix, we were able to observe that the predictions differs only by one in many cases.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We propose that, in the houses where the predicted value was larger than the actual value, </a:t>
            </a:r>
            <a:r>
              <a:rPr b="1" lang="en">
                <a:solidFill>
                  <a:schemeClr val="dk1"/>
                </a:solidFill>
              </a:rPr>
              <a:t>those</a:t>
            </a:r>
            <a:r>
              <a:rPr b="1" lang="en">
                <a:solidFill>
                  <a:schemeClr val="dk1"/>
                </a:solidFill>
              </a:rPr>
              <a:t> houses can be candidates of adding a new bathroom.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We locate in the the map the houses that we can offer the </a:t>
            </a:r>
            <a:r>
              <a:rPr b="1" lang="en">
                <a:solidFill>
                  <a:schemeClr val="dk1"/>
                </a:solidFill>
              </a:rPr>
              <a:t>possibility</a:t>
            </a:r>
            <a:r>
              <a:rPr b="1" lang="en">
                <a:solidFill>
                  <a:schemeClr val="dk1"/>
                </a:solidFill>
              </a:rPr>
              <a:t> of adding a bathroom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