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9" r:id="rId5"/>
    <p:sldId id="257" r:id="rId6"/>
    <p:sldId id="280" r:id="rId7"/>
    <p:sldId id="281" r:id="rId8"/>
    <p:sldId id="261" r:id="rId9"/>
    <p:sldId id="260" r:id="rId10"/>
    <p:sldId id="282" r:id="rId11"/>
    <p:sldId id="263" r:id="rId12"/>
    <p:sldId id="264" r:id="rId13"/>
    <p:sldId id="265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Ditentuakn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impnodes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F2292-81A3-4AAB-9CA3-9827F8F6C0C0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944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4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F7B9-41E5-4C48-AF6F-BED9DFA2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103" y="4434840"/>
            <a:ext cx="9119709" cy="1122202"/>
          </a:xfrm>
        </p:spPr>
        <p:txBody>
          <a:bodyPr/>
          <a:lstStyle/>
          <a:p>
            <a:r>
              <a:rPr lang="en-US" dirty="0"/>
              <a:t>can Boruta help US to  build more accurate and efficient Supervised model?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29727-C7B2-44B2-9FF0-98F5A4EC0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5557042"/>
            <a:ext cx="7944051" cy="631030"/>
          </a:xfrm>
        </p:spPr>
        <p:txBody>
          <a:bodyPr>
            <a:normAutofit/>
          </a:bodyPr>
          <a:lstStyle/>
          <a:p>
            <a:r>
              <a:rPr lang="en-US" sz="2000" dirty="0"/>
              <a:t>Aldo Gadra Paulus </a:t>
            </a:r>
            <a:r>
              <a:rPr lang="en-US" sz="2000" dirty="0" err="1"/>
              <a:t>Simatupang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80560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21AE-5E42-4623-AA91-2F4742E4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5330734" cy="1325563"/>
          </a:xfrm>
        </p:spPr>
        <p:txBody>
          <a:bodyPr/>
          <a:lstStyle/>
          <a:p>
            <a:r>
              <a:rPr lang="en-US" dirty="0"/>
              <a:t>Which Model is better?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783D9-C079-4D54-A540-C40EE1B93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065867"/>
            <a:ext cx="4709054" cy="576262"/>
          </a:xfrm>
        </p:spPr>
        <p:txBody>
          <a:bodyPr/>
          <a:lstStyle/>
          <a:p>
            <a:pPr algn="ctr"/>
            <a:r>
              <a:rPr lang="en-US" dirty="0"/>
              <a:t>Model 1</a:t>
            </a: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3404B8-CAFC-4EE5-A88C-DACCAFAB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2"/>
            <a:ext cx="4996923" cy="21111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1600" dirty="0" err="1"/>
              <a:t>Accuracy</a:t>
            </a:r>
            <a:r>
              <a:rPr lang="id-ID" sz="1600" dirty="0"/>
              <a:t> : 0.7869          </a:t>
            </a:r>
            <a:endParaRPr lang="en-US" sz="1600" dirty="0"/>
          </a:p>
          <a:p>
            <a:pPr marL="0" indent="0" algn="ctr">
              <a:buNone/>
            </a:pPr>
            <a:r>
              <a:rPr lang="id-ID" sz="1600" dirty="0"/>
              <a:t>95% CI : (0.6632, 0.8814)</a:t>
            </a:r>
          </a:p>
          <a:p>
            <a:pPr marL="0" indent="0" algn="ctr">
              <a:buNone/>
            </a:pPr>
            <a:r>
              <a:rPr lang="id-ID" sz="1600" dirty="0" err="1"/>
              <a:t>No</a:t>
            </a:r>
            <a:r>
              <a:rPr lang="id-ID" sz="1600" dirty="0"/>
              <a:t> </a:t>
            </a:r>
            <a:r>
              <a:rPr lang="id-ID" sz="1600" dirty="0" err="1"/>
              <a:t>Information</a:t>
            </a:r>
            <a:r>
              <a:rPr lang="id-ID" sz="1600" dirty="0"/>
              <a:t> Rate : 0.541           </a:t>
            </a:r>
          </a:p>
          <a:p>
            <a:pPr marL="0" indent="0" algn="ctr">
              <a:buNone/>
            </a:pPr>
            <a:r>
              <a:rPr lang="id-ID" sz="1600" dirty="0"/>
              <a:t>P-</a:t>
            </a:r>
            <a:r>
              <a:rPr lang="id-ID" sz="1600" dirty="0" err="1"/>
              <a:t>Value</a:t>
            </a:r>
            <a:r>
              <a:rPr lang="id-ID" sz="1600" dirty="0"/>
              <a:t> [</a:t>
            </a:r>
            <a:r>
              <a:rPr lang="id-ID" sz="1600" dirty="0" err="1"/>
              <a:t>Acc</a:t>
            </a:r>
            <a:r>
              <a:rPr lang="id-ID" sz="1600" dirty="0"/>
              <a:t> &gt; NIR] : 5.878e-05       </a:t>
            </a:r>
          </a:p>
          <a:p>
            <a:pPr marL="0" indent="0" algn="ctr">
              <a:buNone/>
            </a:pPr>
            <a:r>
              <a:rPr lang="id-ID" sz="1600" dirty="0"/>
              <a:t>Kappa : 0.5697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C43FFD-D998-48E2-B952-7D9677B96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3483" y="2039898"/>
            <a:ext cx="4722813" cy="576262"/>
          </a:xfrm>
        </p:spPr>
        <p:txBody>
          <a:bodyPr/>
          <a:lstStyle/>
          <a:p>
            <a:pPr algn="ctr"/>
            <a:r>
              <a:rPr lang="en-US" dirty="0"/>
              <a:t>Model 4</a:t>
            </a:r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199927-3A8D-4C92-9B83-F4AA869D9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1111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1600" dirty="0" err="1"/>
              <a:t>Accuracy</a:t>
            </a:r>
            <a:r>
              <a:rPr lang="id-ID" sz="1600" dirty="0"/>
              <a:t> : 0.7869          </a:t>
            </a:r>
          </a:p>
          <a:p>
            <a:pPr marL="0" indent="0" algn="ctr">
              <a:buNone/>
            </a:pPr>
            <a:r>
              <a:rPr lang="id-ID" sz="1600" dirty="0"/>
              <a:t>95% CI : (0.6632, 0.8814)</a:t>
            </a:r>
          </a:p>
          <a:p>
            <a:pPr marL="0" indent="0" algn="ctr">
              <a:buNone/>
            </a:pPr>
            <a:r>
              <a:rPr lang="id-ID" sz="1600" dirty="0" err="1"/>
              <a:t>No</a:t>
            </a:r>
            <a:r>
              <a:rPr lang="id-ID" sz="1600" dirty="0"/>
              <a:t> </a:t>
            </a:r>
            <a:r>
              <a:rPr lang="id-ID" sz="1600" dirty="0" err="1"/>
              <a:t>Information</a:t>
            </a:r>
            <a:r>
              <a:rPr lang="id-ID" sz="1600" dirty="0"/>
              <a:t> Rate : 0.541         </a:t>
            </a:r>
          </a:p>
          <a:p>
            <a:pPr marL="0" indent="0" algn="ctr">
              <a:buNone/>
            </a:pPr>
            <a:r>
              <a:rPr lang="id-ID" sz="1600" dirty="0"/>
              <a:t>P-</a:t>
            </a:r>
            <a:r>
              <a:rPr lang="id-ID" sz="1600" dirty="0" err="1"/>
              <a:t>Value</a:t>
            </a:r>
            <a:r>
              <a:rPr lang="id-ID" sz="1600" dirty="0"/>
              <a:t> [</a:t>
            </a:r>
            <a:r>
              <a:rPr lang="id-ID" sz="1600" dirty="0" err="1"/>
              <a:t>Acc</a:t>
            </a:r>
            <a:r>
              <a:rPr lang="id-ID" sz="1600" dirty="0"/>
              <a:t> &gt; NIR] : 5.878e-05      </a:t>
            </a:r>
          </a:p>
          <a:p>
            <a:pPr marL="0" indent="0" algn="ctr">
              <a:buNone/>
            </a:pPr>
            <a:r>
              <a:rPr lang="id-ID" sz="1600" dirty="0"/>
              <a:t>Kappa : 0.5674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9E6779E-882A-4C73-B941-650E3752F81E}"/>
              </a:ext>
            </a:extLst>
          </p:cNvPr>
          <p:cNvSpPr txBox="1">
            <a:spLocks/>
          </p:cNvSpPr>
          <p:nvPr/>
        </p:nvSpPr>
        <p:spPr>
          <a:xfrm>
            <a:off x="685801" y="5134244"/>
            <a:ext cx="9860495" cy="1023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Because of its higher Kappa score, Model 1 is slightly more accurate than model 4.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749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0B98-59C4-44D7-8F89-447EDC38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1 is more efficient?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4B2B7-755A-4298-B8A1-0A1527422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2621" y="1991757"/>
            <a:ext cx="7968888" cy="1178163"/>
          </a:xfrm>
        </p:spPr>
        <p:txBody>
          <a:bodyPr anchor="t"/>
          <a:lstStyle/>
          <a:p>
            <a:r>
              <a:rPr lang="en-US" dirty="0"/>
              <a:t>Minimal selected variable could lead to a more accurate and stable variable (avoiding </a:t>
            </a:r>
            <a:r>
              <a:rPr lang="en-US" dirty="0" err="1"/>
              <a:t>hyperfitting</a:t>
            </a:r>
            <a:r>
              <a:rPr lang="en-US" dirty="0"/>
              <a:t> and overfitting).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id-ID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CB816-DA60-4AB7-ACED-56F334C3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F037C-4DA1-4E91-952D-F09F1A31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EE879-2AD7-4671-9593-666325FD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54CA4D6-05BE-4EDA-9D93-E9C974803D50}"/>
              </a:ext>
            </a:extLst>
          </p:cNvPr>
          <p:cNvSpPr txBox="1">
            <a:spLocks/>
          </p:cNvSpPr>
          <p:nvPr/>
        </p:nvSpPr>
        <p:spPr>
          <a:xfrm>
            <a:off x="3012621" y="2951599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Is it beneficial?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D5852D8-5A15-4312-B0DD-FF424B2A33C1}"/>
              </a:ext>
            </a:extLst>
          </p:cNvPr>
          <p:cNvSpPr txBox="1">
            <a:spLocks/>
          </p:cNvSpPr>
          <p:nvPr/>
        </p:nvSpPr>
        <p:spPr>
          <a:xfrm>
            <a:off x="3091542" y="4051179"/>
            <a:ext cx="7968888" cy="1178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Minimal processing power and time.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Lead to a more accurate model. 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5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B383-A753-44C4-989A-C7FF3A641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251462"/>
            <a:ext cx="4179570" cy="1524735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sz="4800" dirty="0"/>
              <a:t>Thank you</a:t>
            </a:r>
            <a:endParaRPr lang="id-ID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D686C-BDE3-4424-920D-0342F00A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8008-F794-41A2-B2F8-2BD975BF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C4E3C-1A68-43C9-A198-3E4E0343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2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FBFE-D592-4B50-B146-1603D749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48F9-DD21-4DC7-82EE-3DF93EA8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439"/>
            <a:ext cx="4579620" cy="3163116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Heart attack, as with other medical related cases, is an important feature especially regarding it severity. </a:t>
            </a:r>
          </a:p>
          <a:p>
            <a:r>
              <a:rPr lang="en-US" sz="1600" dirty="0"/>
              <a:t>Machine Learning can help this matter by building detection measure to assets risk and diagnoses. </a:t>
            </a:r>
          </a:p>
          <a:p>
            <a:r>
              <a:rPr lang="en-US" sz="1600" dirty="0"/>
              <a:t>In this study, we will explore on how should we design variable in the supervised model to find the most accurate model. 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42646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B178-9FBC-4FCA-832C-DB1CC08E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365125"/>
            <a:ext cx="10667998" cy="1325563"/>
          </a:xfrm>
        </p:spPr>
        <p:txBody>
          <a:bodyPr/>
          <a:lstStyle/>
          <a:p>
            <a:r>
              <a:rPr lang="en-US" dirty="0"/>
              <a:t>Data feature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C503A-C937-4A1F-A946-5D4E7F33C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785016"/>
            <a:ext cx="4995334" cy="3649134"/>
          </a:xfrm>
        </p:spPr>
        <p:txBody>
          <a:bodyPr>
            <a:normAutofit fontScale="70000" lnSpcReduction="20000"/>
          </a:bodyPr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Age : Age of the patient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Sex : Sex of the patient</a:t>
            </a:r>
          </a:p>
          <a:p>
            <a:pPr marL="0" indent="0" algn="l" fontAlgn="base">
              <a:buNone/>
            </a:pPr>
            <a:r>
              <a:rPr lang="en-US" b="0" i="0" dirty="0" err="1">
                <a:effectLst/>
                <a:latin typeface="Inter"/>
              </a:rPr>
              <a:t>exang</a:t>
            </a:r>
            <a:r>
              <a:rPr lang="en-US" b="0" i="0" dirty="0">
                <a:effectLst/>
                <a:latin typeface="Inter"/>
              </a:rPr>
              <a:t>: exercise induced angina (1 = yes; 0 = no)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ca: number of major vessels (0-3)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cp : Chest Pain type chest pain type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Value 1: typical angina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Value 2: atypical angina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Value 3: non-anginal pain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Value 4: asymptomatic</a:t>
            </a:r>
          </a:p>
          <a:p>
            <a:pPr marL="0" indent="0" algn="l" fontAlgn="base">
              <a:buNone/>
            </a:pPr>
            <a:r>
              <a:rPr lang="en-US" b="1" i="0" dirty="0">
                <a:effectLst/>
                <a:latin typeface="Inter"/>
              </a:rPr>
              <a:t>target</a:t>
            </a:r>
            <a:r>
              <a:rPr lang="en-US" b="0" i="0" dirty="0">
                <a:effectLst/>
                <a:latin typeface="Inter"/>
              </a:rPr>
              <a:t> : 0= less chance of heart attack 1= more chance of heart attack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E44B6D-C840-4DFB-91EF-E540B40AF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1785016"/>
            <a:ext cx="4995332" cy="3649133"/>
          </a:xfrm>
        </p:spPr>
        <p:txBody>
          <a:bodyPr>
            <a:normAutofit fontScale="70000" lnSpcReduction="20000"/>
          </a:bodyPr>
          <a:lstStyle/>
          <a:p>
            <a:pPr marL="0" indent="0" algn="l" fontAlgn="base">
              <a:buNone/>
            </a:pPr>
            <a:r>
              <a:rPr lang="en-US" b="0" i="0" dirty="0" err="1">
                <a:effectLst/>
                <a:latin typeface="Inter"/>
              </a:rPr>
              <a:t>trtbps</a:t>
            </a:r>
            <a:r>
              <a:rPr lang="en-US" b="0" i="0" dirty="0">
                <a:effectLst/>
                <a:latin typeface="Inter"/>
              </a:rPr>
              <a:t> : resting blood pressure (in mm Hg)</a:t>
            </a:r>
          </a:p>
          <a:p>
            <a:pPr marL="0" indent="0" algn="l" fontAlgn="base">
              <a:buNone/>
            </a:pPr>
            <a:r>
              <a:rPr lang="en-US" b="0" i="0" dirty="0" err="1">
                <a:effectLst/>
                <a:latin typeface="Inter"/>
              </a:rPr>
              <a:t>chol</a:t>
            </a:r>
            <a:r>
              <a:rPr lang="en-US" b="0" i="0" dirty="0">
                <a:effectLst/>
                <a:latin typeface="Inter"/>
              </a:rPr>
              <a:t> : </a:t>
            </a:r>
            <a:r>
              <a:rPr lang="en-US" b="0" i="0" dirty="0" err="1">
                <a:effectLst/>
                <a:latin typeface="Inter"/>
              </a:rPr>
              <a:t>cholestoral</a:t>
            </a:r>
            <a:r>
              <a:rPr lang="en-US" b="0" i="0" dirty="0">
                <a:effectLst/>
                <a:latin typeface="Inter"/>
              </a:rPr>
              <a:t> in mg/dl fetched via BMI sensor</a:t>
            </a:r>
          </a:p>
          <a:p>
            <a:pPr marL="0" indent="0" algn="l" fontAlgn="base">
              <a:buNone/>
            </a:pPr>
            <a:r>
              <a:rPr lang="en-US" b="0" i="0" dirty="0" err="1">
                <a:effectLst/>
                <a:latin typeface="Inter"/>
              </a:rPr>
              <a:t>fbs</a:t>
            </a:r>
            <a:r>
              <a:rPr lang="en-US" b="0" i="0" dirty="0">
                <a:effectLst/>
                <a:latin typeface="Inter"/>
              </a:rPr>
              <a:t> : (fasting blood sugar &gt; 120 mg/dl) (1 = true; 0 = false)</a:t>
            </a:r>
          </a:p>
          <a:p>
            <a:pPr marL="0" indent="0" algn="l" fontAlgn="base">
              <a:buNone/>
            </a:pPr>
            <a:r>
              <a:rPr lang="en-US" b="0" i="0" dirty="0" err="1">
                <a:effectLst/>
                <a:latin typeface="Inter"/>
              </a:rPr>
              <a:t>rest_ecg</a:t>
            </a:r>
            <a:r>
              <a:rPr lang="en-US" b="0" i="0" dirty="0">
                <a:effectLst/>
                <a:latin typeface="Inter"/>
              </a:rPr>
              <a:t> : resting electrocardiographic results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Value 0: normal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Value 1: having ST-T wave abnormality (T wave inversions and/or ST elevation or depression of &gt; 0.05 mV)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Value 2: showing probable or definite left ventricular hypertrophy by Estes' criteria</a:t>
            </a:r>
          </a:p>
          <a:p>
            <a:pPr marL="0" indent="0" algn="l" fontAlgn="base">
              <a:buNone/>
            </a:pPr>
            <a:r>
              <a:rPr lang="en-US" b="0" i="0" dirty="0" err="1">
                <a:effectLst/>
                <a:latin typeface="Inter"/>
              </a:rPr>
              <a:t>thalach</a:t>
            </a:r>
            <a:r>
              <a:rPr lang="en-US" b="0" i="0" dirty="0">
                <a:effectLst/>
                <a:latin typeface="Inter"/>
              </a:rPr>
              <a:t> : maximum heart rate achieved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B21AFE4-A526-4B86-ABDE-73AB83E4E0D0}"/>
              </a:ext>
            </a:extLst>
          </p:cNvPr>
          <p:cNvSpPr txBox="1">
            <a:spLocks/>
          </p:cNvSpPr>
          <p:nvPr/>
        </p:nvSpPr>
        <p:spPr>
          <a:xfrm>
            <a:off x="685802" y="5434149"/>
            <a:ext cx="9901644" cy="1130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 source: https://www.kaggle.com/rashikrahmanpritom/heart-attack-analysis-prediction-dataset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0244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1EFB-02AD-4CC5-A31F-028D4863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Feature selection</a:t>
            </a:r>
            <a:br>
              <a:rPr lang="en-US" dirty="0"/>
            </a:br>
            <a:r>
              <a:rPr lang="en-US" dirty="0"/>
              <a:t>Boruta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2DF1A-2CE9-4FE9-B3BA-7CBFE6708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Boruta uses random forest principle with added reshuffle data to create shadow feature. This algorithm eliminates feature that have worst importance.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57119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2B9D7E-9482-4E0C-AEC8-ECC14C48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30" y="445459"/>
            <a:ext cx="6306810" cy="895661"/>
          </a:xfrm>
        </p:spPr>
        <p:txBody>
          <a:bodyPr>
            <a:normAutofit/>
          </a:bodyPr>
          <a:lstStyle/>
          <a:p>
            <a:r>
              <a:rPr lang="en-US" sz="3600" dirty="0"/>
              <a:t>Variable Correlation</a:t>
            </a:r>
            <a:endParaRPr lang="id-ID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115B80-0E8F-4C81-AF04-13B4D2E2D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64" r="37819" b="68826"/>
          <a:stretch/>
        </p:blipFill>
        <p:spPr>
          <a:xfrm>
            <a:off x="1254036" y="1496182"/>
            <a:ext cx="10764614" cy="272747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D948B3-B54D-4CE3-BB7F-430500962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830" y="4556530"/>
            <a:ext cx="9901644" cy="1130167"/>
          </a:xfrm>
        </p:spPr>
        <p:txBody>
          <a:bodyPr>
            <a:normAutofit/>
          </a:bodyPr>
          <a:lstStyle/>
          <a:p>
            <a:r>
              <a:rPr lang="en-US" sz="2400" dirty="0"/>
              <a:t>There is no multicollinearity indicated by the lack of correlation more than 0.8. Therefore Boruta feature selection can be implemented.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2469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3E18-021D-4844-BC37-FDA9D706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402" y="130629"/>
            <a:ext cx="10131425" cy="870858"/>
          </a:xfrm>
        </p:spPr>
        <p:txBody>
          <a:bodyPr/>
          <a:lstStyle/>
          <a:p>
            <a:r>
              <a:rPr lang="en-US" dirty="0"/>
              <a:t>Boruta Analysis 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3676C-A5D1-4489-B00A-53BF20B54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97"/>
          <a:stretch/>
        </p:blipFill>
        <p:spPr>
          <a:xfrm>
            <a:off x="1185413" y="1167842"/>
            <a:ext cx="9821174" cy="5237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376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3E18-021D-4844-BC37-FDA9D706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02" y="513806"/>
            <a:ext cx="10131425" cy="870858"/>
          </a:xfrm>
        </p:spPr>
        <p:txBody>
          <a:bodyPr/>
          <a:lstStyle/>
          <a:p>
            <a:r>
              <a:rPr lang="en-US" dirty="0"/>
              <a:t>Boruta Analysis 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4ED84-9515-4517-880C-537AEC6F3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1" b="51746"/>
          <a:stretch/>
        </p:blipFill>
        <p:spPr>
          <a:xfrm>
            <a:off x="265611" y="2583671"/>
            <a:ext cx="11660777" cy="2615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3315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2054-E1E4-4728-BF16-45F9BBBB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1F2E-C7EF-499E-89FA-280CD757E5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/>
              <a:t>Model 1: </a:t>
            </a:r>
            <a:r>
              <a:rPr lang="id-ID" dirty="0" err="1"/>
              <a:t>caa+cp+thall+oldpeak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Model 2: </a:t>
            </a:r>
            <a:r>
              <a:rPr lang="id-ID" dirty="0" err="1"/>
              <a:t>caa+cp+thall+oldpeak+thalachh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Model 3: </a:t>
            </a:r>
            <a:r>
              <a:rPr lang="id-ID" dirty="0" err="1"/>
              <a:t>caa+cp+thall+oldpeak+thalachh+exng+sex+slp+age+trtbps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Model 4: semua variabel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0153D-F31D-401A-A688-C96FEC4DB5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id-ID" dirty="0" err="1"/>
              <a:t>odel</a:t>
            </a:r>
            <a:r>
              <a:rPr lang="id-ID" dirty="0"/>
              <a:t> 1: </a:t>
            </a:r>
            <a:r>
              <a:rPr lang="en-US" dirty="0"/>
              <a:t>Selected 4 most best feature based on importance.</a:t>
            </a:r>
          </a:p>
          <a:p>
            <a:pPr marL="0" indent="0">
              <a:buNone/>
            </a:pPr>
            <a:r>
              <a:rPr lang="en-US" dirty="0"/>
              <a:t> M</a:t>
            </a:r>
            <a:r>
              <a:rPr lang="id-ID" dirty="0" err="1"/>
              <a:t>odel</a:t>
            </a:r>
            <a:r>
              <a:rPr lang="id-ID" dirty="0"/>
              <a:t> 2: </a:t>
            </a:r>
            <a:r>
              <a:rPr lang="en-US" dirty="0"/>
              <a:t>Selected 5 most best feature based on importance.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id-ID" dirty="0" err="1"/>
              <a:t>odel</a:t>
            </a:r>
            <a:r>
              <a:rPr lang="id-ID" dirty="0"/>
              <a:t> 3: </a:t>
            </a:r>
            <a:r>
              <a:rPr lang="en-US" dirty="0"/>
              <a:t>Selected all feature that have been confirmed as important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id-ID" dirty="0" err="1"/>
              <a:t>odel</a:t>
            </a:r>
            <a:r>
              <a:rPr lang="id-ID" dirty="0"/>
              <a:t> 4: </a:t>
            </a:r>
            <a:r>
              <a:rPr lang="en-US" dirty="0"/>
              <a:t>All available feature.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6956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DAAB-846D-4DFE-9824-4FF3A46B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Result</a:t>
            </a:r>
            <a:endParaRPr lang="id-ID" sz="4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4F874-87EB-46B0-8767-A409FDEE1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Based on the accuracy score, model 1 and 4 are relatively the best model in the group. </a:t>
            </a:r>
            <a:endParaRPr lang="id-ID" sz="28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B76A254-8E87-4312-8DC6-1BA37E1A7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315779"/>
              </p:ext>
            </p:extLst>
          </p:nvPr>
        </p:nvGraphicFramePr>
        <p:xfrm>
          <a:off x="4832729" y="1701371"/>
          <a:ext cx="6569639" cy="3707896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2228571">
                  <a:extLst>
                    <a:ext uri="{9D8B030D-6E8A-4147-A177-3AD203B41FA5}">
                      <a16:colId xmlns:a16="http://schemas.microsoft.com/office/drawing/2014/main" val="2932221665"/>
                    </a:ext>
                  </a:extLst>
                </a:gridCol>
                <a:gridCol w="2042856">
                  <a:extLst>
                    <a:ext uri="{9D8B030D-6E8A-4147-A177-3AD203B41FA5}">
                      <a16:colId xmlns:a16="http://schemas.microsoft.com/office/drawing/2014/main" val="493405326"/>
                    </a:ext>
                  </a:extLst>
                </a:gridCol>
                <a:gridCol w="2298212">
                  <a:extLst>
                    <a:ext uri="{9D8B030D-6E8A-4147-A177-3AD203B41FA5}">
                      <a16:colId xmlns:a16="http://schemas.microsoft.com/office/drawing/2014/main" val="835790994"/>
                    </a:ext>
                  </a:extLst>
                </a:gridCol>
              </a:tblGrid>
              <a:tr h="718745">
                <a:tc rowSpan="2">
                  <a:txBody>
                    <a:bodyPr/>
                    <a:lstStyle/>
                    <a:p>
                      <a:pPr algn="ctr" fontAlgn="b"/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20" marR="81120" marT="40560" marB="4056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100" u="none" strike="noStrike" dirty="0">
                          <a:effectLst/>
                        </a:rPr>
                        <a:t>Accuracy Score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20" marR="81120" marT="40560" marB="4056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934993"/>
                  </a:ext>
                </a:extLst>
              </a:tr>
              <a:tr h="50670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>
                          <a:effectLst/>
                        </a:rPr>
                        <a:t>Naïve Bayes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1" marR="17471" marT="174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>
                          <a:effectLst/>
                        </a:rPr>
                        <a:t>Decision Tree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1" marR="17471" marT="17471" marB="0" anchor="b"/>
                </a:tc>
                <a:extLst>
                  <a:ext uri="{0D108BD9-81ED-4DB2-BD59-A6C34878D82A}">
                    <a16:rowId xmlns:a16="http://schemas.microsoft.com/office/drawing/2014/main" val="2199972473"/>
                  </a:ext>
                </a:extLst>
              </a:tr>
              <a:tr h="50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>
                          <a:effectLst/>
                        </a:rPr>
                        <a:t>Model1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1" marR="17471" marT="174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0.7869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1" marR="17471" marT="174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0.7540984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1" marR="17471" marT="17471" marB="0" anchor="b"/>
                </a:tc>
                <a:extLst>
                  <a:ext uri="{0D108BD9-81ED-4DB2-BD59-A6C34878D82A}">
                    <a16:rowId xmlns:a16="http://schemas.microsoft.com/office/drawing/2014/main" val="1297265679"/>
                  </a:ext>
                </a:extLst>
              </a:tr>
              <a:tr h="50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>
                          <a:effectLst/>
                        </a:rPr>
                        <a:t>Model2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1" marR="17471" marT="174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0.7705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1" marR="17471" marT="174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0.7540984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1" marR="17471" marT="17471" marB="0" anchor="b"/>
                </a:tc>
                <a:extLst>
                  <a:ext uri="{0D108BD9-81ED-4DB2-BD59-A6C34878D82A}">
                    <a16:rowId xmlns:a16="http://schemas.microsoft.com/office/drawing/2014/main" val="451141064"/>
                  </a:ext>
                </a:extLst>
              </a:tr>
              <a:tr h="50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>
                          <a:effectLst/>
                        </a:rPr>
                        <a:t>Model3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1" marR="17471" marT="174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0.7541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1" marR="17471" marT="174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0.704918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1" marR="17471" marT="17471" marB="0" anchor="b"/>
                </a:tc>
                <a:extLst>
                  <a:ext uri="{0D108BD9-81ED-4DB2-BD59-A6C34878D82A}">
                    <a16:rowId xmlns:a16="http://schemas.microsoft.com/office/drawing/2014/main" val="1157730362"/>
                  </a:ext>
                </a:extLst>
              </a:tr>
              <a:tr h="50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3100" u="none" strike="noStrike">
                          <a:effectLst/>
                        </a:rPr>
                        <a:t>Model4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1" marR="17471" marT="174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>
                          <a:effectLst/>
                        </a:rPr>
                        <a:t>0.7869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1" marR="17471" marT="174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100" u="none" strike="noStrike" dirty="0">
                          <a:effectLst/>
                        </a:rPr>
                        <a:t>0.704918</a:t>
                      </a:r>
                      <a:endParaRPr 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471" marR="17471" marT="17471" marB="0" anchor="b"/>
                </a:tc>
                <a:extLst>
                  <a:ext uri="{0D108BD9-81ED-4DB2-BD59-A6C34878D82A}">
                    <a16:rowId xmlns:a16="http://schemas.microsoft.com/office/drawing/2014/main" val="3087935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48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309</TotalTime>
  <Words>596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Inter</vt:lpstr>
      <vt:lpstr>Tenorite</vt:lpstr>
      <vt:lpstr>Office Theme</vt:lpstr>
      <vt:lpstr>can Boruta help US to  build more accurate and efficient Supervised model?</vt:lpstr>
      <vt:lpstr>Introduction </vt:lpstr>
      <vt:lpstr>Data feature</vt:lpstr>
      <vt:lpstr>Feature selection Boruta</vt:lpstr>
      <vt:lpstr>Variable Correlation</vt:lpstr>
      <vt:lpstr>Boruta Analysis </vt:lpstr>
      <vt:lpstr>Boruta Analysis </vt:lpstr>
      <vt:lpstr>Model </vt:lpstr>
      <vt:lpstr>Result</vt:lpstr>
      <vt:lpstr>Which Model is better?</vt:lpstr>
      <vt:lpstr>Why model 1 is more efficient?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Ideas</dc:title>
  <dc:creator>aldogadra@outlook.com</dc:creator>
  <cp:lastModifiedBy>aldogadra@outlook.com</cp:lastModifiedBy>
  <cp:revision>15</cp:revision>
  <dcterms:created xsi:type="dcterms:W3CDTF">2021-11-13T01:13:58Z</dcterms:created>
  <dcterms:modified xsi:type="dcterms:W3CDTF">2021-12-03T15:37:03Z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