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3b59065b7d_5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3b59065b7d_5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b59065b7d_5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3b59065b7d_5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3b59065b7d_5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3b59065b7d_5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3b59065b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3b59065b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23630543_1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2363054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b9a0b074_1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b9a0b074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23630543_5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23630543_5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DevOps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71717" y="25717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2400"/>
              <a:t>Pedro Antonio Vargas Alfaro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2400"/>
              <a:t>Amir Canto Gamboa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2400"/>
              <a:t>Aldo Luna Bueno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ca" sz="3600">
                <a:solidFill>
                  <a:schemeClr val="dk1"/>
                </a:solidFill>
              </a:rPr>
              <a:t>¿Qué es DevOps?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36540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ca" sz="1800">
                <a:latin typeface="Lato"/>
                <a:ea typeface="Lato"/>
                <a:cs typeface="Lato"/>
                <a:sym typeface="Lato"/>
              </a:rPr>
              <a:t>Cambio cultural para la creación e implementación de software integrando elementos humanos y tecnológicos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5867" y="0"/>
            <a:ext cx="417813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idx="4294967295" type="title"/>
          </p:nvPr>
        </p:nvSpPr>
        <p:spPr>
          <a:xfrm>
            <a:off x="535775" y="712150"/>
            <a:ext cx="5454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ca" sz="3600">
                <a:solidFill>
                  <a:schemeClr val="dk1"/>
                </a:solidFill>
              </a:rPr>
              <a:t>Historia y Antecedentes</a:t>
            </a:r>
            <a:endParaRPr sz="2400"/>
          </a:p>
        </p:txBody>
      </p:sp>
      <p:sp>
        <p:nvSpPr>
          <p:cNvPr id="86" name="Google Shape;86;p15"/>
          <p:cNvSpPr txBox="1"/>
          <p:nvPr>
            <p:ph idx="4294967295" type="title"/>
          </p:nvPr>
        </p:nvSpPr>
        <p:spPr>
          <a:xfrm>
            <a:off x="535775" y="2031075"/>
            <a:ext cx="4184700" cy="17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ca" sz="1800">
                <a:latin typeface="Lato"/>
                <a:ea typeface="Lato"/>
                <a:cs typeface="Lato"/>
                <a:sym typeface="Lato"/>
              </a:rPr>
              <a:t>Trabajo independiente inter-equipos: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ca" sz="1800">
                <a:latin typeface="Lato"/>
                <a:ea typeface="Lato"/>
                <a:cs typeface="Lato"/>
                <a:sym typeface="Lato"/>
              </a:rPr>
              <a:t>Equipos de desarrollo 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ca" sz="1800">
                <a:latin typeface="Lato"/>
                <a:ea typeface="Lato"/>
                <a:cs typeface="Lato"/>
                <a:sym typeface="Lato"/>
              </a:rPr>
              <a:t>QA  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ca" sz="1800">
                <a:latin typeface="Lato"/>
                <a:ea typeface="Lato"/>
                <a:cs typeface="Lato"/>
                <a:sym typeface="Lato"/>
              </a:rPr>
              <a:t>Operaciones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535775" y="1421325"/>
            <a:ext cx="2595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2000">
                <a:solidFill>
                  <a:srgbClr val="B45F06"/>
                </a:solidFill>
                <a:latin typeface="Lato"/>
                <a:ea typeface="Lato"/>
                <a:cs typeface="Lato"/>
                <a:sym typeface="Lato"/>
              </a:rPr>
              <a:t>Equipos tradicionales</a:t>
            </a:r>
            <a:endParaRPr sz="2000">
              <a:solidFill>
                <a:srgbClr val="B45F0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idx="4294967295" type="title"/>
          </p:nvPr>
        </p:nvSpPr>
        <p:spPr>
          <a:xfrm>
            <a:off x="535775" y="712150"/>
            <a:ext cx="5454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ca" sz="3600">
                <a:solidFill>
                  <a:schemeClr val="dk1"/>
                </a:solidFill>
              </a:rPr>
              <a:t>Historia y Antecedentes</a:t>
            </a:r>
            <a:endParaRPr sz="2400"/>
          </a:p>
        </p:txBody>
      </p:sp>
      <p:sp>
        <p:nvSpPr>
          <p:cNvPr id="93" name="Google Shape;93;p16"/>
          <p:cNvSpPr txBox="1"/>
          <p:nvPr>
            <p:ph idx="4294967295" type="title"/>
          </p:nvPr>
        </p:nvSpPr>
        <p:spPr>
          <a:xfrm>
            <a:off x="535775" y="2031075"/>
            <a:ext cx="4588800" cy="17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ca" sz="1800">
                <a:latin typeface="Lato"/>
                <a:ea typeface="Lato"/>
                <a:cs typeface="Lato"/>
                <a:sym typeface="Lato"/>
              </a:rPr>
              <a:t>Esta fragmentación se evidenciaba en: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ca" sz="1800">
                <a:latin typeface="Lato"/>
                <a:ea typeface="Lato"/>
                <a:cs typeface="Lato"/>
                <a:sym typeface="Lato"/>
              </a:rPr>
              <a:t>Falta de comunicación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ca" sz="1800">
                <a:latin typeface="Lato"/>
                <a:ea typeface="Lato"/>
                <a:cs typeface="Lato"/>
                <a:sym typeface="Lato"/>
              </a:rPr>
              <a:t>Falta de coordinación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ca" sz="1800">
                <a:latin typeface="Lato"/>
                <a:ea typeface="Lato"/>
                <a:cs typeface="Lato"/>
                <a:sym typeface="Lato"/>
              </a:rPr>
              <a:t>Desconocimiento en responsabilidad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535775" y="1421325"/>
            <a:ext cx="2595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2000">
                <a:solidFill>
                  <a:srgbClr val="B45F06"/>
                </a:solidFill>
                <a:latin typeface="Lato"/>
                <a:ea typeface="Lato"/>
                <a:cs typeface="Lato"/>
                <a:sym typeface="Lato"/>
              </a:rPr>
              <a:t>Equipos tradicionales</a:t>
            </a:r>
            <a:endParaRPr sz="2000">
              <a:solidFill>
                <a:srgbClr val="B45F0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idx="4294967295" type="title"/>
          </p:nvPr>
        </p:nvSpPr>
        <p:spPr>
          <a:xfrm>
            <a:off x="535775" y="712150"/>
            <a:ext cx="5454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ca" sz="3600">
                <a:solidFill>
                  <a:schemeClr val="dk1"/>
                </a:solidFill>
              </a:rPr>
              <a:t>Historia y Antecedentes</a:t>
            </a:r>
            <a:endParaRPr sz="2400"/>
          </a:p>
        </p:txBody>
      </p:sp>
      <p:sp>
        <p:nvSpPr>
          <p:cNvPr id="100" name="Google Shape;100;p17"/>
          <p:cNvSpPr txBox="1"/>
          <p:nvPr>
            <p:ph idx="4294967295" type="title"/>
          </p:nvPr>
        </p:nvSpPr>
        <p:spPr>
          <a:xfrm>
            <a:off x="535775" y="2031075"/>
            <a:ext cx="4588800" cy="17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ca" sz="1800">
                <a:latin typeface="Lato"/>
                <a:ea typeface="Lato"/>
                <a:cs typeface="Lato"/>
                <a:sym typeface="Lato"/>
              </a:rPr>
              <a:t>Dichos problemas causan: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ca" sz="1800">
                <a:latin typeface="Lato"/>
                <a:ea typeface="Lato"/>
                <a:cs typeface="Lato"/>
                <a:sym typeface="Lato"/>
              </a:rPr>
              <a:t>Demora en entregas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ca" sz="1800">
                <a:latin typeface="Lato"/>
                <a:ea typeface="Lato"/>
                <a:cs typeface="Lato"/>
                <a:sym typeface="Lato"/>
              </a:rPr>
              <a:t>Menor calidad en productos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ca" sz="1800">
                <a:latin typeface="Lato"/>
                <a:ea typeface="Lato"/>
                <a:cs typeface="Lato"/>
                <a:sym typeface="Lato"/>
              </a:rPr>
              <a:t>Tension entre departamentos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535775" y="1421325"/>
            <a:ext cx="2595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2000">
                <a:solidFill>
                  <a:srgbClr val="B45F06"/>
                </a:solidFill>
                <a:latin typeface="Lato"/>
                <a:ea typeface="Lato"/>
                <a:cs typeface="Lato"/>
                <a:sym typeface="Lato"/>
              </a:rPr>
              <a:t>Equipos tradicionales</a:t>
            </a:r>
            <a:endParaRPr sz="2000">
              <a:solidFill>
                <a:srgbClr val="B45F0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idx="4294967295" type="title"/>
          </p:nvPr>
        </p:nvSpPr>
        <p:spPr>
          <a:xfrm>
            <a:off x="535775" y="712150"/>
            <a:ext cx="5454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ca" sz="3600">
                <a:solidFill>
                  <a:schemeClr val="dk1"/>
                </a:solidFill>
              </a:rPr>
              <a:t>Historia y Antecedentes</a:t>
            </a:r>
            <a:endParaRPr sz="2400"/>
          </a:p>
        </p:txBody>
      </p:sp>
      <p:sp>
        <p:nvSpPr>
          <p:cNvPr id="107" name="Google Shape;107;p18"/>
          <p:cNvSpPr txBox="1"/>
          <p:nvPr>
            <p:ph idx="4294967295" type="title"/>
          </p:nvPr>
        </p:nvSpPr>
        <p:spPr>
          <a:xfrm>
            <a:off x="535775" y="2031075"/>
            <a:ext cx="5197200" cy="25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ca" sz="1800">
                <a:latin typeface="Lato"/>
                <a:ea typeface="Lato"/>
                <a:cs typeface="Lato"/>
                <a:sym typeface="Lato"/>
              </a:rPr>
              <a:t>Propone un cambio cultural en el desarrollo de software para resolver los inconvenientes en el desarrollo de equipos tradicionales con dos pilares: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ca" sz="1800">
                <a:latin typeface="Lato"/>
                <a:ea typeface="Lato"/>
                <a:cs typeface="Lato"/>
                <a:sym typeface="Lato"/>
              </a:rPr>
              <a:t>Comunicación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ca" sz="1800">
                <a:latin typeface="Lato"/>
                <a:ea typeface="Lato"/>
                <a:cs typeface="Lato"/>
                <a:sym typeface="Lato"/>
              </a:rPr>
              <a:t>Colaboración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535775" y="1421325"/>
            <a:ext cx="2595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2000">
                <a:solidFill>
                  <a:srgbClr val="B45F06"/>
                </a:solidFill>
                <a:latin typeface="Lato"/>
                <a:ea typeface="Lato"/>
                <a:cs typeface="Lato"/>
                <a:sym typeface="Lato"/>
              </a:rPr>
              <a:t>DevOps</a:t>
            </a:r>
            <a:endParaRPr sz="2000">
              <a:solidFill>
                <a:srgbClr val="B45F0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4832750" y="113250"/>
            <a:ext cx="4033800" cy="40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2000">
                <a:solidFill>
                  <a:schemeClr val="dk1"/>
                </a:solidFill>
              </a:rPr>
              <a:t>Diferencias entre los equipos de desarrollo y operaciones en el pasado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 sz="1800">
                <a:solidFill>
                  <a:srgbClr val="000000"/>
                </a:solidFill>
              </a:rPr>
              <a:t>En el modelo tradicional de desarrollo presentaba problemas </a:t>
            </a:r>
            <a:r>
              <a:rPr b="1" lang="ca" sz="1800">
                <a:solidFill>
                  <a:srgbClr val="000000"/>
                </a:solidFill>
              </a:rPr>
              <a:t>como competencias y acusaciones</a:t>
            </a:r>
            <a:r>
              <a:rPr lang="ca" sz="1800">
                <a:solidFill>
                  <a:srgbClr val="000000"/>
                </a:solidFill>
              </a:rPr>
              <a:t>, </a:t>
            </a:r>
            <a:r>
              <a:rPr b="1" lang="ca" sz="1800">
                <a:solidFill>
                  <a:srgbClr val="000000"/>
                </a:solidFill>
              </a:rPr>
              <a:t>objetivos de gestión contradictorios</a:t>
            </a:r>
            <a:r>
              <a:rPr lang="ca" sz="1800">
                <a:solidFill>
                  <a:srgbClr val="000000"/>
                </a:solidFill>
              </a:rPr>
              <a:t> y </a:t>
            </a:r>
            <a:r>
              <a:rPr b="1" lang="ca" sz="1800"/>
              <a:t>ciclos de desarrollos largos.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ca" sz="1800"/>
              <a:t>El cambio hacia DevOps introduce cambios significativos gracias a la automatización de la infraestructura.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175" y="217075"/>
            <a:ext cx="4033800" cy="2409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725" y="2731326"/>
            <a:ext cx="3822699" cy="177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idx="1" type="subTitle"/>
          </p:nvPr>
        </p:nvSpPr>
        <p:spPr>
          <a:xfrm>
            <a:off x="227750" y="87450"/>
            <a:ext cx="4045200" cy="38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2400">
                <a:solidFill>
                  <a:schemeClr val="dk1"/>
                </a:solidFill>
              </a:rPr>
              <a:t>Principios fundamentales de DevOps</a:t>
            </a:r>
            <a:endParaRPr b="1" sz="24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ca" sz="1800"/>
              <a:t>Comunicación y colaboración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 sz="1800"/>
              <a:t>Automatización de procesos (CI, CD, IaC)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 sz="1800"/>
              <a:t>Monitoreo y retroalimentación continua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 sz="1800"/>
              <a:t>Seguridad </a:t>
            </a:r>
            <a:endParaRPr sz="1800"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41350"/>
            <a:ext cx="4566252" cy="289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/>
          <p:nvPr/>
        </p:nvSpPr>
        <p:spPr>
          <a:xfrm>
            <a:off x="283000" y="297900"/>
            <a:ext cx="4547700" cy="4547700"/>
          </a:xfrm>
          <a:prstGeom prst="rect">
            <a:avLst/>
          </a:prstGeom>
          <a:solidFill>
            <a:srgbClr val="000000">
              <a:alpha val="7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1"/>
          <p:cNvSpPr txBox="1"/>
          <p:nvPr>
            <p:ph idx="4294967295" type="body"/>
          </p:nvPr>
        </p:nvSpPr>
        <p:spPr>
          <a:xfrm>
            <a:off x="481300" y="529650"/>
            <a:ext cx="4151100" cy="40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2800">
                <a:solidFill>
                  <a:schemeClr val="accent5"/>
                </a:solidFill>
              </a:rPr>
              <a:t>Qué NO es DevOps</a:t>
            </a:r>
            <a:endParaRPr b="1" sz="2800">
              <a:solidFill>
                <a:schemeClr val="accent5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ca">
                <a:solidFill>
                  <a:schemeClr val="lt1"/>
                </a:solidFill>
              </a:rPr>
              <a:t>DevOps no es un rol, es un cambio cultural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ca">
                <a:solidFill>
                  <a:schemeClr val="lt1"/>
                </a:solidFill>
              </a:rPr>
              <a:t>DevOps no es uno solución mágica, no se implementa automáticamente.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