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0000"/>
                </a:solidFill>
              </a:rPr>
              <a:t>RadioPi</a:t>
            </a:r>
            <a:endParaRPr b="1">
              <a:solidFill>
                <a:srgbClr val="FF0000"/>
              </a:solidFill>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0FF00"/>
                </a:solidFill>
              </a:rPr>
              <a:t>By: </a:t>
            </a:r>
            <a:r>
              <a:rPr b="1" lang="en">
                <a:solidFill>
                  <a:srgbClr val="00FF00"/>
                </a:solidFill>
              </a:rPr>
              <a:t>Ryan Antolin, Erick Cantos, Aldo </a:t>
            </a:r>
            <a:r>
              <a:rPr b="1" lang="en">
                <a:solidFill>
                  <a:srgbClr val="00FF00"/>
                </a:solidFill>
              </a:rPr>
              <a:t>Ndreu</a:t>
            </a:r>
            <a:endParaRPr b="1">
              <a:solidFill>
                <a:srgbClr val="00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0000"/>
                </a:solidFill>
              </a:rPr>
              <a:t>Integration Continued...</a:t>
            </a:r>
            <a:endParaRPr b="1">
              <a:solidFill>
                <a:srgbClr val="FF0000"/>
              </a:solidFill>
            </a:endParaRPr>
          </a:p>
        </p:txBody>
      </p:sp>
      <p:sp>
        <p:nvSpPr>
          <p:cNvPr id="193" name="Shape 193"/>
          <p:cNvSpPr txBox="1"/>
          <p:nvPr>
            <p:ph idx="1" type="body"/>
          </p:nvPr>
        </p:nvSpPr>
        <p:spPr>
          <a:xfrm>
            <a:off x="1297500" y="996050"/>
            <a:ext cx="7038900" cy="38883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Arial"/>
              <a:buChar char="❖"/>
            </a:pPr>
            <a:r>
              <a:rPr b="1" lang="en">
                <a:latin typeface="Arial"/>
                <a:ea typeface="Arial"/>
                <a:cs typeface="Arial"/>
                <a:sym typeface="Arial"/>
              </a:rPr>
              <a:t>Python scripts were written for each device and were assigned constant tasks in order to establish an integration. So essentially this is how it works:			</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1.	The FM Tuner will be constantly interpreting our database and adjust its frequency value if it notices any changes.</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2.       The android application will be in charge of writing and pushing frequency values to our database, this is how we are able to change stations.</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3.       Finally, the speaker bonnet will also interpret our database for a frequency value and play a matched radio stream that corresponds to the frequency value.</a:t>
            </a:r>
            <a:endParaRPr b="1">
              <a:latin typeface="Arial"/>
              <a:ea typeface="Arial"/>
              <a:cs typeface="Arial"/>
              <a:sym typeface="Arial"/>
            </a:endParaRPr>
          </a:p>
          <a:p>
            <a:pPr indent="0" lvl="0" marL="0" rtl="0">
              <a:spcBef>
                <a:spcPts val="1600"/>
              </a:spcBef>
              <a:spcAft>
                <a:spcPts val="0"/>
              </a:spcAft>
              <a:buNone/>
            </a:pPr>
            <a:r>
              <a:rPr b="1" lang="en">
                <a:latin typeface="Arial"/>
                <a:ea typeface="Arial"/>
                <a:cs typeface="Arial"/>
                <a:sym typeface="Arial"/>
              </a:rPr>
              <a:t>This design provides versatility with our speaker bonnet. The speaker bonne</a:t>
            </a:r>
            <a:r>
              <a:rPr b="1" lang="en">
                <a:latin typeface="Arial"/>
                <a:ea typeface="Arial"/>
                <a:cs typeface="Arial"/>
                <a:sym typeface="Arial"/>
              </a:rPr>
              <a:t>t </a:t>
            </a:r>
            <a:r>
              <a:rPr b="1" lang="en">
                <a:latin typeface="Arial"/>
                <a:ea typeface="Arial"/>
                <a:cs typeface="Arial"/>
                <a:sym typeface="Arial"/>
              </a:rPr>
              <a:t>can play stations that the FM Tuner is tuned into, or play separate audio from the raspberry pi if we stop the python code that runs the speaker bonnet.</a:t>
            </a:r>
            <a:endParaRPr b="1">
              <a:latin typeface="Arial"/>
              <a:ea typeface="Arial"/>
              <a:cs typeface="Arial"/>
              <a:sym typeface="Arial"/>
            </a:endParaRPr>
          </a:p>
          <a:p>
            <a:pPr indent="0" lvl="0" marL="0" rtl="0">
              <a:spcBef>
                <a:spcPts val="1600"/>
              </a:spcBef>
              <a:spcAft>
                <a:spcPts val="0"/>
              </a:spcAft>
              <a:buNone/>
            </a:pPr>
            <a:r>
              <a:rPr lang="en">
                <a:latin typeface="Arial"/>
                <a:ea typeface="Arial"/>
                <a:cs typeface="Arial"/>
                <a:sym typeface="Arial"/>
              </a:rPr>
              <a:t> </a:t>
            </a:r>
            <a:endParaRPr>
              <a:latin typeface="Arial"/>
              <a:ea typeface="Arial"/>
              <a:cs typeface="Arial"/>
              <a:sym typeface="Arial"/>
            </a:endParaRPr>
          </a:p>
          <a:p>
            <a:pPr indent="0" lvl="0" marL="0" rt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0000"/>
                </a:solidFill>
              </a:rPr>
              <a:t>Android Application</a:t>
            </a:r>
            <a:endParaRPr b="1">
              <a:solidFill>
                <a:srgbClr val="FF0000"/>
              </a:solidFill>
            </a:endParaRPr>
          </a:p>
          <a:p>
            <a:pPr indent="0" lvl="0" marL="0">
              <a:spcBef>
                <a:spcPts val="0"/>
              </a:spcBef>
              <a:spcAft>
                <a:spcPts val="0"/>
              </a:spcAft>
              <a:buNone/>
            </a:pPr>
            <a:r>
              <a:t/>
            </a:r>
            <a:endParaRPr/>
          </a:p>
        </p:txBody>
      </p:sp>
      <p:sp>
        <p:nvSpPr>
          <p:cNvPr id="199" name="Shape 199"/>
          <p:cNvSpPr txBox="1"/>
          <p:nvPr>
            <p:ph idx="1" type="body"/>
          </p:nvPr>
        </p:nvSpPr>
        <p:spPr>
          <a:xfrm>
            <a:off x="1297500" y="8327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Arial"/>
              <a:buChar char="❖"/>
            </a:pPr>
            <a:r>
              <a:rPr b="1" lang="en">
                <a:latin typeface="Arial"/>
                <a:ea typeface="Arial"/>
                <a:cs typeface="Arial"/>
                <a:sym typeface="Arial"/>
              </a:rPr>
              <a:t>Our android application consists of</a:t>
            </a:r>
            <a:r>
              <a:rPr b="1" lang="en">
                <a:latin typeface="Arial"/>
                <a:ea typeface="Arial"/>
                <a:cs typeface="Arial"/>
                <a:sym typeface="Arial"/>
              </a:rPr>
              <a:t> pre defined  radio stations in which the user can select from. Once the user selects on a radio station, it will take them to another page which they will be prompted by a play button.</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Our android application’s main </a:t>
            </a:r>
            <a:r>
              <a:rPr b="1" lang="en">
                <a:latin typeface="Arial"/>
                <a:ea typeface="Arial"/>
                <a:cs typeface="Arial"/>
                <a:sym typeface="Arial"/>
              </a:rPr>
              <a:t>functionality</a:t>
            </a:r>
            <a:r>
              <a:rPr b="1" lang="en">
                <a:latin typeface="Arial"/>
                <a:ea typeface="Arial"/>
                <a:cs typeface="Arial"/>
                <a:sym typeface="Arial"/>
              </a:rPr>
              <a:t> was to send radio frequencies to the database which is then read by our hardware project in order to play the radio stations.</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Once the user clicks “PLAY”, the application will send  the value to the connected database which is then picked up by the hardware and then outputs the audio from the selected radio stations. We also have integrated a favorites tab where a user can save their prefered stations.</a:t>
            </a:r>
            <a:endParaRPr b="1">
              <a:latin typeface="Arial"/>
              <a:ea typeface="Arial"/>
              <a:cs typeface="Arial"/>
              <a:sym typeface="Arial"/>
            </a:endParaRPr>
          </a:p>
        </p:txBody>
      </p:sp>
      <p:pic>
        <p:nvPicPr>
          <p:cNvPr id="200" name="Shape 200"/>
          <p:cNvPicPr preferRelativeResize="0"/>
          <p:nvPr/>
        </p:nvPicPr>
        <p:blipFill>
          <a:blip r:embed="rId3">
            <a:alphaModFix/>
          </a:blip>
          <a:stretch>
            <a:fillRect/>
          </a:stretch>
        </p:blipFill>
        <p:spPr>
          <a:xfrm>
            <a:off x="7180700" y="3005075"/>
            <a:ext cx="1155700" cy="213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0000"/>
                </a:solidFill>
              </a:rPr>
              <a:t>Firebase</a:t>
            </a:r>
            <a:endParaRPr b="1">
              <a:solidFill>
                <a:srgbClr val="FF0000"/>
              </a:solidFill>
            </a:endParaRPr>
          </a:p>
        </p:txBody>
      </p:sp>
      <p:sp>
        <p:nvSpPr>
          <p:cNvPr id="206" name="Shape 206"/>
          <p:cNvSpPr txBox="1"/>
          <p:nvPr>
            <p:ph idx="1" type="body"/>
          </p:nvPr>
        </p:nvSpPr>
        <p:spPr>
          <a:xfrm>
            <a:off x="1297500" y="1064900"/>
            <a:ext cx="7038900" cy="3636000"/>
          </a:xfrm>
          <a:prstGeom prst="rect">
            <a:avLst/>
          </a:prstGeom>
        </p:spPr>
        <p:txBody>
          <a:bodyPr anchorCtr="0" anchor="t" bIns="91425" lIns="91425" spcFirstLastPara="1" rIns="91425" wrap="square" tIns="91425">
            <a:noAutofit/>
          </a:bodyPr>
          <a:lstStyle/>
          <a:p>
            <a:pPr indent="-311150" lvl="0" marL="457200">
              <a:spcBef>
                <a:spcPts val="0"/>
              </a:spcBef>
              <a:spcAft>
                <a:spcPts val="0"/>
              </a:spcAft>
              <a:buSzPts val="1300"/>
              <a:buFont typeface="Arial"/>
              <a:buChar char="❖"/>
            </a:pPr>
            <a:r>
              <a:rPr b="1" lang="en">
                <a:latin typeface="Arial"/>
                <a:ea typeface="Arial"/>
                <a:cs typeface="Arial"/>
                <a:sym typeface="Arial"/>
              </a:rPr>
              <a:t>We decided to use the firebase mainly because it is able to sync data across all devices in real time. This was a real advantage for our team since we needed our modules to read and adjust to changes as quick as possible.</a:t>
            </a:r>
            <a:endParaRPr b="1">
              <a:latin typeface="Arial"/>
              <a:ea typeface="Arial"/>
              <a:cs typeface="Arial"/>
              <a:sym typeface="Arial"/>
            </a:endParaRPr>
          </a:p>
          <a:p>
            <a:pPr indent="-311150" lvl="0" marL="457200">
              <a:spcBef>
                <a:spcPts val="0"/>
              </a:spcBef>
              <a:spcAft>
                <a:spcPts val="0"/>
              </a:spcAft>
              <a:buSzPts val="1300"/>
              <a:buFont typeface="Arial"/>
              <a:buChar char="❖"/>
            </a:pPr>
            <a:r>
              <a:rPr b="1" lang="en">
                <a:latin typeface="Arial"/>
                <a:ea typeface="Arial"/>
                <a:cs typeface="Arial"/>
                <a:sym typeface="Arial"/>
              </a:rPr>
              <a:t>The single table consists of radio stations with dropdowns that provide specific information about each station. Information such as the frequency value, the name of the station, and the description are included.</a:t>
            </a:r>
            <a:endParaRPr b="1">
              <a:latin typeface="Arial"/>
              <a:ea typeface="Arial"/>
              <a:cs typeface="Arial"/>
              <a:sym typeface="Arial"/>
            </a:endParaRPr>
          </a:p>
          <a:p>
            <a:pPr indent="-311150" lvl="0" marL="457200">
              <a:spcBef>
                <a:spcPts val="0"/>
              </a:spcBef>
              <a:spcAft>
                <a:spcPts val="0"/>
              </a:spcAft>
              <a:buSzPts val="1300"/>
              <a:buFont typeface="Arial"/>
              <a:buChar char="❖"/>
            </a:pPr>
            <a:r>
              <a:rPr b="1" lang="en">
                <a:latin typeface="Arial"/>
                <a:ea typeface="Arial"/>
                <a:cs typeface="Arial"/>
                <a:sym typeface="Arial"/>
              </a:rPr>
              <a:t>Apart from the stations, there is an additional field called Frequency. This is where the radio station that the user wants to listen to is inputted. The Python scripts on the modules interpret this field and will run their tasks.</a:t>
            </a:r>
            <a:endParaRPr b="1">
              <a:latin typeface="Arial"/>
              <a:ea typeface="Arial"/>
              <a:cs typeface="Arial"/>
              <a:sym typeface="Arial"/>
            </a:endParaRPr>
          </a:p>
          <a:p>
            <a:pPr indent="-311150" lvl="0" marL="457200">
              <a:spcBef>
                <a:spcPts val="0"/>
              </a:spcBef>
              <a:spcAft>
                <a:spcPts val="0"/>
              </a:spcAft>
              <a:buSzPts val="1300"/>
              <a:buFont typeface="Arial"/>
              <a:buChar char="❖"/>
            </a:pPr>
            <a:r>
              <a:rPr b="1" lang="en">
                <a:latin typeface="Arial"/>
                <a:ea typeface="Arial"/>
                <a:cs typeface="Arial"/>
                <a:sym typeface="Arial"/>
              </a:rPr>
              <a:t>The FM Tuner will adjust its frequency value to the data entry in the Frequency field and the Speaker Bonnet will interpret the value and play the radio stream online accordingly. The android app in charge of changing that value.</a:t>
            </a:r>
            <a:endParaRPr b="1">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0000"/>
                </a:solidFill>
              </a:rPr>
              <a:t>Firebase Continued...</a:t>
            </a:r>
            <a:endParaRPr b="1">
              <a:solidFill>
                <a:srgbClr val="FF0000"/>
              </a:solidFill>
            </a:endParaRPr>
          </a:p>
        </p:txBody>
      </p:sp>
      <p:pic>
        <p:nvPicPr>
          <p:cNvPr id="212" name="Shape 212"/>
          <p:cNvPicPr preferRelativeResize="0"/>
          <p:nvPr/>
        </p:nvPicPr>
        <p:blipFill>
          <a:blip r:embed="rId3">
            <a:alphaModFix/>
          </a:blip>
          <a:stretch>
            <a:fillRect/>
          </a:stretch>
        </p:blipFill>
        <p:spPr>
          <a:xfrm>
            <a:off x="2914663" y="1204750"/>
            <a:ext cx="3314676"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0000"/>
                </a:solidFill>
              </a:rPr>
              <a:t>Conclusion</a:t>
            </a:r>
            <a:endParaRPr b="1">
              <a:solidFill>
                <a:srgbClr val="FF0000"/>
              </a:solidFill>
            </a:endParaRPr>
          </a:p>
          <a:p>
            <a:pPr indent="0" lvl="0" marL="0">
              <a:spcBef>
                <a:spcPts val="0"/>
              </a:spcBef>
              <a:spcAft>
                <a:spcPts val="0"/>
              </a:spcAft>
              <a:buNone/>
            </a:pPr>
            <a:r>
              <a:t/>
            </a:r>
            <a:endParaRPr/>
          </a:p>
        </p:txBody>
      </p:sp>
      <p:sp>
        <p:nvSpPr>
          <p:cNvPr id="218" name="Shape 2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Arial"/>
              <a:buChar char="❖"/>
            </a:pPr>
            <a:r>
              <a:rPr b="1" lang="en">
                <a:latin typeface="Arial"/>
                <a:ea typeface="Arial"/>
                <a:cs typeface="Arial"/>
                <a:sym typeface="Arial"/>
              </a:rPr>
              <a:t>Even though we feel our project has potential to succeed in today’s market, there is still much more room </a:t>
            </a:r>
            <a:r>
              <a:rPr b="1" lang="en">
                <a:latin typeface="Arial"/>
                <a:ea typeface="Arial"/>
                <a:cs typeface="Arial"/>
                <a:sym typeface="Arial"/>
              </a:rPr>
              <a:t>for improvement</a:t>
            </a:r>
            <a:r>
              <a:rPr b="1" lang="en">
                <a:latin typeface="Arial"/>
                <a:ea typeface="Arial"/>
                <a:cs typeface="Arial"/>
                <a:sym typeface="Arial"/>
              </a:rPr>
              <a:t>.</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 If we had to make thousands of our devices, we feel  there would be too much competition in the market when it comes to consumers selecting similar</a:t>
            </a:r>
            <a:r>
              <a:rPr b="1" lang="en">
                <a:latin typeface="Arial"/>
                <a:ea typeface="Arial"/>
                <a:cs typeface="Arial"/>
                <a:sym typeface="Arial"/>
              </a:rPr>
              <a:t> s</a:t>
            </a:r>
            <a:r>
              <a:rPr b="1" lang="en">
                <a:latin typeface="Arial"/>
                <a:ea typeface="Arial"/>
                <a:cs typeface="Arial"/>
                <a:sym typeface="Arial"/>
              </a:rPr>
              <a:t>uitable products. </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The project would also be </a:t>
            </a:r>
            <a:r>
              <a:rPr b="1" lang="en">
                <a:latin typeface="Arial"/>
                <a:ea typeface="Arial"/>
                <a:cs typeface="Arial"/>
                <a:sym typeface="Arial"/>
              </a:rPr>
              <a:t>too</a:t>
            </a:r>
            <a:r>
              <a:rPr b="1" lang="en">
                <a:latin typeface="Arial"/>
                <a:ea typeface="Arial"/>
                <a:cs typeface="Arial"/>
                <a:sym typeface="Arial"/>
              </a:rPr>
              <a:t> time </a:t>
            </a:r>
            <a:r>
              <a:rPr b="1" lang="en">
                <a:latin typeface="Arial"/>
                <a:ea typeface="Arial"/>
                <a:cs typeface="Arial"/>
                <a:sym typeface="Arial"/>
              </a:rPr>
              <a:t>consuming and costly considering there are cheaper alternatives.</a:t>
            </a:r>
            <a:r>
              <a:rPr b="1" lang="en">
                <a:latin typeface="Arial"/>
                <a:ea typeface="Arial"/>
                <a:cs typeface="Arial"/>
                <a:sym typeface="Arial"/>
              </a:rPr>
              <a:t> </a:t>
            </a:r>
            <a:endParaRPr b="1">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p:nvPr/>
        </p:nvSpPr>
        <p:spPr>
          <a:xfrm>
            <a:off x="1451835" y="2092625"/>
            <a:ext cx="6240329" cy="95822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0000"/>
                </a:solidFill>
              </a:rPr>
              <a:t>Introduction</a:t>
            </a:r>
            <a:endParaRPr b="1">
              <a:solidFill>
                <a:srgbClr val="FF0000"/>
              </a:solidFill>
            </a:endParaRPr>
          </a:p>
          <a:p>
            <a:pPr indent="0" lvl="0" marL="0">
              <a:spcBef>
                <a:spcPts val="0"/>
              </a:spcBef>
              <a:spcAft>
                <a:spcPts val="0"/>
              </a:spcAft>
              <a:buNone/>
            </a:pPr>
            <a:r>
              <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Arial"/>
              <a:buChar char="❖"/>
            </a:pPr>
            <a:r>
              <a:rPr b="1" lang="en">
                <a:latin typeface="Arial"/>
                <a:ea typeface="Arial"/>
                <a:cs typeface="Arial"/>
                <a:sym typeface="Arial"/>
              </a:rPr>
              <a:t>Throughout the semester, our group has been working hard to develop new ideas in order to integrate our previous projects.</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We have taken the FM Tuner along with the Speaker Bonnet and have established connection between both of them where sound from the sensor is being outputted through the speaker module.</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Our group has come up with multiple methods in order to achieve this goal which has also included designing a custom PCB </a:t>
            </a:r>
            <a:r>
              <a:rPr b="1" lang="en">
                <a:latin typeface="Arial"/>
                <a:ea typeface="Arial"/>
                <a:cs typeface="Arial"/>
                <a:sym typeface="Arial"/>
              </a:rPr>
              <a:t>board in order to accommodate both modules.</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Our main goal was to produce solid integration between both projects which also included creating a database to store data (radio stations) and an android application which had the functionality to work with our hardware.</a:t>
            </a:r>
            <a:endParaRPr b="1">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0000"/>
                </a:solidFill>
              </a:rPr>
              <a:t>Project Budget</a:t>
            </a:r>
            <a:endParaRPr b="1">
              <a:solidFill>
                <a:srgbClr val="FF0000"/>
              </a:solidFill>
            </a:endParaRPr>
          </a:p>
          <a:p>
            <a:pPr indent="0" lvl="0" marL="0" rtl="0">
              <a:spcBef>
                <a:spcPts val="0"/>
              </a:spcBef>
              <a:spcAft>
                <a:spcPts val="0"/>
              </a:spcAft>
              <a:buNone/>
            </a:pPr>
            <a:r>
              <a:t/>
            </a:r>
            <a:endParaRPr/>
          </a:p>
        </p:txBody>
      </p:sp>
      <p:sp>
        <p:nvSpPr>
          <p:cNvPr id="147" name="Shape 147"/>
          <p:cNvSpPr txBox="1"/>
          <p:nvPr>
            <p:ph idx="1" type="body"/>
          </p:nvPr>
        </p:nvSpPr>
        <p:spPr>
          <a:xfrm>
            <a:off x="1010563" y="775738"/>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Arial"/>
              <a:buChar char="❖"/>
            </a:pPr>
            <a:r>
              <a:rPr b="1" lang="en">
                <a:latin typeface="Arial"/>
                <a:ea typeface="Arial"/>
                <a:cs typeface="Arial"/>
                <a:sym typeface="Arial"/>
              </a:rPr>
              <a:t>The budget for this project has been modified with changes that have been made during the development phase as shown in the chart below:   </a:t>
            </a:r>
            <a:endParaRPr b="1">
              <a:latin typeface="Arial"/>
              <a:ea typeface="Arial"/>
              <a:cs typeface="Arial"/>
              <a:sym typeface="Arial"/>
            </a:endParaRPr>
          </a:p>
        </p:txBody>
      </p:sp>
      <p:pic>
        <p:nvPicPr>
          <p:cNvPr id="148" name="Shape 148"/>
          <p:cNvPicPr preferRelativeResize="0"/>
          <p:nvPr/>
        </p:nvPicPr>
        <p:blipFill rotWithShape="1">
          <a:blip r:embed="rId3">
            <a:alphaModFix/>
          </a:blip>
          <a:srcRect b="-14836" l="0" r="-14836" t="0"/>
          <a:stretch/>
        </p:blipFill>
        <p:spPr>
          <a:xfrm>
            <a:off x="2700500" y="1489500"/>
            <a:ext cx="3743000" cy="4038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0000"/>
                </a:solidFill>
              </a:rPr>
              <a:t>Project Schedule</a:t>
            </a:r>
            <a:endParaRPr b="1">
              <a:solidFill>
                <a:srgbClr val="FF0000"/>
              </a:solidFill>
            </a:endParaRPr>
          </a:p>
          <a:p>
            <a:pPr indent="0" lvl="0" marL="0">
              <a:spcBef>
                <a:spcPts val="0"/>
              </a:spcBef>
              <a:spcAft>
                <a:spcPts val="0"/>
              </a:spcAft>
              <a:buNone/>
            </a:pPr>
            <a:r>
              <a:t/>
            </a:r>
            <a:endParaRPr/>
          </a:p>
        </p:txBody>
      </p:sp>
      <p:pic>
        <p:nvPicPr>
          <p:cNvPr id="154" name="Shape 154"/>
          <p:cNvPicPr preferRelativeResize="0"/>
          <p:nvPr/>
        </p:nvPicPr>
        <p:blipFill>
          <a:blip r:embed="rId3">
            <a:alphaModFix/>
          </a:blip>
          <a:stretch>
            <a:fillRect/>
          </a:stretch>
        </p:blipFill>
        <p:spPr>
          <a:xfrm>
            <a:off x="481300" y="1356425"/>
            <a:ext cx="8181382"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0000"/>
                </a:solidFill>
              </a:rPr>
              <a:t>Course Knowledge From Previous Courses</a:t>
            </a:r>
            <a:endParaRPr b="1">
              <a:solidFill>
                <a:srgbClr val="FF0000"/>
              </a:solidFill>
            </a:endParaRPr>
          </a:p>
        </p:txBody>
      </p:sp>
      <p:sp>
        <p:nvSpPr>
          <p:cNvPr id="160" name="Shape 16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Arial"/>
              <a:buChar char="❖"/>
            </a:pPr>
            <a:r>
              <a:rPr b="1" lang="en">
                <a:latin typeface="Arial"/>
                <a:ea typeface="Arial"/>
                <a:cs typeface="Arial"/>
                <a:sym typeface="Arial"/>
              </a:rPr>
              <a:t>PCB Design / Soldering skills from CENG 317</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Troubleshooting / Testing purposes from TECH 101</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CENG 250- PC Operating Systems Internals</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CENG 251 - Unix Internals</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CENG 256 - Internet Programming</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CENG 212 - Programming Techniques in Java</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CENG 252 - </a:t>
            </a:r>
            <a:r>
              <a:rPr b="1" lang="en">
                <a:latin typeface="Arial"/>
                <a:ea typeface="Arial"/>
                <a:cs typeface="Arial"/>
                <a:sym typeface="Arial"/>
              </a:rPr>
              <a:t>Embedded</a:t>
            </a:r>
            <a:r>
              <a:rPr b="1" lang="en">
                <a:latin typeface="Arial"/>
                <a:ea typeface="Arial"/>
                <a:cs typeface="Arial"/>
                <a:sym typeface="Arial"/>
              </a:rPr>
              <a:t> Systems </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CENG 254 - Database With Java</a:t>
            </a:r>
            <a:endParaRPr b="1">
              <a:latin typeface="Arial"/>
              <a:ea typeface="Arial"/>
              <a:cs typeface="Arial"/>
              <a:sym typeface="Arial"/>
            </a:endParaRPr>
          </a:p>
          <a:p>
            <a:pPr indent="-311150" lvl="0" marL="457200">
              <a:spcBef>
                <a:spcPts val="0"/>
              </a:spcBef>
              <a:spcAft>
                <a:spcPts val="0"/>
              </a:spcAft>
              <a:buSzPts val="1300"/>
              <a:buFont typeface="Arial"/>
              <a:buChar char="❖"/>
            </a:pPr>
            <a:r>
              <a:rPr b="1" lang="en">
                <a:latin typeface="Arial"/>
                <a:ea typeface="Arial"/>
                <a:cs typeface="Arial"/>
                <a:sym typeface="Arial"/>
              </a:rPr>
              <a:t>CENG 319 - Software Project</a:t>
            </a:r>
            <a:endParaRPr b="1">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0000"/>
                </a:solidFill>
              </a:rPr>
              <a:t>Speaker Bonnet</a:t>
            </a:r>
            <a:endParaRPr b="1">
              <a:solidFill>
                <a:srgbClr val="FF0000"/>
              </a:solidFill>
            </a:endParaRPr>
          </a:p>
        </p:txBody>
      </p:sp>
      <p:sp>
        <p:nvSpPr>
          <p:cNvPr id="166" name="Shape 166"/>
          <p:cNvSpPr txBox="1"/>
          <p:nvPr>
            <p:ph idx="1" type="body"/>
          </p:nvPr>
        </p:nvSpPr>
        <p:spPr>
          <a:xfrm>
            <a:off x="1297500" y="1426225"/>
            <a:ext cx="7038900" cy="2911200"/>
          </a:xfrm>
          <a:prstGeom prst="rect">
            <a:avLst/>
          </a:prstGeom>
        </p:spPr>
        <p:txBody>
          <a:bodyPr anchorCtr="0" anchor="t" bIns="91425" lIns="91425" spcFirstLastPara="1" rIns="91425" wrap="square" tIns="91425">
            <a:noAutofit/>
          </a:bodyPr>
          <a:lstStyle/>
          <a:p>
            <a:pPr indent="-311150" lvl="0" marL="457200">
              <a:spcBef>
                <a:spcPts val="0"/>
              </a:spcBef>
              <a:spcAft>
                <a:spcPts val="0"/>
              </a:spcAft>
              <a:buSzPts val="1300"/>
              <a:buFont typeface="Arial"/>
              <a:buChar char="❖"/>
            </a:pPr>
            <a:r>
              <a:rPr b="1" lang="en">
                <a:latin typeface="Arial"/>
                <a:ea typeface="Arial"/>
                <a:cs typeface="Arial"/>
                <a:sym typeface="Arial"/>
              </a:rPr>
              <a:t>This Speaker Bonnet uses I2S which is a digital sound standard that is capable of producing clear and crisp audio.</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The digital data goes straight to the amplifier which means there will be little to no static.</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When connected to any type of speaker or speaker cone as used in our project, the user should be hearing audio by  running the correct execution script.</a:t>
            </a:r>
            <a:endParaRPr b="1">
              <a:latin typeface="Arial"/>
              <a:ea typeface="Arial"/>
              <a:cs typeface="Arial"/>
              <a:sym typeface="Arial"/>
            </a:endParaRPr>
          </a:p>
          <a:p>
            <a:pPr indent="0" lvl="0" marL="0">
              <a:spcBef>
                <a:spcPts val="1600"/>
              </a:spcBef>
              <a:spcAft>
                <a:spcPts val="1600"/>
              </a:spcAft>
              <a:buNone/>
            </a:pPr>
            <a:r>
              <a:t/>
            </a:r>
            <a:endParaRPr/>
          </a:p>
        </p:txBody>
      </p:sp>
      <p:pic>
        <p:nvPicPr>
          <p:cNvPr id="167" name="Shape 167"/>
          <p:cNvPicPr preferRelativeResize="0"/>
          <p:nvPr/>
        </p:nvPicPr>
        <p:blipFill>
          <a:blip r:embed="rId3">
            <a:alphaModFix/>
          </a:blip>
          <a:stretch>
            <a:fillRect/>
          </a:stretch>
        </p:blipFill>
        <p:spPr>
          <a:xfrm>
            <a:off x="1297500" y="3012975"/>
            <a:ext cx="2526308" cy="1942099"/>
          </a:xfrm>
          <a:prstGeom prst="rect">
            <a:avLst/>
          </a:prstGeom>
          <a:noFill/>
          <a:ln>
            <a:noFill/>
          </a:ln>
        </p:spPr>
      </p:pic>
      <p:pic>
        <p:nvPicPr>
          <p:cNvPr id="168" name="Shape 168"/>
          <p:cNvPicPr preferRelativeResize="0"/>
          <p:nvPr/>
        </p:nvPicPr>
        <p:blipFill>
          <a:blip r:embed="rId4">
            <a:alphaModFix/>
          </a:blip>
          <a:stretch>
            <a:fillRect/>
          </a:stretch>
        </p:blipFill>
        <p:spPr>
          <a:xfrm>
            <a:off x="5669125" y="3012975"/>
            <a:ext cx="2667274" cy="194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0000"/>
                </a:solidFill>
              </a:rPr>
              <a:t>FM Tuner</a:t>
            </a:r>
            <a:endParaRPr b="1">
              <a:solidFill>
                <a:srgbClr val="FF0000"/>
              </a:solidFill>
            </a:endParaRPr>
          </a:p>
          <a:p>
            <a:pPr indent="0" lvl="0" marL="0">
              <a:spcBef>
                <a:spcPts val="0"/>
              </a:spcBef>
              <a:spcAft>
                <a:spcPts val="0"/>
              </a:spcAft>
              <a:buNone/>
            </a:pPr>
            <a:r>
              <a:t/>
            </a:r>
            <a:endParaRPr/>
          </a:p>
        </p:txBody>
      </p:sp>
      <p:sp>
        <p:nvSpPr>
          <p:cNvPr id="174" name="Shape 17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Arial"/>
              <a:buChar char="❖"/>
            </a:pPr>
            <a:r>
              <a:rPr b="1" lang="en">
                <a:latin typeface="Arial"/>
                <a:ea typeface="Arial"/>
                <a:cs typeface="Arial"/>
                <a:sym typeface="Arial"/>
              </a:rPr>
              <a:t>The Si4703 evaluation board enables the user to tune into different FM radio stations and also does a great job of filer and carrier detection.</a:t>
            </a:r>
            <a:endParaRPr b="1">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The output of this sensor can either be headphones/speakers which go into the 3.5mm audio jack or in this case a Speaker Bonnet which we will use to </a:t>
            </a:r>
            <a:r>
              <a:rPr b="1" lang="en">
                <a:latin typeface="Arial"/>
                <a:ea typeface="Arial"/>
                <a:cs typeface="Arial"/>
                <a:sym typeface="Arial"/>
              </a:rPr>
              <a:t>demonstrate</a:t>
            </a:r>
            <a:r>
              <a:rPr b="1" lang="en">
                <a:latin typeface="Arial"/>
                <a:ea typeface="Arial"/>
                <a:cs typeface="Arial"/>
                <a:sym typeface="Arial"/>
              </a:rPr>
              <a:t> our project.</a:t>
            </a:r>
            <a:endParaRPr b="1">
              <a:latin typeface="Arial"/>
              <a:ea typeface="Arial"/>
              <a:cs typeface="Arial"/>
              <a:sym typeface="Arial"/>
            </a:endParaRPr>
          </a:p>
          <a:p>
            <a:pPr indent="-311150" lvl="0" marL="457200">
              <a:spcBef>
                <a:spcPts val="0"/>
              </a:spcBef>
              <a:spcAft>
                <a:spcPts val="0"/>
              </a:spcAft>
              <a:buSzPts val="1300"/>
              <a:buFont typeface="Arial"/>
              <a:buChar char="❖"/>
            </a:pPr>
            <a:r>
              <a:rPr b="1" lang="en">
                <a:latin typeface="Arial"/>
                <a:ea typeface="Arial"/>
                <a:cs typeface="Arial"/>
                <a:sym typeface="Arial"/>
              </a:rPr>
              <a:t>By configuring and </a:t>
            </a:r>
            <a:r>
              <a:rPr b="1" lang="en">
                <a:latin typeface="Arial"/>
                <a:ea typeface="Arial"/>
                <a:cs typeface="Arial"/>
                <a:sym typeface="Arial"/>
              </a:rPr>
              <a:t>manipulating</a:t>
            </a:r>
            <a:r>
              <a:rPr b="1" lang="en">
                <a:latin typeface="Arial"/>
                <a:ea typeface="Arial"/>
                <a:cs typeface="Arial"/>
                <a:sym typeface="Arial"/>
              </a:rPr>
              <a:t> audio files used in the Raspberry Pi, we have altered the output destination for devices such as the Speaker Bonnet in order for it to </a:t>
            </a:r>
            <a:r>
              <a:rPr b="1" lang="en">
                <a:latin typeface="Arial"/>
                <a:ea typeface="Arial"/>
                <a:cs typeface="Arial"/>
                <a:sym typeface="Arial"/>
              </a:rPr>
              <a:t>receive the desired audio sound.</a:t>
            </a:r>
            <a:endParaRPr b="1">
              <a:latin typeface="Arial"/>
              <a:ea typeface="Arial"/>
              <a:cs typeface="Arial"/>
              <a:sym typeface="Arial"/>
            </a:endParaRPr>
          </a:p>
        </p:txBody>
      </p:sp>
      <p:pic>
        <p:nvPicPr>
          <p:cNvPr id="175" name="Shape 175"/>
          <p:cNvPicPr preferRelativeResize="0"/>
          <p:nvPr/>
        </p:nvPicPr>
        <p:blipFill>
          <a:blip r:embed="rId3">
            <a:alphaModFix/>
          </a:blip>
          <a:stretch>
            <a:fillRect/>
          </a:stretch>
        </p:blipFill>
        <p:spPr>
          <a:xfrm>
            <a:off x="4193650" y="3766575"/>
            <a:ext cx="1246600" cy="124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0000"/>
                </a:solidFill>
              </a:rPr>
              <a:t>Radio Block </a:t>
            </a:r>
            <a:r>
              <a:rPr b="1" lang="en">
                <a:solidFill>
                  <a:srgbClr val="FF0000"/>
                </a:solidFill>
              </a:rPr>
              <a:t>Diagram</a:t>
            </a:r>
            <a:r>
              <a:rPr b="1" lang="en">
                <a:solidFill>
                  <a:srgbClr val="FF0000"/>
                </a:solidFill>
              </a:rPr>
              <a:t> (Flow Chart)</a:t>
            </a:r>
            <a:endParaRPr b="1">
              <a:solidFill>
                <a:srgbClr val="FF0000"/>
              </a:solidFill>
            </a:endParaRPr>
          </a:p>
        </p:txBody>
      </p:sp>
      <p:pic>
        <p:nvPicPr>
          <p:cNvPr id="181" name="Shape 181"/>
          <p:cNvPicPr preferRelativeResize="0"/>
          <p:nvPr/>
        </p:nvPicPr>
        <p:blipFill>
          <a:blip r:embed="rId3">
            <a:alphaModFix/>
          </a:blip>
          <a:stretch>
            <a:fillRect/>
          </a:stretch>
        </p:blipFill>
        <p:spPr>
          <a:xfrm>
            <a:off x="1297500" y="1113626"/>
            <a:ext cx="5535426" cy="3881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0000"/>
                </a:solidFill>
              </a:rPr>
              <a:t>Integration</a:t>
            </a:r>
            <a:endParaRPr b="1">
              <a:solidFill>
                <a:srgbClr val="FF0000"/>
              </a:solidFill>
            </a:endParaRPr>
          </a:p>
        </p:txBody>
      </p:sp>
      <p:sp>
        <p:nvSpPr>
          <p:cNvPr id="187" name="Shape 187"/>
          <p:cNvSpPr txBox="1"/>
          <p:nvPr>
            <p:ph idx="1" type="body"/>
          </p:nvPr>
        </p:nvSpPr>
        <p:spPr>
          <a:xfrm>
            <a:off x="1297500" y="996050"/>
            <a:ext cx="7038900" cy="3521100"/>
          </a:xfrm>
          <a:prstGeom prst="rect">
            <a:avLst/>
          </a:prstGeom>
        </p:spPr>
        <p:txBody>
          <a:bodyPr anchorCtr="0" anchor="t" bIns="91425" lIns="91425" spcFirstLastPara="1" rIns="91425" wrap="square" tIns="91425">
            <a:noAutofit/>
          </a:bodyPr>
          <a:lstStyle/>
          <a:p>
            <a:pPr indent="-311150" lvl="0" marL="457200">
              <a:spcBef>
                <a:spcPts val="0"/>
              </a:spcBef>
              <a:spcAft>
                <a:spcPts val="0"/>
              </a:spcAft>
              <a:buSzPts val="1300"/>
              <a:buFont typeface="Arial"/>
              <a:buChar char="❖"/>
            </a:pPr>
            <a:r>
              <a:rPr b="1" lang="en">
                <a:latin typeface="Arial"/>
                <a:ea typeface="Arial"/>
                <a:cs typeface="Arial"/>
                <a:sym typeface="Arial"/>
              </a:rPr>
              <a:t>The creation of a custom PCB was vital in order to situate and combine the FM Tuner with the Speaker Bonnet.</a:t>
            </a:r>
            <a:endParaRPr b="1">
              <a:latin typeface="Arial"/>
              <a:ea typeface="Arial"/>
              <a:cs typeface="Arial"/>
              <a:sym typeface="Arial"/>
            </a:endParaRPr>
          </a:p>
          <a:p>
            <a:pPr indent="-311150" lvl="0" marL="457200">
              <a:spcBef>
                <a:spcPts val="0"/>
              </a:spcBef>
              <a:spcAft>
                <a:spcPts val="0"/>
              </a:spcAft>
              <a:buSzPts val="1300"/>
              <a:buFont typeface="Arial"/>
              <a:buChar char="❖"/>
            </a:pPr>
            <a:r>
              <a:rPr b="1" lang="en">
                <a:latin typeface="Arial"/>
                <a:ea typeface="Arial"/>
                <a:cs typeface="Arial"/>
                <a:sym typeface="Arial"/>
              </a:rPr>
              <a:t>We needed the ability to read and write data to the FM Tuner, record the frequency value, and send information to the speaker bonnet so that the modules can act in unison.</a:t>
            </a:r>
            <a:endParaRPr b="1">
              <a:latin typeface="Arial"/>
              <a:ea typeface="Arial"/>
              <a:cs typeface="Arial"/>
              <a:sym typeface="Arial"/>
            </a:endParaRPr>
          </a:p>
          <a:p>
            <a:pPr indent="-311150" lvl="0" marL="457200">
              <a:spcBef>
                <a:spcPts val="0"/>
              </a:spcBef>
              <a:spcAft>
                <a:spcPts val="0"/>
              </a:spcAft>
              <a:buSzPts val="1300"/>
              <a:buFont typeface="Arial"/>
              <a:buChar char="❖"/>
            </a:pPr>
            <a:r>
              <a:rPr b="1" lang="en">
                <a:latin typeface="Arial"/>
                <a:ea typeface="Arial"/>
                <a:cs typeface="Arial"/>
                <a:sym typeface="Arial"/>
              </a:rPr>
              <a:t>The PCB arranged a communication bridge allowing us to program the modules and adjust frequency values between the devices as needed through python scripts.</a:t>
            </a:r>
            <a:endParaRPr b="1">
              <a:latin typeface="Arial"/>
              <a:ea typeface="Arial"/>
              <a:cs typeface="Arial"/>
              <a:sym typeface="Arial"/>
            </a:endParaRPr>
          </a:p>
          <a:p>
            <a:pPr indent="-311150" lvl="0" marL="457200">
              <a:spcBef>
                <a:spcPts val="0"/>
              </a:spcBef>
              <a:spcAft>
                <a:spcPts val="0"/>
              </a:spcAft>
              <a:buSzPts val="1300"/>
              <a:buFont typeface="Arial"/>
              <a:buChar char="❖"/>
            </a:pPr>
            <a:r>
              <a:rPr b="1" lang="en">
                <a:latin typeface="Arial"/>
                <a:ea typeface="Arial"/>
                <a:cs typeface="Arial"/>
                <a:sym typeface="Arial"/>
              </a:rPr>
              <a:t>Adjusted frequency values are recorded within our firebase along with other valuable information for the radio stations.</a:t>
            </a:r>
            <a:endParaRPr b="1">
              <a:latin typeface="Arial"/>
              <a:ea typeface="Arial"/>
              <a:cs typeface="Arial"/>
              <a:sym typeface="Arial"/>
            </a:endParaRPr>
          </a:p>
          <a:p>
            <a:pPr indent="-311150" lvl="0" marL="457200">
              <a:spcBef>
                <a:spcPts val="0"/>
              </a:spcBef>
              <a:spcAft>
                <a:spcPts val="0"/>
              </a:spcAft>
              <a:buSzPts val="1300"/>
              <a:buFont typeface="Arial"/>
              <a:buChar char="❖"/>
            </a:pPr>
            <a:r>
              <a:rPr b="1" lang="en">
                <a:latin typeface="Arial"/>
                <a:ea typeface="Arial"/>
                <a:cs typeface="Arial"/>
                <a:sym typeface="Arial"/>
              </a:rPr>
              <a:t>In addition, our group has created an android app that will ultimately control these devices.</a:t>
            </a:r>
            <a:endParaRPr b="1">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