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7" r:id="rId3"/>
    <p:sldId id="268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66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0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8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1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62/neco.1997.9.8.1735" TargetMode="External"/><Relationship Id="rId3" Type="http://schemas.openxmlformats.org/officeDocument/2006/relationships/hyperlink" Target="https://dx.doi.org/10.14569/IJACSA.2023.0140133" TargetMode="External"/><Relationship Id="rId7" Type="http://schemas.openxmlformats.org/officeDocument/2006/relationships/hyperlink" Target="https://indico.ifj.edu.pl/event/503/attachments/1343/2069/DeepLearningLecture2020_1.pdf" TargetMode="External"/><Relationship Id="rId12" Type="http://schemas.openxmlformats.org/officeDocument/2006/relationships/hyperlink" Target="https://alex.smola.org/drafts/thebook.pdf" TargetMode="External"/><Relationship Id="rId2" Type="http://schemas.openxmlformats.org/officeDocument/2006/relationships/hyperlink" Target="https://doi.org/10.1007/978-3-319-29854-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procs.2024.04.093" TargetMode="External"/><Relationship Id="rId11" Type="http://schemas.openxmlformats.org/officeDocument/2006/relationships/hyperlink" Target="https://doi.org/10.1109/SAMI48414.2020.9108717" TargetMode="External"/><Relationship Id="rId5" Type="http://schemas.openxmlformats.org/officeDocument/2006/relationships/hyperlink" Target="https://doi.org/10.1007/978-3-319-52452-8" TargetMode="External"/><Relationship Id="rId10" Type="http://schemas.openxmlformats.org/officeDocument/2006/relationships/hyperlink" Target="https://doi.org/10.1007/s11063-020-10319-3" TargetMode="External"/><Relationship Id="rId4" Type="http://schemas.openxmlformats.org/officeDocument/2006/relationships/hyperlink" Target="https://people.cs.pitt.edu/~milos/courses/cs3750/lectures/class16.pdf" TargetMode="External"/><Relationship Id="rId9" Type="http://schemas.openxmlformats.org/officeDocument/2006/relationships/hyperlink" Target="https://machinelearningmastery.com/lstms-with-pytho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_Toc187744191"/><Relationship Id="rId13" Type="http://schemas.openxmlformats.org/officeDocument/2006/relationships/hyperlink" Target="#_Toc187744196"/><Relationship Id="rId3" Type="http://schemas.openxmlformats.org/officeDocument/2006/relationships/hyperlink" Target="#_Toc187744186"/><Relationship Id="rId7" Type="http://schemas.openxmlformats.org/officeDocument/2006/relationships/hyperlink" Target="#_Toc187744190"/><Relationship Id="rId12" Type="http://schemas.openxmlformats.org/officeDocument/2006/relationships/hyperlink" Target="#_Toc187744195"/><Relationship Id="rId17" Type="http://schemas.openxmlformats.org/officeDocument/2006/relationships/hyperlink" Target="#_Toc187744200"/><Relationship Id="rId2" Type="http://schemas.openxmlformats.org/officeDocument/2006/relationships/hyperlink" Target="#_Toc187744185"/><Relationship Id="rId16" Type="http://schemas.openxmlformats.org/officeDocument/2006/relationships/hyperlink" Target="#_Toc187744199"/><Relationship Id="rId1" Type="http://schemas.openxmlformats.org/officeDocument/2006/relationships/slideLayout" Target="../slideLayouts/slideLayout2.xml"/><Relationship Id="rId6" Type="http://schemas.openxmlformats.org/officeDocument/2006/relationships/hyperlink" Target="#_Toc187744189"/><Relationship Id="rId11" Type="http://schemas.openxmlformats.org/officeDocument/2006/relationships/hyperlink" Target="#_Toc187744194"/><Relationship Id="rId5" Type="http://schemas.openxmlformats.org/officeDocument/2006/relationships/hyperlink" Target="#_Toc187744188"/><Relationship Id="rId15" Type="http://schemas.openxmlformats.org/officeDocument/2006/relationships/hyperlink" Target="#_Toc187744198"/><Relationship Id="rId10" Type="http://schemas.openxmlformats.org/officeDocument/2006/relationships/hyperlink" Target="#_Toc187744193"/><Relationship Id="rId4" Type="http://schemas.openxmlformats.org/officeDocument/2006/relationships/hyperlink" Target="#_Toc187744187"/><Relationship Id="rId9" Type="http://schemas.openxmlformats.org/officeDocument/2006/relationships/hyperlink" Target="#_Toc187744192"/><Relationship Id="rId14" Type="http://schemas.openxmlformats.org/officeDocument/2006/relationships/hyperlink" Target="#_Toc187744197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2B3FB01-552F-410C-9D51-BCCE5ED6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int">
            <a:extLst>
              <a:ext uri="{FF2B5EF4-FFF2-40B4-BE49-F238E27FC236}">
                <a16:creationId xmlns:a16="http://schemas.microsoft.com/office/drawing/2014/main" id="{9EEDBAC1-4509-4C46-B23B-6C4D7C640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2F5196-DC4B-E8C4-AF06-62E1DD13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3988" y="2579129"/>
            <a:ext cx="4715218" cy="343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700" dirty="0"/>
              <a:t>Prognozowanie szeregów czasowych: metody klasyczne i elementy uczenia maszynowego</a:t>
            </a:r>
          </a:p>
        </p:txBody>
      </p:sp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0B1324E-9215-322F-7FD6-D8A740E82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3988" y="845722"/>
            <a:ext cx="4825794" cy="85637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l-PL" sz="1300" dirty="0"/>
              <a:t>Autor: Aldona Świrad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l-PL" sz="1300" dirty="0"/>
              <a:t>Opiekun pracy: dr hab. Liliana Rybarska-Rusinek, prof. </a:t>
            </a:r>
            <a:r>
              <a:rPr lang="pl-PL" sz="1300" dirty="0" err="1"/>
              <a:t>PRz</a:t>
            </a:r>
            <a:endParaRPr lang="pl-PL" sz="1300" dirty="0"/>
          </a:p>
          <a:p>
            <a:pPr>
              <a:lnSpc>
                <a:spcPct val="100000"/>
              </a:lnSpc>
            </a:pPr>
            <a:endParaRPr lang="pl-PL" sz="1300" dirty="0"/>
          </a:p>
        </p:txBody>
      </p:sp>
      <p:pic>
        <p:nvPicPr>
          <p:cNvPr id="4" name="Picture 12" descr="Sheep Husbandry — Rangiora Vet Centre">
            <a:extLst>
              <a:ext uri="{FF2B5EF4-FFF2-40B4-BE49-F238E27FC236}">
                <a16:creationId xmlns:a16="http://schemas.microsoft.com/office/drawing/2014/main" id="{7DD4CE35-E44E-D257-344D-37886AF1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"/>
          <a:stretch/>
        </p:blipFill>
        <p:spPr bwMode="auto">
          <a:xfrm>
            <a:off x="332480" y="727181"/>
            <a:ext cx="5377978" cy="54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4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740C9-D360-BBE7-A240-8EE711B6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FCB409-FEE3-4451-6CD5-39147C26850F}"/>
              </a:ext>
            </a:extLst>
          </p:cNvPr>
          <p:cNvSpPr txBox="1">
            <a:spLocks/>
          </p:cNvSpPr>
          <p:nvPr/>
        </p:nvSpPr>
        <p:spPr>
          <a:xfrm>
            <a:off x="586451" y="438361"/>
            <a:ext cx="4205467" cy="246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pl-PL" sz="4600" dirty="0"/>
              <a:t>Porównanie prognozy ARIMA i LSTM</a:t>
            </a:r>
            <a:endParaRPr lang="en-US" sz="4600" dirty="0"/>
          </a:p>
        </p:txBody>
      </p:sp>
      <p:pic>
        <p:nvPicPr>
          <p:cNvPr id="5" name="Obraz 4" descr="Obraz zawierający tekst, Wykres, diagram, linia&#10;&#10;Opis wygenerowany automatycznie">
            <a:extLst>
              <a:ext uri="{FF2B5EF4-FFF2-40B4-BE49-F238E27FC236}">
                <a16:creationId xmlns:a16="http://schemas.microsoft.com/office/drawing/2014/main" id="{7CF613B4-54B7-12FB-A7FF-7B712BBD8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55" y="3429000"/>
            <a:ext cx="5579745" cy="3429000"/>
          </a:xfrm>
          <a:prstGeom prst="rect">
            <a:avLst/>
          </a:prstGeom>
        </p:spPr>
      </p:pic>
      <p:pic>
        <p:nvPicPr>
          <p:cNvPr id="6" name="Obraz 5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0107ABA3-212A-ACDB-4C18-821453DBC8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12255" y="0"/>
            <a:ext cx="5579745" cy="3429000"/>
          </a:xfrm>
          <a:prstGeom prst="rect">
            <a:avLst/>
          </a:prstGeom>
        </p:spPr>
      </p:pic>
      <p:pic>
        <p:nvPicPr>
          <p:cNvPr id="7" name="Obraz 6" descr="Obraz zawierający tekst, zrzut ekranu, Wykres, linia&#10;&#10;Opis wygenerowany automatycznie">
            <a:extLst>
              <a:ext uri="{FF2B5EF4-FFF2-40B4-BE49-F238E27FC236}">
                <a16:creationId xmlns:a16="http://schemas.microsoft.com/office/drawing/2014/main" id="{B6163733-C853-257F-6FF3-B0E24A5EC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29000"/>
            <a:ext cx="64977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3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9D8B8F-CACF-E582-AD86-9D34BF32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</p:spTree>
    <p:extLst>
      <p:ext uri="{BB962C8B-B14F-4D97-AF65-F5344CB8AC3E}">
        <p14:creationId xmlns:p14="http://schemas.microsoft.com/office/powerpoint/2010/main" val="368171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46">
            <a:extLst>
              <a:ext uri="{FF2B5EF4-FFF2-40B4-BE49-F238E27FC236}">
                <a16:creationId xmlns:a16="http://schemas.microsoft.com/office/drawing/2014/main" id="{D284A420-F50C-4C2C-B88E-E6F4EF50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48">
            <a:extLst>
              <a:ext uri="{FF2B5EF4-FFF2-40B4-BE49-F238E27FC236}">
                <a16:creationId xmlns:a16="http://schemas.microsoft.com/office/drawing/2014/main" id="{893A6D2E-5228-4998-9E24-EFCCA0246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50">
            <a:extLst>
              <a:ext uri="{FF2B5EF4-FFF2-40B4-BE49-F238E27FC236}">
                <a16:creationId xmlns:a16="http://schemas.microsoft.com/office/drawing/2014/main" id="{3ADB48DB-8E25-4F2F-8C02-5B7939372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52">
            <a:extLst>
              <a:ext uri="{FF2B5EF4-FFF2-40B4-BE49-F238E27FC236}">
                <a16:creationId xmlns:a16="http://schemas.microsoft.com/office/drawing/2014/main" id="{C32BA7E3-7313-49C8-A245-A85BDEB13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Slide Background">
            <a:extLst>
              <a:ext uri="{FF2B5EF4-FFF2-40B4-BE49-F238E27FC236}">
                <a16:creationId xmlns:a16="http://schemas.microsoft.com/office/drawing/2014/main" id="{650F81D8-60BF-43DE-9145-74AB655E4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Wykres graficzny 3D">
            <a:extLst>
              <a:ext uri="{FF2B5EF4-FFF2-40B4-BE49-F238E27FC236}">
                <a16:creationId xmlns:a16="http://schemas.microsoft.com/office/drawing/2014/main" id="{192A6BE2-F7BD-C0A7-B6C8-CF96664F2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9"/>
          <a:stretch/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69" name="Rectangle 56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8">
            <a:extLst>
              <a:ext uri="{FF2B5EF4-FFF2-40B4-BE49-F238E27FC236}">
                <a16:creationId xmlns:a16="http://schemas.microsoft.com/office/drawing/2014/main" id="{8647BDDE-2A1A-457C-BEC0-E40FDB36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712191"/>
            <a:ext cx="12192000" cy="3145807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EA5706-34A1-3ABA-AF10-9A5FC3F4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558413"/>
            <a:ext cx="5474257" cy="47255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Dziękuję</a:t>
            </a:r>
            <a:r>
              <a:rPr lang="en-US" sz="4800" dirty="0">
                <a:solidFill>
                  <a:srgbClr val="FFFFFF"/>
                </a:solidFill>
              </a:rPr>
              <a:t> za </a:t>
            </a:r>
            <a:r>
              <a:rPr lang="en-US" sz="4800" dirty="0" err="1">
                <a:solidFill>
                  <a:srgbClr val="FFFFFF"/>
                </a:solidFill>
              </a:rPr>
              <a:t>uwagę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71" name="Rectangle 6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928481"/>
            <a:ext cx="12192000" cy="939092"/>
          </a:xfrm>
          <a:prstGeom prst="rect">
            <a:avLst/>
          </a:prstGeom>
          <a:ln>
            <a:noFill/>
          </a:ln>
          <a:effectLst>
            <a:outerShdw blurRad="203200" dist="101600" dir="1212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F9357EB-7D54-4539-B1CD-2F21C5F24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725878" y="6088919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3D9A20-31C0-F33D-47CD-FDF80CE5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80573" cy="1432273"/>
          </a:xfrm>
        </p:spPr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3C0C2A9-D8EE-6849-E174-68FB3391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3988"/>
            <a:ext cx="12068268" cy="4065420"/>
          </a:xfrm>
        </p:spPr>
        <p:txBody>
          <a:bodyPr numCol="2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Nielsen A., </a:t>
            </a:r>
            <a:r>
              <a:rPr lang="pl-PL" sz="12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Szeregi czasowe. Praktyczna Analiza i Predykcja z Wykorzystaniem Statystyki i Uczenia Maszynowego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Helion, 2020.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[2]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Suchwałko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Zagdański A.,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 i Prognozowanie Szeregów Czasowych.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Wydawnictwo Naukowe PWN, Warszawa, 2015.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[3]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Brockwell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P.J., Davis R.A.,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Time Series and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Springer Nature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Switzerland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AG, 2016.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https://doi.org/10.1007/978-3-319-29854-2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[4]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Albeladi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Zafar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Mueen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forecasting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LSTM and ARIMA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International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Advanced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Science and Applications (IJACSA), </a:t>
            </a:r>
            <a:b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14 (1), pp. 313–320, 2023.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http://dx.doi.org/10.14569/IJACSA.2023.0140133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[5]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Series: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Autoregressive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AR, MA, ARMA, ARIMA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(Online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University of Pittsburgh, 2018.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https://people.cs.pitt.edu/~milos/courses/ cs3750/</a:t>
            </a:r>
            <a:r>
              <a:rPr lang="pl-PL" sz="12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lectures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/class16.pdf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[6]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Shumway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R.H.,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Stoffer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D.S.,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Series Analysis and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Applications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Springer International Publishing AG, 2017.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https://doi.org/10.1007/978-3-319-52452-8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[7]  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Géron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Uczenie Maszynowe z Użyciem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Scikit-Learn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Wydanie III, Helion, 2023.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[8]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Agarwal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Mahajan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Shrotriya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Shekhawat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Analysis: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Leveraging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RNN and LSTM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Time Series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International Conference on Machine Learning and Data Engineering 2023,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Procedia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Science 235, pp. 979–989, 2024.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https://doi.org/10.1016/j.procs.2024.04.093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[9]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Starmer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StatQuest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Illustrated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Guide to Machine Learning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StatQuest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Publications, 2022.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[10] Wolter M.,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(Wykład) Instytut Fizyki Jądrowej PAN, 2020.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https://indico.ifj.edu.pl/event/503/attachments/1343/2069/DeepLearningLecture2020_1.pdf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[11]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Horzyk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Knowledge-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computational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data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Biomedicine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Akademia  Górniczo-Hutnicza w Krakowie, 2021.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https://home.agh. edu.pl/~</a:t>
            </a:r>
            <a:r>
              <a:rPr lang="pl-PL" sz="12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horzyk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l-PL" sz="12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lectures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l-PL" sz="12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ahdydkcidmb.php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[12]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Hochreiter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Schmidhuber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-Term Memory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 (8), pp. 1735–1780, 1997.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https://doi.org/10.1162/neco.1997.9.8.1735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[13]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Brownlee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Long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Short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-Term Memory Networks With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Learning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(E-Book) Machine Learning Mastery, 2017.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https://machinelearningmastery.com/lstms-with-python/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[14] Hu J.,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Zhang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Xue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series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variant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LSTM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recurrent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Network.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Processing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52, pp. 1485–1500, 2020.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https://doi.org/10.1007/s11063-020-10319-3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[15]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Rasamoelina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A.D.,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Adjailia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Sinčák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P., 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Neural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2020 IEEE 18th World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Symposium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Applied Machine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Intelligence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Informatics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(SAMI),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Herlany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Slovakia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2020, pp. 281-286, doi: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10.1109/SAMI48414.2020.9108717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[16]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Smola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Vishwanathan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S.V.N.,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Machine Learning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Cambridge University Press, 2008. </a:t>
            </a:r>
            <a:r>
              <a:rPr lang="pl-PL" sz="12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https://alex.smola.org/drafts/thebook.pdf</a:t>
            </a:r>
            <a:endParaRPr lang="pl-PL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[17] 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Werbos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P.J.,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Backpropagation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through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does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to do </a:t>
            </a:r>
            <a:r>
              <a:rPr lang="pl-PL" sz="12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pl-PL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 </a:t>
            </a:r>
            <a:r>
              <a:rPr lang="pl-PL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Proceedings</a:t>
            </a:r>
            <a:r>
              <a:rPr lang="pl-PL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of the IEEE, 78 (10), pp. 1550-1560, 1990. Doi: 10.1109/5.58337. 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23463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257325-9C98-ED7B-F02E-BF5C0CC7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Spis treści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978C1E-AB5E-1013-F8AC-CFC2A0891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1" y="2579906"/>
            <a:ext cx="756848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5737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Wstęp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Rozdział 1  Wprowadzenie teoretyczne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1.1  </a:t>
            </a: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Definicja i własności szeregów czasowych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1.2</a:t>
            </a:r>
            <a:r>
              <a:rPr lang="pl-PL" altLang="pl-PL" sz="1600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pl-PL" altLang="pl-PL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</a:t>
            </a: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Modele ARIMA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Rozdział 2  Metody uczenia maszynowego dla szeregów czasowych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2.1  Model RNN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2.2  Model LSTM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Rozdział 3  Analiza wybranych szeregów czasowych metodami klasycznymi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3.1  Analiza szeregów czasowych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3.2  Dobór modelu ARIMA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Rozdział 4  Prognozowanie szeregów czasowych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4.1  Prognozowanie metodą ARIMA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4.2  Prognozowanie metodą LSTM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4.3  Porównanie prognoz uzyskanych przy pomocy modeli ARIMA i LSTM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kumimoji="0" lang="pl-PL" altLang="pl-PL" sz="1600" b="1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Podsumowanie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573713" algn="r"/>
              </a:tabLst>
            </a:pPr>
            <a:r>
              <a:rPr lang="pl-PL" altLang="pl-PL" sz="1600" b="1" u="sng" dirty="0">
                <a:solidFill>
                  <a:srgbClr val="0563C1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17"/>
              </a:rPr>
              <a:t>Literatura</a:t>
            </a:r>
            <a:endParaRPr kumimoji="0" lang="pl-PL" altLang="pl-P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1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16A31B-0BC5-B8A7-2A8F-AC01CC508922}"/>
              </a:ext>
            </a:extLst>
          </p:cNvPr>
          <p:cNvSpPr txBox="1">
            <a:spLocks/>
          </p:cNvSpPr>
          <p:nvPr/>
        </p:nvSpPr>
        <p:spPr>
          <a:xfrm>
            <a:off x="322801" y="2290527"/>
            <a:ext cx="2943225" cy="1915353"/>
          </a:xfrm>
          <a:prstGeom prst="rect">
            <a:avLst/>
          </a:prstGeom>
        </p:spPr>
        <p:txBody>
          <a:bodyPr>
            <a:normAutofit fontScale="5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/>
              <a:t>Przykłady szeregów czasowych</a:t>
            </a:r>
          </a:p>
          <a:p>
            <a:r>
              <a:rPr lang="pl-PL" dirty="0"/>
              <a:t>(def, stacjonarność, wykorzystanie w </a:t>
            </a:r>
            <a:r>
              <a:rPr lang="pl-PL" dirty="0" err="1"/>
              <a:t>cz</a:t>
            </a:r>
            <a:r>
              <a:rPr lang="pl-PL" dirty="0"/>
              <a:t> </a:t>
            </a:r>
            <a:r>
              <a:rPr lang="pl-PL" dirty="0" err="1"/>
              <a:t>prakt</a:t>
            </a:r>
            <a:r>
              <a:rPr lang="pl-PL" dirty="0"/>
              <a:t>)</a:t>
            </a:r>
          </a:p>
        </p:txBody>
      </p:sp>
      <p:pic>
        <p:nvPicPr>
          <p:cNvPr id="3" name="Obraz 2" descr="Obraz zawierający linia, Wykres, tekst, diagram&#10;&#10;Opis wygenerowany automatycznie">
            <a:extLst>
              <a:ext uri="{FF2B5EF4-FFF2-40B4-BE49-F238E27FC236}">
                <a16:creationId xmlns:a16="http://schemas.microsoft.com/office/drawing/2014/main" id="{49E264AC-859C-E5A8-C5E7-A87B7752A6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" b="-2"/>
          <a:stretch/>
        </p:blipFill>
        <p:spPr>
          <a:xfrm>
            <a:off x="7555832" y="2286000"/>
            <a:ext cx="4636168" cy="2286000"/>
          </a:xfrm>
          <a:prstGeom prst="rect">
            <a:avLst/>
          </a:prstGeom>
        </p:spPr>
      </p:pic>
      <p:pic>
        <p:nvPicPr>
          <p:cNvPr id="4" name="Obraz 3" descr="Obraz zawierający tekst, linia, Wykres, diagram&#10;&#10;Opis wygenerowany automatycznie">
            <a:extLst>
              <a:ext uri="{FF2B5EF4-FFF2-40B4-BE49-F238E27FC236}">
                <a16:creationId xmlns:a16="http://schemas.microsoft.com/office/drawing/2014/main" id="{F2EA6F08-1C27-DF0B-AFA8-0E0015A2E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r="4" b="4"/>
          <a:stretch/>
        </p:blipFill>
        <p:spPr>
          <a:xfrm>
            <a:off x="7555769" y="0"/>
            <a:ext cx="4636231" cy="2286000"/>
          </a:xfrm>
          <a:prstGeom prst="rect">
            <a:avLst/>
          </a:prstGeom>
        </p:spPr>
      </p:pic>
      <p:pic>
        <p:nvPicPr>
          <p:cNvPr id="5" name="Obraz 4" descr="Obraz zawierający tekst, linia, pismo odręczne, Wykres&#10;&#10;Opis wygenerowany automatycznie">
            <a:extLst>
              <a:ext uri="{FF2B5EF4-FFF2-40B4-BE49-F238E27FC236}">
                <a16:creationId xmlns:a16="http://schemas.microsoft.com/office/drawing/2014/main" id="{CBA0A55A-1E15-8F59-98C1-3E9ECBB5F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93"/>
          <a:stretch/>
        </p:blipFill>
        <p:spPr>
          <a:xfrm>
            <a:off x="7555769" y="4572000"/>
            <a:ext cx="4636231" cy="22860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C8E08AD-9550-5A80-FA83-60980BAFF45D}"/>
              </a:ext>
            </a:extLst>
          </p:cNvPr>
          <p:cNvSpPr txBox="1"/>
          <p:nvPr/>
        </p:nvSpPr>
        <p:spPr>
          <a:xfrm>
            <a:off x="3822825" y="958334"/>
            <a:ext cx="294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cyklami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580201C-4C7D-7D77-2FEE-570F07CB24AF}"/>
              </a:ext>
            </a:extLst>
          </p:cNvPr>
          <p:cNvSpPr txBox="1"/>
          <p:nvPr/>
        </p:nvSpPr>
        <p:spPr>
          <a:xfrm>
            <a:off x="3822825" y="3062860"/>
            <a:ext cx="2943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trendem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73268DE-C494-EC0F-FC40-C0346331EA8F}"/>
              </a:ext>
            </a:extLst>
          </p:cNvPr>
          <p:cNvSpPr txBox="1"/>
          <p:nvPr/>
        </p:nvSpPr>
        <p:spPr>
          <a:xfrm>
            <a:off x="3817492" y="5530334"/>
            <a:ext cx="2943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Szereg czasowy z trendem i sezonowością</a:t>
            </a:r>
          </a:p>
        </p:txBody>
      </p:sp>
      <p:cxnSp>
        <p:nvCxnSpPr>
          <p:cNvPr id="9" name="Łącznik: łamany 8">
            <a:extLst>
              <a:ext uri="{FF2B5EF4-FFF2-40B4-BE49-F238E27FC236}">
                <a16:creationId xmlns:a16="http://schemas.microsoft.com/office/drawing/2014/main" id="{BDA7795F-B645-58EC-86A1-554A348CF92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266026" y="1143000"/>
            <a:ext cx="556799" cy="2105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Łącznik: łamany 9">
            <a:extLst>
              <a:ext uri="{FF2B5EF4-FFF2-40B4-BE49-F238E27FC236}">
                <a16:creationId xmlns:a16="http://schemas.microsoft.com/office/drawing/2014/main" id="{629B79D4-B7B8-388F-8026-F45E0137E22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3266026" y="3247526"/>
            <a:ext cx="556799" cy="6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Łącznik: łamany 10">
            <a:extLst>
              <a:ext uri="{FF2B5EF4-FFF2-40B4-BE49-F238E27FC236}">
                <a16:creationId xmlns:a16="http://schemas.microsoft.com/office/drawing/2014/main" id="{EFCBB243-6AFF-2C5E-D9EC-897272405D33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266026" y="3248204"/>
            <a:ext cx="551466" cy="26052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7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1118ED-5740-3E5B-4BB2-78FA33EEFEB3}"/>
              </a:ext>
            </a:extLst>
          </p:cNvPr>
          <p:cNvSpPr txBox="1">
            <a:spLocks/>
          </p:cNvSpPr>
          <p:nvPr/>
        </p:nvSpPr>
        <p:spPr>
          <a:xfrm>
            <a:off x="2144821" y="148075"/>
            <a:ext cx="6882144" cy="104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pl-PL" sz="4000" i="0" dirty="0"/>
              <a:t>Szereg czasowy: prognozowanie</a:t>
            </a:r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C584C025-91BA-993B-82BD-05723D67970A}"/>
              </a:ext>
            </a:extLst>
          </p:cNvPr>
          <p:cNvSpPr txBox="1">
            <a:spLocks/>
          </p:cNvSpPr>
          <p:nvPr/>
        </p:nvSpPr>
        <p:spPr>
          <a:xfrm>
            <a:off x="974757" y="1523596"/>
            <a:ext cx="392317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l-PL" sz="4000" i="0" dirty="0"/>
              <a:t>Metody klasyczne</a:t>
            </a:r>
            <a:br>
              <a:rPr lang="pl-PL" sz="4000" i="0" dirty="0"/>
            </a:br>
            <a:r>
              <a:rPr lang="pl-PL" sz="4000" i="0" dirty="0"/>
              <a:t>ARIMA</a:t>
            </a: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01EA7738-34FE-8ED9-135B-06EF3AE38507}"/>
              </a:ext>
            </a:extLst>
          </p:cNvPr>
          <p:cNvSpPr txBox="1">
            <a:spLocks/>
          </p:cNvSpPr>
          <p:nvPr/>
        </p:nvSpPr>
        <p:spPr>
          <a:xfrm>
            <a:off x="5655304" y="1513235"/>
            <a:ext cx="6536697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i="1" kern="1200" cap="none" spc="-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pl-PL" sz="4000" i="0" dirty="0"/>
              <a:t>Metody uczenia maszynowego</a:t>
            </a:r>
          </a:p>
          <a:p>
            <a:pPr algn="ctr"/>
            <a:r>
              <a:rPr lang="pl-PL" sz="4000" i="0" dirty="0"/>
              <a:t>LSTM</a:t>
            </a:r>
          </a:p>
        </p:txBody>
      </p:sp>
      <p:cxnSp>
        <p:nvCxnSpPr>
          <p:cNvPr id="5" name="Łącznik: łamany 4">
            <a:extLst>
              <a:ext uri="{FF2B5EF4-FFF2-40B4-BE49-F238E27FC236}">
                <a16:creationId xmlns:a16="http://schemas.microsoft.com/office/drawing/2014/main" id="{74A2C6EF-2AFE-AA35-8A3F-DD795032194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7092593" y="-317826"/>
            <a:ext cx="324361" cy="3337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Łącznik: łamany 5">
            <a:extLst>
              <a:ext uri="{FF2B5EF4-FFF2-40B4-BE49-F238E27FC236}">
                <a16:creationId xmlns:a16="http://schemas.microsoft.com/office/drawing/2014/main" id="{AEDFCC7A-6909-8CFC-667D-C9FA3F02957D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093757" y="31460"/>
            <a:ext cx="334722" cy="26495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10D9652D-80DB-4792-00E1-893E6F423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56" y="3094721"/>
            <a:ext cx="5083737" cy="2574405"/>
          </a:xfrm>
          <a:prstGeom prst="rect">
            <a:avLst/>
          </a:prstGeom>
        </p:spPr>
      </p:pic>
      <p:pic>
        <p:nvPicPr>
          <p:cNvPr id="8" name="Obraz 7" descr="Obraz zawierający tekst, diagram, zrzut ekranu, Plan&#10;&#10;Opis wygenerowany automatycznie">
            <a:extLst>
              <a:ext uri="{FF2B5EF4-FFF2-40B4-BE49-F238E27FC236}">
                <a16:creationId xmlns:a16="http://schemas.microsoft.com/office/drawing/2014/main" id="{A58D496D-D02F-18DA-7A63-7E7B439E60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5893" y="2884835"/>
            <a:ext cx="6536697" cy="3534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16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AE670-DDE8-B863-5EAC-8EAA59FC9012}"/>
              </a:ext>
            </a:extLst>
          </p:cNvPr>
          <p:cNvSpPr txBox="1">
            <a:spLocks/>
          </p:cNvSpPr>
          <p:nvPr/>
        </p:nvSpPr>
        <p:spPr>
          <a:xfrm>
            <a:off x="609600" y="669856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5400" dirty="0"/>
              <a:t>Prognozy ARIMA</a:t>
            </a:r>
            <a:endParaRPr lang="en-US" sz="54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BA475B3-9161-F9C5-6EA2-E270756BF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702" y="31639"/>
            <a:ext cx="5369298" cy="3460641"/>
          </a:xfrm>
          <a:prstGeom prst="rect">
            <a:avLst/>
          </a:prstGeom>
        </p:spPr>
      </p:pic>
      <p:pic>
        <p:nvPicPr>
          <p:cNvPr id="4" name="Obraz 3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9592F811-E60E-FF08-F582-D126336E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702" y="3492281"/>
            <a:ext cx="5414120" cy="3397359"/>
          </a:xfrm>
          <a:prstGeom prst="rect">
            <a:avLst/>
          </a:prstGeom>
        </p:spPr>
      </p:pic>
      <p:pic>
        <p:nvPicPr>
          <p:cNvPr id="5" name="Obraz 4" descr="Obraz zawierający tekst, linia, Wykres, zrzut ekranu&#10;&#10;Opis wygenerowany automatycznie">
            <a:extLst>
              <a:ext uri="{FF2B5EF4-FFF2-40B4-BE49-F238E27FC236}">
                <a16:creationId xmlns:a16="http://schemas.microsoft.com/office/drawing/2014/main" id="{1281FF35-ACE1-A154-04E3-E6DE5259E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6" y="3492280"/>
            <a:ext cx="6717926" cy="33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0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5185F4-4AE6-1E16-BA4D-02A3C473716A}"/>
              </a:ext>
            </a:extLst>
          </p:cNvPr>
          <p:cNvSpPr txBox="1">
            <a:spLocks/>
          </p:cNvSpPr>
          <p:nvPr/>
        </p:nvSpPr>
        <p:spPr>
          <a:xfrm>
            <a:off x="609600" y="669856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600" dirty="0" err="1"/>
              <a:t>Prognoza</a:t>
            </a:r>
            <a:r>
              <a:rPr lang="en-US" sz="4600" dirty="0"/>
              <a:t> LSTM </a:t>
            </a:r>
            <a:r>
              <a:rPr lang="en-US" sz="4600" dirty="0" err="1"/>
              <a:t>dla</a:t>
            </a:r>
            <a:r>
              <a:rPr lang="en-US" sz="4600" dirty="0"/>
              <a:t> </a:t>
            </a:r>
            <a:r>
              <a:rPr lang="en-US" sz="4600" dirty="0" err="1"/>
              <a:t>szeregu</a:t>
            </a:r>
            <a:r>
              <a:rPr lang="en-US" sz="4600" dirty="0"/>
              <a:t> z </a:t>
            </a:r>
            <a:r>
              <a:rPr lang="en-US" sz="4600" dirty="0" err="1"/>
              <a:t>cyklami</a:t>
            </a:r>
            <a:endParaRPr lang="en-US" sz="4600" dirty="0"/>
          </a:p>
        </p:txBody>
      </p:sp>
      <p:pic>
        <p:nvPicPr>
          <p:cNvPr id="3" name="Obraz 2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42AED284-A9AD-35A9-D785-8FD39E2B3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51" y="3452848"/>
            <a:ext cx="6170407" cy="3378297"/>
          </a:xfrm>
          <a:prstGeom prst="rect">
            <a:avLst/>
          </a:prstGeom>
        </p:spPr>
      </p:pic>
      <p:pic>
        <p:nvPicPr>
          <p:cNvPr id="4" name="Obraz 3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DCC1C87D-AEAE-7FAF-BF05-E91B141ECF2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87744" y="3428999"/>
            <a:ext cx="6001208" cy="340214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4E3806D5-843C-9F6A-0AC4-BEEC6E200CF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66076" y="2748873"/>
            <a:ext cx="5822875" cy="6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F94B-5E89-7470-C81D-FDA78F912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D2F8F4-481E-9BD8-3246-9E00440F0005}"/>
              </a:ext>
            </a:extLst>
          </p:cNvPr>
          <p:cNvSpPr txBox="1">
            <a:spLocks/>
          </p:cNvSpPr>
          <p:nvPr/>
        </p:nvSpPr>
        <p:spPr>
          <a:xfrm>
            <a:off x="609600" y="669856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600" dirty="0" err="1"/>
              <a:t>Prognoza</a:t>
            </a:r>
            <a:r>
              <a:rPr lang="en-US" sz="4600" dirty="0"/>
              <a:t> LSTM </a:t>
            </a:r>
            <a:r>
              <a:rPr lang="en-US" sz="4600" dirty="0" err="1"/>
              <a:t>dla</a:t>
            </a:r>
            <a:r>
              <a:rPr lang="en-US" sz="4600" dirty="0"/>
              <a:t> </a:t>
            </a:r>
            <a:r>
              <a:rPr lang="en-US" sz="4600" dirty="0" err="1"/>
              <a:t>szeregu</a:t>
            </a:r>
            <a:r>
              <a:rPr lang="en-US" sz="4600" dirty="0"/>
              <a:t> z </a:t>
            </a:r>
            <a:r>
              <a:rPr lang="pl-PL" sz="4600" dirty="0"/>
              <a:t>trendem</a:t>
            </a:r>
            <a:endParaRPr lang="en-US" sz="4600" dirty="0"/>
          </a:p>
        </p:txBody>
      </p:sp>
      <p:pic>
        <p:nvPicPr>
          <p:cNvPr id="6" name="Obraz 5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3CDA6864-E2D9-6C2E-08A0-4FD91477C4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455855"/>
            <a:ext cx="6239708" cy="340214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BCEC474-2DCA-64CE-3BDE-4B5C1A8D7D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9708" y="3410282"/>
            <a:ext cx="5949244" cy="3447717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2C16A17-6084-635B-1B57-254666C3CE3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2375" y="2801347"/>
            <a:ext cx="5779625" cy="6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0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F5901-0AC2-A40F-D36D-5F4585ED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C0C5C6-36D7-AB5D-C537-72F1157DA341}"/>
              </a:ext>
            </a:extLst>
          </p:cNvPr>
          <p:cNvSpPr txBox="1">
            <a:spLocks/>
          </p:cNvSpPr>
          <p:nvPr/>
        </p:nvSpPr>
        <p:spPr>
          <a:xfrm>
            <a:off x="609600" y="669856"/>
            <a:ext cx="6658405" cy="1451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600" dirty="0" err="1"/>
              <a:t>Prognoza</a:t>
            </a:r>
            <a:r>
              <a:rPr lang="en-US" sz="4600" dirty="0"/>
              <a:t> LSTM </a:t>
            </a:r>
            <a:r>
              <a:rPr lang="en-US" sz="4600" dirty="0" err="1"/>
              <a:t>dla</a:t>
            </a:r>
            <a:r>
              <a:rPr lang="en-US" sz="4600" dirty="0"/>
              <a:t> </a:t>
            </a:r>
            <a:r>
              <a:rPr lang="en-US" sz="4600" dirty="0" err="1"/>
              <a:t>szeregu</a:t>
            </a:r>
            <a:r>
              <a:rPr lang="en-US" sz="4600" dirty="0"/>
              <a:t> z </a:t>
            </a:r>
            <a:r>
              <a:rPr lang="pl-PL" sz="4600" dirty="0"/>
              <a:t>trendem i sezonowością</a:t>
            </a:r>
            <a:endParaRPr lang="en-US" sz="4600" dirty="0"/>
          </a:p>
        </p:txBody>
      </p:sp>
      <p:pic>
        <p:nvPicPr>
          <p:cNvPr id="3" name="Obraz 2" descr="Obraz zawierający tekst, Wykres, linia, diagram&#10;&#10;Opis wygenerowany automatycznie">
            <a:extLst>
              <a:ext uri="{FF2B5EF4-FFF2-40B4-BE49-F238E27FC236}">
                <a16:creationId xmlns:a16="http://schemas.microsoft.com/office/drawing/2014/main" id="{39C3CCDE-C28B-C269-A57F-BB18EE19707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9709" y="3460832"/>
            <a:ext cx="5952292" cy="3397168"/>
          </a:xfrm>
          <a:prstGeom prst="rect">
            <a:avLst/>
          </a:prstGeom>
        </p:spPr>
      </p:pic>
      <p:pic>
        <p:nvPicPr>
          <p:cNvPr id="4" name="Obraz 3" descr="Obraz zawierający tekst, linia, Wykres, Czcionka&#10;&#10;Opis wygenerowany automatycznie">
            <a:extLst>
              <a:ext uri="{FF2B5EF4-FFF2-40B4-BE49-F238E27FC236}">
                <a16:creationId xmlns:a16="http://schemas.microsoft.com/office/drawing/2014/main" id="{E0DCD7A8-BF99-6B96-A01C-86D772BA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121" y="3495300"/>
            <a:ext cx="6310829" cy="33627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BCCEAC92-1F68-FE0E-4EDD-BA8ADEB37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161" y="2812649"/>
            <a:ext cx="5667840" cy="64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3787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847</Words>
  <Application>Microsoft Office PowerPoint</Application>
  <PresentationFormat>Panoramiczny</PresentationFormat>
  <Paragraphs>54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Bierstadt</vt:lpstr>
      <vt:lpstr>Calibri</vt:lpstr>
      <vt:lpstr>Times New Roman</vt:lpstr>
      <vt:lpstr>BevelVTI</vt:lpstr>
      <vt:lpstr>Prognozowanie szeregów czasowych: metody klasyczne i elementy uczenia maszynowego</vt:lpstr>
      <vt:lpstr>Literatura</vt:lpstr>
      <vt:lpstr>Spis treści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Wnioski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Aldona Świrad</dc:creator>
  <cp:lastModifiedBy>Aldona Świrad</cp:lastModifiedBy>
  <cp:revision>6</cp:revision>
  <dcterms:created xsi:type="dcterms:W3CDTF">2025-01-13T11:43:48Z</dcterms:created>
  <dcterms:modified xsi:type="dcterms:W3CDTF">2025-01-14T12:00:19Z</dcterms:modified>
</cp:coreProperties>
</file>