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4" r:id="rId7"/>
    <p:sldId id="265" r:id="rId8"/>
    <p:sldId id="266" r:id="rId9"/>
    <p:sldId id="262" r:id="rId10"/>
    <p:sldId id="269" r:id="rId11"/>
    <p:sldId id="272" r:id="rId12"/>
    <p:sldId id="270" r:id="rId13"/>
    <p:sldId id="268" r:id="rId14"/>
    <p:sldId id="271" r:id="rId15"/>
    <p:sldId id="273" r:id="rId16"/>
    <p:sldId id="274" r:id="rId17"/>
    <p:sldId id="275" r:id="rId18"/>
    <p:sldId id="267"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30" y="13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E1D8-A8B6-3EF8-E995-68E05A6B8B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2A6074FF-EFFF-151C-164F-576C7F010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D499318-6899-1A6D-6BB9-0E923F6CB728}"/>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5" name="Footer Placeholder 4">
            <a:extLst>
              <a:ext uri="{FF2B5EF4-FFF2-40B4-BE49-F238E27FC236}">
                <a16:creationId xmlns:a16="http://schemas.microsoft.com/office/drawing/2014/main" id="{A8352028-F14C-73EC-BF78-C2CB73E136B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D639E8A-63CB-CAC2-FC18-1AB1F71DDE57}"/>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143271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5B14-6E89-1E9B-A321-CADB6FAA108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7CDA705-2985-D1F2-1770-704AE77109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E5FC01A-6B69-BAC6-04F9-BE76223703F6}"/>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5" name="Footer Placeholder 4">
            <a:extLst>
              <a:ext uri="{FF2B5EF4-FFF2-40B4-BE49-F238E27FC236}">
                <a16:creationId xmlns:a16="http://schemas.microsoft.com/office/drawing/2014/main" id="{014BE70E-E6C3-90B7-82BE-4AFB20D5A2F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A0BD3A-4AD1-453F-A09D-CD49B7C1B197}"/>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103026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70A5E-9F00-9642-8746-7A862A5364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1ACD253-890D-F725-A850-2F33B656F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B9F1DE5-9113-6A54-B1C3-CB25E70F7544}"/>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5" name="Footer Placeholder 4">
            <a:extLst>
              <a:ext uri="{FF2B5EF4-FFF2-40B4-BE49-F238E27FC236}">
                <a16:creationId xmlns:a16="http://schemas.microsoft.com/office/drawing/2014/main" id="{DD57D09C-DABF-B69C-CAF4-C9BD5FADB46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4B92F0F-BFB3-C66B-DADF-120F2A3EF89A}"/>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347875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F656-AD3C-6BA6-2CC3-86E1497CF62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1C2A0CC-F04B-DD2F-D033-B764698818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4ECFBE8-7AF0-D85B-2E15-18657102A253}"/>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5" name="Footer Placeholder 4">
            <a:extLst>
              <a:ext uri="{FF2B5EF4-FFF2-40B4-BE49-F238E27FC236}">
                <a16:creationId xmlns:a16="http://schemas.microsoft.com/office/drawing/2014/main" id="{99B1D806-3080-DD7C-8044-0416637C0F0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68724C8-29C6-36CA-E504-A32BD3B55A1E}"/>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72876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5A89-0C87-EFC3-083D-6257EC156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02B7627-8965-7493-66B8-EA546DB8A4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DF3146-C41D-1393-3230-797CE6AD1E50}"/>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5" name="Footer Placeholder 4">
            <a:extLst>
              <a:ext uri="{FF2B5EF4-FFF2-40B4-BE49-F238E27FC236}">
                <a16:creationId xmlns:a16="http://schemas.microsoft.com/office/drawing/2014/main" id="{98CD8086-1A2D-32BF-26A9-0DCB424D3E7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E0302FC-BDF7-A941-BF46-72432403EB83}"/>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114960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271F-EEE9-F251-312F-B7D32D214F7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93CB962-1A40-C541-AC39-3EBF63BAF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42BD2B32-1EDA-040D-6145-404AC5B86D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74F84E5E-DF5E-EE5B-A1B5-4D895A837E3D}"/>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6" name="Footer Placeholder 5">
            <a:extLst>
              <a:ext uri="{FF2B5EF4-FFF2-40B4-BE49-F238E27FC236}">
                <a16:creationId xmlns:a16="http://schemas.microsoft.com/office/drawing/2014/main" id="{790138D6-FA93-77B4-D2C9-3FEE27E9C26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C9B0349-400C-81AA-D11E-76EC1FB24082}"/>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160128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FB31-6EBC-5F21-5597-931FF53B118C}"/>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48D3EA7-4422-3A90-091B-F28E3C440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B839E-34CA-52AA-41B5-D733A79C5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F99B1F6-3BC2-DBE4-ABD9-9AC398CC18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E1937-F858-292B-5E07-5F54B533E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ADE66A3F-E583-12A9-A499-89FEDA341F15}"/>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8" name="Footer Placeholder 7">
            <a:extLst>
              <a:ext uri="{FF2B5EF4-FFF2-40B4-BE49-F238E27FC236}">
                <a16:creationId xmlns:a16="http://schemas.microsoft.com/office/drawing/2014/main" id="{E51CCC38-CE3B-8B72-942C-068B9F9BFE6F}"/>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A735CF8-4DCE-D16E-1166-9892CAEBFBE0}"/>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426463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37CE-3F15-0375-BA69-79150583CF9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728D7A40-F683-4F50-B2BD-B2D54E370FC4}"/>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4" name="Footer Placeholder 3">
            <a:extLst>
              <a:ext uri="{FF2B5EF4-FFF2-40B4-BE49-F238E27FC236}">
                <a16:creationId xmlns:a16="http://schemas.microsoft.com/office/drawing/2014/main" id="{0363F09D-E694-4431-B9B7-621424DD542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9F7E3703-4C1D-D7F3-4F6B-792E7E995084}"/>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193875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EC282-90A0-49E2-2E4F-2E1804D5425C}"/>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3" name="Footer Placeholder 2">
            <a:extLst>
              <a:ext uri="{FF2B5EF4-FFF2-40B4-BE49-F238E27FC236}">
                <a16:creationId xmlns:a16="http://schemas.microsoft.com/office/drawing/2014/main" id="{3BA4E792-1ACA-D750-6035-71960D28411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2C579CC-1249-BE57-10BC-8B00C0B77D39}"/>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104368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B602-B4C5-EA17-C3C0-3EAB434DC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E1FA3FBC-AA62-0EEF-D568-E36B6254B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005B72C-6A39-AA2B-7F91-73D6ED038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AC9A2-B7DC-6F8A-BC53-F4832E108891}"/>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6" name="Footer Placeholder 5">
            <a:extLst>
              <a:ext uri="{FF2B5EF4-FFF2-40B4-BE49-F238E27FC236}">
                <a16:creationId xmlns:a16="http://schemas.microsoft.com/office/drawing/2014/main" id="{3B7AD8F7-2EEC-9C72-B0AE-E096F5D0BCD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54746F2-7E67-A698-8F16-3480683502BD}"/>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313738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F4E3-7EB1-89B2-3F52-FE050143C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1B2795FF-D533-A986-83C9-55E3B3DF9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A7A8D574-B77A-47D0-E9EC-E7B8FACC2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C0276-07BC-6F71-B934-6F7ADFE74810}"/>
              </a:ext>
            </a:extLst>
          </p:cNvPr>
          <p:cNvSpPr>
            <a:spLocks noGrp="1"/>
          </p:cNvSpPr>
          <p:nvPr>
            <p:ph type="dt" sz="half" idx="10"/>
          </p:nvPr>
        </p:nvSpPr>
        <p:spPr/>
        <p:txBody>
          <a:bodyPr/>
          <a:lstStyle/>
          <a:p>
            <a:fld id="{D807BBB6-D738-422A-90A4-48667D5C4F67}" type="datetimeFigureOut">
              <a:rPr lang="en-NZ" smtClean="0"/>
              <a:t>26/04/2024</a:t>
            </a:fld>
            <a:endParaRPr lang="en-NZ"/>
          </a:p>
        </p:txBody>
      </p:sp>
      <p:sp>
        <p:nvSpPr>
          <p:cNvPr id="6" name="Footer Placeholder 5">
            <a:extLst>
              <a:ext uri="{FF2B5EF4-FFF2-40B4-BE49-F238E27FC236}">
                <a16:creationId xmlns:a16="http://schemas.microsoft.com/office/drawing/2014/main" id="{C91F356F-62CD-C42C-F06C-D99C81AE948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07CBB8F-F5EC-28C1-A403-16DF76C7893E}"/>
              </a:ext>
            </a:extLst>
          </p:cNvPr>
          <p:cNvSpPr>
            <a:spLocks noGrp="1"/>
          </p:cNvSpPr>
          <p:nvPr>
            <p:ph type="sldNum" sz="quarter" idx="12"/>
          </p:nvPr>
        </p:nvSpPr>
        <p:spPr/>
        <p:txBody>
          <a:bodyPr/>
          <a:lstStyle/>
          <a:p>
            <a:fld id="{F03BB5DB-0A3E-4879-9A38-AAB430AA53E3}" type="slidenum">
              <a:rPr lang="en-NZ" smtClean="0"/>
              <a:t>‹#›</a:t>
            </a:fld>
            <a:endParaRPr lang="en-NZ"/>
          </a:p>
        </p:txBody>
      </p:sp>
    </p:spTree>
    <p:extLst>
      <p:ext uri="{BB962C8B-B14F-4D97-AF65-F5344CB8AC3E}">
        <p14:creationId xmlns:p14="http://schemas.microsoft.com/office/powerpoint/2010/main" val="48272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F69D2-F8E0-D826-8A8D-6712EF315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7AAC16A5-EF30-8F81-EDAE-C6DD23825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C939333-C8EF-179D-0F8C-8FEA0F149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07BBB6-D738-422A-90A4-48667D5C4F67}" type="datetimeFigureOut">
              <a:rPr lang="en-NZ" smtClean="0"/>
              <a:t>26/04/2024</a:t>
            </a:fld>
            <a:endParaRPr lang="en-NZ"/>
          </a:p>
        </p:txBody>
      </p:sp>
      <p:sp>
        <p:nvSpPr>
          <p:cNvPr id="5" name="Footer Placeholder 4">
            <a:extLst>
              <a:ext uri="{FF2B5EF4-FFF2-40B4-BE49-F238E27FC236}">
                <a16:creationId xmlns:a16="http://schemas.microsoft.com/office/drawing/2014/main" id="{E9B17D9A-2BAE-6BD0-21AA-A104DCEC1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94423A70-11A7-BA97-46A9-7DBE958F6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3BB5DB-0A3E-4879-9A38-AAB430AA53E3}" type="slidenum">
              <a:rPr lang="en-NZ" smtClean="0"/>
              <a:t>‹#›</a:t>
            </a:fld>
            <a:endParaRPr lang="en-NZ"/>
          </a:p>
        </p:txBody>
      </p:sp>
    </p:spTree>
    <p:extLst>
      <p:ext uri="{BB962C8B-B14F-4D97-AF65-F5344CB8AC3E}">
        <p14:creationId xmlns:p14="http://schemas.microsoft.com/office/powerpoint/2010/main" val="68176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477B-82B5-9912-827C-63DBAD66A86F}"/>
              </a:ext>
            </a:extLst>
          </p:cNvPr>
          <p:cNvSpPr>
            <a:spLocks noGrp="1"/>
          </p:cNvSpPr>
          <p:nvPr>
            <p:ph type="ctrTitle"/>
          </p:nvPr>
        </p:nvSpPr>
        <p:spPr/>
        <p:txBody>
          <a:bodyPr/>
          <a:lstStyle/>
          <a:p>
            <a:r>
              <a:rPr lang="en-NZ" dirty="0"/>
              <a:t>Water Level Detector Proof of Concept (PoC)</a:t>
            </a:r>
          </a:p>
        </p:txBody>
      </p:sp>
      <p:sp>
        <p:nvSpPr>
          <p:cNvPr id="3" name="Subtitle 2">
            <a:extLst>
              <a:ext uri="{FF2B5EF4-FFF2-40B4-BE49-F238E27FC236}">
                <a16:creationId xmlns:a16="http://schemas.microsoft.com/office/drawing/2014/main" id="{D5C3D93B-3D6F-2DA4-EB70-E468A715829F}"/>
              </a:ext>
            </a:extLst>
          </p:cNvPr>
          <p:cNvSpPr>
            <a:spLocks noGrp="1"/>
          </p:cNvSpPr>
          <p:nvPr>
            <p:ph type="subTitle" idx="1"/>
          </p:nvPr>
        </p:nvSpPr>
        <p:spPr/>
        <p:txBody>
          <a:bodyPr/>
          <a:lstStyle/>
          <a:p>
            <a:r>
              <a:rPr lang="en-NZ" dirty="0"/>
              <a:t>Presented by:</a:t>
            </a:r>
          </a:p>
          <a:p>
            <a:r>
              <a:rPr lang="en-NZ" dirty="0" err="1"/>
              <a:t>Yunbo</a:t>
            </a:r>
            <a:r>
              <a:rPr lang="en-NZ" dirty="0"/>
              <a:t> Hu, Damian Lee, Hawon Ryu, Aldonza Watt</a:t>
            </a:r>
          </a:p>
        </p:txBody>
      </p:sp>
    </p:spTree>
    <p:extLst>
      <p:ext uri="{BB962C8B-B14F-4D97-AF65-F5344CB8AC3E}">
        <p14:creationId xmlns:p14="http://schemas.microsoft.com/office/powerpoint/2010/main" val="353564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DA98-D548-7D22-025C-65FF548805B1}"/>
              </a:ext>
            </a:extLst>
          </p:cNvPr>
          <p:cNvSpPr>
            <a:spLocks noGrp="1"/>
          </p:cNvSpPr>
          <p:nvPr>
            <p:ph type="title"/>
          </p:nvPr>
        </p:nvSpPr>
        <p:spPr/>
        <p:txBody>
          <a:bodyPr/>
          <a:lstStyle/>
          <a:p>
            <a:r>
              <a:rPr lang="en-NZ" dirty="0"/>
              <a:t>(present the TX circuit</a:t>
            </a:r>
          </a:p>
        </p:txBody>
      </p:sp>
      <p:sp>
        <p:nvSpPr>
          <p:cNvPr id="3" name="Content Placeholder 2">
            <a:extLst>
              <a:ext uri="{FF2B5EF4-FFF2-40B4-BE49-F238E27FC236}">
                <a16:creationId xmlns:a16="http://schemas.microsoft.com/office/drawing/2014/main" id="{F9D97D4E-5EA6-2F7E-1BD0-5E7690EB3B7F}"/>
              </a:ext>
            </a:extLst>
          </p:cNvPr>
          <p:cNvSpPr>
            <a:spLocks noGrp="1"/>
          </p:cNvSpPr>
          <p:nvPr>
            <p:ph idx="1"/>
          </p:nvPr>
        </p:nvSpPr>
        <p:spPr/>
        <p:txBody>
          <a:bodyPr/>
          <a:lstStyle/>
          <a:p>
            <a:r>
              <a:rPr lang="en-NZ" dirty="0"/>
              <a:t>Discuss the key parameters you have identified as important and explain how these parameters have been addressed (like frequency range, stability accuracy, TX to RX distance, lifespan of LED(strongly related to the current, important not to overheat it. show the characteristic of the relationship between the voltage and current of the LED and where you found it), power dissipation)</a:t>
            </a:r>
          </a:p>
        </p:txBody>
      </p:sp>
    </p:spTree>
    <p:extLst>
      <p:ext uri="{BB962C8B-B14F-4D97-AF65-F5344CB8AC3E}">
        <p14:creationId xmlns:p14="http://schemas.microsoft.com/office/powerpoint/2010/main" val="349223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E0A5-EBCA-D1E1-EBC7-A714C2361536}"/>
              </a:ext>
            </a:extLst>
          </p:cNvPr>
          <p:cNvSpPr>
            <a:spLocks noGrp="1"/>
          </p:cNvSpPr>
          <p:nvPr>
            <p:ph type="title"/>
          </p:nvPr>
        </p:nvSpPr>
        <p:spPr/>
        <p:txBody>
          <a:bodyPr/>
          <a:lstStyle/>
          <a:p>
            <a:r>
              <a:rPr lang="en-NZ" dirty="0"/>
              <a:t>(TX)</a:t>
            </a:r>
          </a:p>
        </p:txBody>
      </p:sp>
      <p:sp>
        <p:nvSpPr>
          <p:cNvPr id="3" name="Content Placeholder 2">
            <a:extLst>
              <a:ext uri="{FF2B5EF4-FFF2-40B4-BE49-F238E27FC236}">
                <a16:creationId xmlns:a16="http://schemas.microsoft.com/office/drawing/2014/main" id="{E0AE7033-F0EE-4265-5D6E-88AA6B10E38F}"/>
              </a:ext>
            </a:extLst>
          </p:cNvPr>
          <p:cNvSpPr>
            <a:spLocks noGrp="1"/>
          </p:cNvSpPr>
          <p:nvPr>
            <p:ph idx="1"/>
          </p:nvPr>
        </p:nvSpPr>
        <p:spPr/>
        <p:txBody>
          <a:bodyPr/>
          <a:lstStyle/>
          <a:p>
            <a:r>
              <a:rPr lang="en-NZ" dirty="0"/>
              <a:t>Explain how you have minimized signal loss and maximized the range</a:t>
            </a:r>
          </a:p>
          <a:p>
            <a:pPr lvl="1"/>
            <a:r>
              <a:rPr lang="en-NZ" dirty="0"/>
              <a:t>Signal loss – where the light is spread unnecessarily</a:t>
            </a:r>
          </a:p>
          <a:p>
            <a:endParaRPr lang="en-NZ" dirty="0"/>
          </a:p>
        </p:txBody>
      </p:sp>
    </p:spTree>
    <p:extLst>
      <p:ext uri="{BB962C8B-B14F-4D97-AF65-F5344CB8AC3E}">
        <p14:creationId xmlns:p14="http://schemas.microsoft.com/office/powerpoint/2010/main" val="272378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88D-F40E-C0AD-3191-E2655E661491}"/>
              </a:ext>
            </a:extLst>
          </p:cNvPr>
          <p:cNvSpPr>
            <a:spLocks noGrp="1"/>
          </p:cNvSpPr>
          <p:nvPr>
            <p:ph type="title"/>
          </p:nvPr>
        </p:nvSpPr>
        <p:spPr/>
        <p:txBody>
          <a:bodyPr/>
          <a:lstStyle/>
          <a:p>
            <a:r>
              <a:rPr lang="en-NZ" dirty="0"/>
              <a:t>(present the TX circuit)</a:t>
            </a:r>
          </a:p>
        </p:txBody>
      </p:sp>
      <p:sp>
        <p:nvSpPr>
          <p:cNvPr id="3" name="Content Placeholder 2">
            <a:extLst>
              <a:ext uri="{FF2B5EF4-FFF2-40B4-BE49-F238E27FC236}">
                <a16:creationId xmlns:a16="http://schemas.microsoft.com/office/drawing/2014/main" id="{E1C2842E-93F9-0345-A654-7BB4A4CD58ED}"/>
              </a:ext>
            </a:extLst>
          </p:cNvPr>
          <p:cNvSpPr>
            <a:spLocks noGrp="1"/>
          </p:cNvSpPr>
          <p:nvPr>
            <p:ph idx="1"/>
          </p:nvPr>
        </p:nvSpPr>
        <p:spPr/>
        <p:txBody>
          <a:bodyPr/>
          <a:lstStyle/>
          <a:p>
            <a:r>
              <a:rPr lang="en-NZ" dirty="0"/>
              <a:t>State the power of the transmitter</a:t>
            </a:r>
          </a:p>
          <a:p>
            <a:pPr lvl="1"/>
            <a:r>
              <a:rPr lang="en-NZ" dirty="0"/>
              <a:t>Power is important!! Client has requested recommendation</a:t>
            </a:r>
          </a:p>
          <a:p>
            <a:pPr lvl="1"/>
            <a:r>
              <a:rPr lang="en-NZ" dirty="0"/>
              <a:t>Battery recommendation</a:t>
            </a:r>
          </a:p>
          <a:p>
            <a:pPr lvl="1"/>
            <a:r>
              <a:rPr lang="en-NZ" dirty="0"/>
              <a:t>How much energy the transmitter needs to work</a:t>
            </a:r>
          </a:p>
          <a:p>
            <a:pPr lvl="1"/>
            <a:r>
              <a:rPr lang="en-NZ" dirty="0"/>
              <a:t>Solar panel </a:t>
            </a:r>
            <a:r>
              <a:rPr lang="en-NZ" dirty="0" err="1"/>
              <a:t>recc</a:t>
            </a:r>
            <a:endParaRPr lang="en-NZ" dirty="0"/>
          </a:p>
        </p:txBody>
      </p:sp>
    </p:spTree>
    <p:extLst>
      <p:ext uri="{BB962C8B-B14F-4D97-AF65-F5344CB8AC3E}">
        <p14:creationId xmlns:p14="http://schemas.microsoft.com/office/powerpoint/2010/main" val="22227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8CED-FF76-FAE7-14CE-92EA6041F030}"/>
              </a:ext>
            </a:extLst>
          </p:cNvPr>
          <p:cNvSpPr>
            <a:spLocks noGrp="1"/>
          </p:cNvSpPr>
          <p:nvPr>
            <p:ph type="title"/>
          </p:nvPr>
        </p:nvSpPr>
        <p:spPr/>
        <p:txBody>
          <a:bodyPr/>
          <a:lstStyle/>
          <a:p>
            <a:r>
              <a:rPr lang="en-NZ" dirty="0"/>
              <a:t>Phase 3</a:t>
            </a:r>
          </a:p>
        </p:txBody>
      </p:sp>
      <p:sp>
        <p:nvSpPr>
          <p:cNvPr id="3" name="Text Placeholder 2">
            <a:extLst>
              <a:ext uri="{FF2B5EF4-FFF2-40B4-BE49-F238E27FC236}">
                <a16:creationId xmlns:a16="http://schemas.microsoft.com/office/drawing/2014/main" id="{EC4BD526-C826-279A-E32A-C7C018497A5B}"/>
              </a:ext>
            </a:extLst>
          </p:cNvPr>
          <p:cNvSpPr>
            <a:spLocks noGrp="1"/>
          </p:cNvSpPr>
          <p:nvPr>
            <p:ph type="body" idx="1"/>
          </p:nvPr>
        </p:nvSpPr>
        <p:spPr/>
        <p:txBody>
          <a:bodyPr/>
          <a:lstStyle/>
          <a:p>
            <a:r>
              <a:rPr lang="en-NZ" dirty="0"/>
              <a:t>Receiver design</a:t>
            </a:r>
          </a:p>
        </p:txBody>
      </p:sp>
    </p:spTree>
    <p:extLst>
      <p:ext uri="{BB962C8B-B14F-4D97-AF65-F5344CB8AC3E}">
        <p14:creationId xmlns:p14="http://schemas.microsoft.com/office/powerpoint/2010/main" val="14927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E328-0F2A-2A76-C7CF-CD144ABA7D80}"/>
              </a:ext>
            </a:extLst>
          </p:cNvPr>
          <p:cNvSpPr>
            <a:spLocks noGrp="1"/>
          </p:cNvSpPr>
          <p:nvPr>
            <p:ph type="title"/>
          </p:nvPr>
        </p:nvSpPr>
        <p:spPr/>
        <p:txBody>
          <a:bodyPr/>
          <a:lstStyle/>
          <a:p>
            <a:r>
              <a:rPr lang="en-NZ" dirty="0"/>
              <a:t>(present the RX circuit)</a:t>
            </a:r>
          </a:p>
        </p:txBody>
      </p:sp>
      <p:sp>
        <p:nvSpPr>
          <p:cNvPr id="3" name="Content Placeholder 2">
            <a:extLst>
              <a:ext uri="{FF2B5EF4-FFF2-40B4-BE49-F238E27FC236}">
                <a16:creationId xmlns:a16="http://schemas.microsoft.com/office/drawing/2014/main" id="{09D32244-6C9E-3805-04CA-FC3B30D4DA64}"/>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30207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5D51-C4EC-BE1E-0AEE-A1CC36464335}"/>
              </a:ext>
            </a:extLst>
          </p:cNvPr>
          <p:cNvSpPr>
            <a:spLocks noGrp="1"/>
          </p:cNvSpPr>
          <p:nvPr>
            <p:ph type="title"/>
          </p:nvPr>
        </p:nvSpPr>
        <p:spPr/>
        <p:txBody>
          <a:bodyPr/>
          <a:lstStyle/>
          <a:p>
            <a:r>
              <a:rPr lang="en-NZ" dirty="0"/>
              <a:t>(RX design)</a:t>
            </a:r>
          </a:p>
        </p:txBody>
      </p:sp>
      <p:sp>
        <p:nvSpPr>
          <p:cNvPr id="3" name="Content Placeholder 2">
            <a:extLst>
              <a:ext uri="{FF2B5EF4-FFF2-40B4-BE49-F238E27FC236}">
                <a16:creationId xmlns:a16="http://schemas.microsoft.com/office/drawing/2014/main" id="{8CA74D78-396A-F20B-613F-6111B8A76AF3}"/>
              </a:ext>
            </a:extLst>
          </p:cNvPr>
          <p:cNvSpPr>
            <a:spLocks noGrp="1"/>
          </p:cNvSpPr>
          <p:nvPr>
            <p:ph idx="1"/>
          </p:nvPr>
        </p:nvSpPr>
        <p:spPr/>
        <p:txBody>
          <a:bodyPr/>
          <a:lstStyle/>
          <a:p>
            <a:r>
              <a:rPr lang="en-NZ" dirty="0"/>
              <a:t>Discuss the role of individual blocks</a:t>
            </a:r>
          </a:p>
          <a:p>
            <a:pPr lvl="1"/>
            <a:r>
              <a:rPr lang="en-NZ" dirty="0"/>
              <a:t>purpose of the high pass filter – to remove the DC component</a:t>
            </a:r>
          </a:p>
          <a:p>
            <a:pPr lvl="2"/>
            <a:r>
              <a:rPr lang="en-NZ" dirty="0"/>
              <a:t>the DC component also represents ambient light</a:t>
            </a:r>
          </a:p>
          <a:p>
            <a:pPr lvl="1"/>
            <a:r>
              <a:rPr lang="en-NZ" dirty="0"/>
              <a:t>role of the inverting amplifier</a:t>
            </a:r>
          </a:p>
          <a:p>
            <a:pPr lvl="2"/>
            <a:r>
              <a:rPr lang="en-NZ" dirty="0"/>
              <a:t>high water level to be represented by high voltage</a:t>
            </a:r>
          </a:p>
          <a:p>
            <a:pPr lvl="1"/>
            <a:r>
              <a:rPr lang="en-NZ" dirty="0"/>
              <a:t>and so on</a:t>
            </a:r>
          </a:p>
          <a:p>
            <a:endParaRPr lang="en-NZ" dirty="0"/>
          </a:p>
        </p:txBody>
      </p:sp>
    </p:spTree>
    <p:extLst>
      <p:ext uri="{BB962C8B-B14F-4D97-AF65-F5344CB8AC3E}">
        <p14:creationId xmlns:p14="http://schemas.microsoft.com/office/powerpoint/2010/main" val="210174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ED35-DF33-D8C2-3701-6130F6633DC2}"/>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C895450D-7333-BC57-F841-FB77E0FB2CF0}"/>
              </a:ext>
            </a:extLst>
          </p:cNvPr>
          <p:cNvSpPr>
            <a:spLocks noGrp="1"/>
          </p:cNvSpPr>
          <p:nvPr>
            <p:ph idx="1"/>
          </p:nvPr>
        </p:nvSpPr>
        <p:spPr/>
        <p:txBody>
          <a:bodyPr/>
          <a:lstStyle/>
          <a:p>
            <a:r>
              <a:rPr lang="en-NZ" dirty="0"/>
              <a:t>State the DC Voltage Output range</a:t>
            </a:r>
          </a:p>
          <a:p>
            <a:pPr lvl="1"/>
            <a:r>
              <a:rPr lang="en-NZ" dirty="0"/>
              <a:t>1.4V is our empty tank</a:t>
            </a:r>
          </a:p>
          <a:p>
            <a:pPr lvl="1"/>
            <a:r>
              <a:rPr lang="en-NZ" dirty="0"/>
              <a:t>2.88V is our full tank</a:t>
            </a:r>
          </a:p>
          <a:p>
            <a:pPr lvl="1"/>
            <a:r>
              <a:rPr lang="en-NZ" dirty="0"/>
              <a:t>comment on non-linearity</a:t>
            </a:r>
          </a:p>
        </p:txBody>
      </p:sp>
    </p:spTree>
    <p:extLst>
      <p:ext uri="{BB962C8B-B14F-4D97-AF65-F5344CB8AC3E}">
        <p14:creationId xmlns:p14="http://schemas.microsoft.com/office/powerpoint/2010/main" val="33825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3D36-3D81-D3BE-2D10-683BBEFA3CF0}"/>
              </a:ext>
            </a:extLst>
          </p:cNvPr>
          <p:cNvSpPr>
            <a:spLocks noGrp="1"/>
          </p:cNvSpPr>
          <p:nvPr>
            <p:ph type="title"/>
          </p:nvPr>
        </p:nvSpPr>
        <p:spPr/>
        <p:txBody>
          <a:bodyPr/>
          <a:lstStyle/>
          <a:p>
            <a:endParaRPr lang="en-NZ" dirty="0"/>
          </a:p>
        </p:txBody>
      </p:sp>
      <p:sp>
        <p:nvSpPr>
          <p:cNvPr id="3" name="Content Placeholder 2">
            <a:extLst>
              <a:ext uri="{FF2B5EF4-FFF2-40B4-BE49-F238E27FC236}">
                <a16:creationId xmlns:a16="http://schemas.microsoft.com/office/drawing/2014/main" id="{422393AB-0720-6B0F-DF87-5D54B0A540F1}"/>
              </a:ext>
            </a:extLst>
          </p:cNvPr>
          <p:cNvSpPr>
            <a:spLocks noGrp="1"/>
          </p:cNvSpPr>
          <p:nvPr>
            <p:ph idx="1"/>
          </p:nvPr>
        </p:nvSpPr>
        <p:spPr/>
        <p:txBody>
          <a:bodyPr/>
          <a:lstStyle/>
          <a:p>
            <a:r>
              <a:rPr lang="en-NZ" dirty="0"/>
              <a:t>Present a signal capture arrangement and explain how it works</a:t>
            </a:r>
          </a:p>
          <a:p>
            <a:pPr lvl="1"/>
            <a:r>
              <a:rPr lang="en-NZ" dirty="0"/>
              <a:t>Some sort of reflector to redirect the light towards the photodiode?</a:t>
            </a:r>
          </a:p>
        </p:txBody>
      </p:sp>
    </p:spTree>
    <p:extLst>
      <p:ext uri="{BB962C8B-B14F-4D97-AF65-F5344CB8AC3E}">
        <p14:creationId xmlns:p14="http://schemas.microsoft.com/office/powerpoint/2010/main" val="289994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80C2-81A0-CCBD-CC62-E6CF962BCEB9}"/>
              </a:ext>
            </a:extLst>
          </p:cNvPr>
          <p:cNvSpPr>
            <a:spLocks noGrp="1"/>
          </p:cNvSpPr>
          <p:nvPr>
            <p:ph type="title"/>
          </p:nvPr>
        </p:nvSpPr>
        <p:spPr/>
        <p:txBody>
          <a:bodyPr/>
          <a:lstStyle/>
          <a:p>
            <a:r>
              <a:rPr lang="en-NZ" dirty="0"/>
              <a:t>Power</a:t>
            </a:r>
          </a:p>
        </p:txBody>
      </p:sp>
      <p:sp>
        <p:nvSpPr>
          <p:cNvPr id="3" name="Text Placeholder 2">
            <a:extLst>
              <a:ext uri="{FF2B5EF4-FFF2-40B4-BE49-F238E27FC236}">
                <a16:creationId xmlns:a16="http://schemas.microsoft.com/office/drawing/2014/main" id="{EDA2C21D-AD8B-657F-DD89-D84E3463540E}"/>
              </a:ext>
            </a:extLst>
          </p:cNvPr>
          <p:cNvSpPr>
            <a:spLocks noGrp="1"/>
          </p:cNvSpPr>
          <p:nvPr>
            <p:ph type="body" idx="1"/>
          </p:nvPr>
        </p:nvSpPr>
        <p:spPr/>
        <p:txBody>
          <a:bodyPr/>
          <a:lstStyle/>
          <a:p>
            <a:r>
              <a:rPr lang="en-NZ" dirty="0"/>
              <a:t>Battery, solar power charger and other suggestions</a:t>
            </a:r>
          </a:p>
        </p:txBody>
      </p:sp>
    </p:spTree>
    <p:extLst>
      <p:ext uri="{BB962C8B-B14F-4D97-AF65-F5344CB8AC3E}">
        <p14:creationId xmlns:p14="http://schemas.microsoft.com/office/powerpoint/2010/main" val="421223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DDBE-FCA9-4403-D884-891FBF90AB9C}"/>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D62035A2-B643-9193-7781-621879808F3B}"/>
              </a:ext>
            </a:extLst>
          </p:cNvPr>
          <p:cNvSpPr>
            <a:spLocks noGrp="1"/>
          </p:cNvSpPr>
          <p:nvPr>
            <p:ph idx="1"/>
          </p:nvPr>
        </p:nvSpPr>
        <p:spPr/>
        <p:txBody>
          <a:bodyPr/>
          <a:lstStyle/>
          <a:p>
            <a:r>
              <a:rPr lang="en-NZ" dirty="0"/>
              <a:t>How the battery was selected</a:t>
            </a:r>
          </a:p>
          <a:p>
            <a:pPr lvl="1"/>
            <a:r>
              <a:rPr lang="en-NZ" dirty="0"/>
              <a:t>Power of the transmitter, since only the TX needs battery!!</a:t>
            </a:r>
          </a:p>
          <a:p>
            <a:r>
              <a:rPr lang="en-NZ" dirty="0"/>
              <a:t>Solar power charger – how the solar panel was selected</a:t>
            </a:r>
          </a:p>
          <a:p>
            <a:r>
              <a:rPr lang="en-NZ" dirty="0"/>
              <a:t>Other suggestions</a:t>
            </a:r>
          </a:p>
          <a:p>
            <a:pPr lvl="1"/>
            <a:r>
              <a:rPr lang="en-NZ" dirty="0"/>
              <a:t>Lack of energy</a:t>
            </a:r>
          </a:p>
          <a:p>
            <a:pPr lvl="1"/>
            <a:r>
              <a:rPr lang="en-NZ" dirty="0"/>
              <a:t>Loss of communication</a:t>
            </a:r>
          </a:p>
          <a:p>
            <a:pPr lvl="2"/>
            <a:r>
              <a:rPr lang="en-NZ" dirty="0"/>
              <a:t>For the above we need to find out what is the voltage output in that case</a:t>
            </a:r>
          </a:p>
          <a:p>
            <a:pPr lvl="1"/>
            <a:r>
              <a:rPr lang="en-NZ" dirty="0"/>
              <a:t>How the device can be improved</a:t>
            </a:r>
          </a:p>
        </p:txBody>
      </p:sp>
    </p:spTree>
    <p:extLst>
      <p:ext uri="{BB962C8B-B14F-4D97-AF65-F5344CB8AC3E}">
        <p14:creationId xmlns:p14="http://schemas.microsoft.com/office/powerpoint/2010/main" val="428208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033B-DCAF-A005-1515-84A8B5E28852}"/>
              </a:ext>
            </a:extLst>
          </p:cNvPr>
          <p:cNvSpPr>
            <a:spLocks noGrp="1"/>
          </p:cNvSpPr>
          <p:nvPr>
            <p:ph type="title"/>
          </p:nvPr>
        </p:nvSpPr>
        <p:spPr/>
        <p:txBody>
          <a:bodyPr/>
          <a:lstStyle/>
          <a:p>
            <a:r>
              <a:rPr lang="en-NZ" dirty="0"/>
              <a:t>Things to keep in mind for presentation (These slides to be deleted later)</a:t>
            </a:r>
          </a:p>
        </p:txBody>
      </p:sp>
      <p:sp>
        <p:nvSpPr>
          <p:cNvPr id="3" name="Content Placeholder 2">
            <a:extLst>
              <a:ext uri="{FF2B5EF4-FFF2-40B4-BE49-F238E27FC236}">
                <a16:creationId xmlns:a16="http://schemas.microsoft.com/office/drawing/2014/main" id="{65C665BB-522D-A1C7-9AEC-3560A2A0CAC4}"/>
              </a:ext>
            </a:extLst>
          </p:cNvPr>
          <p:cNvSpPr>
            <a:spLocks noGrp="1"/>
          </p:cNvSpPr>
          <p:nvPr>
            <p:ph idx="1"/>
          </p:nvPr>
        </p:nvSpPr>
        <p:spPr/>
        <p:txBody>
          <a:bodyPr/>
          <a:lstStyle/>
          <a:p>
            <a:pPr marL="0" indent="0">
              <a:buNone/>
            </a:pPr>
            <a:r>
              <a:rPr lang="en-NZ" dirty="0"/>
              <a:t>Marking</a:t>
            </a:r>
          </a:p>
          <a:p>
            <a:r>
              <a:rPr lang="en-NZ" dirty="0"/>
              <a:t>Content and Clarity</a:t>
            </a:r>
          </a:p>
          <a:p>
            <a:pPr lvl="1"/>
            <a:r>
              <a:rPr lang="en-NZ" dirty="0"/>
              <a:t>Project Objectives</a:t>
            </a:r>
          </a:p>
          <a:p>
            <a:pPr lvl="1"/>
            <a:r>
              <a:rPr lang="en-NZ" dirty="0"/>
              <a:t>Clarity of presented material</a:t>
            </a:r>
          </a:p>
          <a:p>
            <a:pPr lvl="1"/>
            <a:r>
              <a:rPr lang="en-NZ" dirty="0"/>
              <a:t>Support main points and finding</a:t>
            </a:r>
          </a:p>
          <a:p>
            <a:r>
              <a:rPr lang="en-NZ" dirty="0"/>
              <a:t>Organisation</a:t>
            </a:r>
          </a:p>
          <a:p>
            <a:pPr lvl="1"/>
            <a:r>
              <a:rPr lang="en-NZ" dirty="0"/>
              <a:t>Appropriate use of media</a:t>
            </a:r>
          </a:p>
          <a:p>
            <a:pPr lvl="1"/>
            <a:r>
              <a:rPr lang="en-NZ" dirty="0"/>
              <a:t>Smooth transition between topics</a:t>
            </a:r>
          </a:p>
          <a:p>
            <a:pPr lvl="1"/>
            <a:r>
              <a:rPr lang="en-NZ" dirty="0"/>
              <a:t>Logical flow</a:t>
            </a:r>
          </a:p>
        </p:txBody>
      </p:sp>
    </p:spTree>
    <p:extLst>
      <p:ext uri="{BB962C8B-B14F-4D97-AF65-F5344CB8AC3E}">
        <p14:creationId xmlns:p14="http://schemas.microsoft.com/office/powerpoint/2010/main" val="24396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545C-8F41-5DDD-2DD5-12F66C10FD85}"/>
              </a:ext>
            </a:extLst>
          </p:cNvPr>
          <p:cNvSpPr>
            <a:spLocks noGrp="1"/>
          </p:cNvSpPr>
          <p:nvPr>
            <p:ph type="title"/>
          </p:nvPr>
        </p:nvSpPr>
        <p:spPr/>
        <p:txBody>
          <a:bodyPr/>
          <a:lstStyle/>
          <a:p>
            <a:r>
              <a:rPr lang="en-NZ" dirty="0"/>
              <a:t>Things to keep in mind for presentation (These slides to be deleted later)</a:t>
            </a:r>
          </a:p>
        </p:txBody>
      </p:sp>
      <p:sp>
        <p:nvSpPr>
          <p:cNvPr id="3" name="Content Placeholder 2">
            <a:extLst>
              <a:ext uri="{FF2B5EF4-FFF2-40B4-BE49-F238E27FC236}">
                <a16:creationId xmlns:a16="http://schemas.microsoft.com/office/drawing/2014/main" id="{5B484B21-DF1B-C070-72EB-9FC3944F38E3}"/>
              </a:ext>
            </a:extLst>
          </p:cNvPr>
          <p:cNvSpPr>
            <a:spLocks noGrp="1"/>
          </p:cNvSpPr>
          <p:nvPr>
            <p:ph idx="1"/>
          </p:nvPr>
        </p:nvSpPr>
        <p:spPr/>
        <p:txBody>
          <a:bodyPr/>
          <a:lstStyle/>
          <a:p>
            <a:r>
              <a:rPr lang="en-NZ" dirty="0"/>
              <a:t>Delivery</a:t>
            </a:r>
          </a:p>
          <a:p>
            <a:pPr lvl="1"/>
            <a:r>
              <a:rPr lang="en-NZ" dirty="0"/>
              <a:t>Dress code</a:t>
            </a:r>
          </a:p>
          <a:p>
            <a:pPr lvl="1"/>
            <a:r>
              <a:rPr lang="en-NZ" dirty="0"/>
              <a:t>Professionalism and confidence</a:t>
            </a:r>
          </a:p>
          <a:p>
            <a:pPr lvl="1"/>
            <a:r>
              <a:rPr lang="en-NZ" dirty="0"/>
              <a:t>Clear voice</a:t>
            </a:r>
          </a:p>
          <a:p>
            <a:pPr lvl="1"/>
            <a:r>
              <a:rPr lang="en-NZ" dirty="0"/>
              <a:t>Professional language (avoiding jargon)</a:t>
            </a:r>
          </a:p>
          <a:p>
            <a:pPr lvl="1"/>
            <a:r>
              <a:rPr lang="en-NZ" dirty="0"/>
              <a:t>Response to questions</a:t>
            </a:r>
          </a:p>
          <a:p>
            <a:pPr lvl="1"/>
            <a:r>
              <a:rPr lang="en-NZ" dirty="0"/>
              <a:t>Time management</a:t>
            </a:r>
          </a:p>
          <a:p>
            <a:pPr lvl="2"/>
            <a:r>
              <a:rPr lang="en-NZ" dirty="0"/>
              <a:t>Each person presenting for 5minutes</a:t>
            </a:r>
          </a:p>
        </p:txBody>
      </p:sp>
    </p:spTree>
    <p:extLst>
      <p:ext uri="{BB962C8B-B14F-4D97-AF65-F5344CB8AC3E}">
        <p14:creationId xmlns:p14="http://schemas.microsoft.com/office/powerpoint/2010/main" val="326522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92AD-B7C9-5F17-287D-4A0CE67CB3F4}"/>
              </a:ext>
            </a:extLst>
          </p:cNvPr>
          <p:cNvSpPr>
            <a:spLocks noGrp="1"/>
          </p:cNvSpPr>
          <p:nvPr>
            <p:ph type="title"/>
          </p:nvPr>
        </p:nvSpPr>
        <p:spPr/>
        <p:txBody>
          <a:bodyPr/>
          <a:lstStyle/>
          <a:p>
            <a:r>
              <a:rPr lang="en-NZ" dirty="0"/>
              <a:t>Phase 1</a:t>
            </a:r>
          </a:p>
        </p:txBody>
      </p:sp>
      <p:sp>
        <p:nvSpPr>
          <p:cNvPr id="3" name="Text Placeholder 2">
            <a:extLst>
              <a:ext uri="{FF2B5EF4-FFF2-40B4-BE49-F238E27FC236}">
                <a16:creationId xmlns:a16="http://schemas.microsoft.com/office/drawing/2014/main" id="{B30BA526-DB79-3363-60D2-A599F88B429B}"/>
              </a:ext>
            </a:extLst>
          </p:cNvPr>
          <p:cNvSpPr>
            <a:spLocks noGrp="1"/>
          </p:cNvSpPr>
          <p:nvPr>
            <p:ph type="body" idx="1"/>
          </p:nvPr>
        </p:nvSpPr>
        <p:spPr/>
        <p:txBody>
          <a:bodyPr/>
          <a:lstStyle/>
          <a:p>
            <a:r>
              <a:rPr lang="en-NZ" dirty="0"/>
              <a:t>Designing the water level probe</a:t>
            </a:r>
          </a:p>
        </p:txBody>
      </p:sp>
    </p:spTree>
    <p:extLst>
      <p:ext uri="{BB962C8B-B14F-4D97-AF65-F5344CB8AC3E}">
        <p14:creationId xmlns:p14="http://schemas.microsoft.com/office/powerpoint/2010/main" val="38175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3EE1-6A55-5EFD-3DB4-E9C92CB64725}"/>
              </a:ext>
            </a:extLst>
          </p:cNvPr>
          <p:cNvSpPr>
            <a:spLocks noGrp="1"/>
          </p:cNvSpPr>
          <p:nvPr>
            <p:ph type="title"/>
          </p:nvPr>
        </p:nvSpPr>
        <p:spPr/>
        <p:txBody>
          <a:bodyPr/>
          <a:lstStyle/>
          <a:p>
            <a:r>
              <a:rPr lang="en-NZ" dirty="0"/>
              <a:t>(present the probe design)</a:t>
            </a:r>
          </a:p>
        </p:txBody>
      </p:sp>
      <p:sp>
        <p:nvSpPr>
          <p:cNvPr id="3" name="Content Placeholder 2">
            <a:extLst>
              <a:ext uri="{FF2B5EF4-FFF2-40B4-BE49-F238E27FC236}">
                <a16:creationId xmlns:a16="http://schemas.microsoft.com/office/drawing/2014/main" id="{437164DA-CB1D-1B9D-4FE4-4366BA680F9F}"/>
              </a:ext>
            </a:extLst>
          </p:cNvPr>
          <p:cNvSpPr>
            <a:spLocks noGrp="1"/>
          </p:cNvSpPr>
          <p:nvPr>
            <p:ph idx="1"/>
          </p:nvPr>
        </p:nvSpPr>
        <p:spPr/>
        <p:txBody>
          <a:bodyPr/>
          <a:lstStyle/>
          <a:p>
            <a:r>
              <a:rPr lang="en-NZ" dirty="0"/>
              <a:t>(Flat cable, installed inside tank, dimensions</a:t>
            </a:r>
          </a:p>
        </p:txBody>
      </p:sp>
    </p:spTree>
    <p:extLst>
      <p:ext uri="{BB962C8B-B14F-4D97-AF65-F5344CB8AC3E}">
        <p14:creationId xmlns:p14="http://schemas.microsoft.com/office/powerpoint/2010/main" val="235192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CE56-71EB-FAFB-357A-BAD16B384CB5}"/>
              </a:ext>
            </a:extLst>
          </p:cNvPr>
          <p:cNvSpPr>
            <a:spLocks noGrp="1"/>
          </p:cNvSpPr>
          <p:nvPr>
            <p:ph type="title"/>
          </p:nvPr>
        </p:nvSpPr>
        <p:spPr/>
        <p:txBody>
          <a:bodyPr/>
          <a:lstStyle/>
          <a:p>
            <a:r>
              <a:rPr lang="en-NZ" dirty="0"/>
              <a:t>(present the probe’s capacitance vs changes in water level)</a:t>
            </a:r>
          </a:p>
        </p:txBody>
      </p:sp>
      <p:sp>
        <p:nvSpPr>
          <p:cNvPr id="3" name="Content Placeholder 2">
            <a:extLst>
              <a:ext uri="{FF2B5EF4-FFF2-40B4-BE49-F238E27FC236}">
                <a16:creationId xmlns:a16="http://schemas.microsoft.com/office/drawing/2014/main" id="{D7DF5A98-1691-BE81-DEC0-DC35CD29A073}"/>
              </a:ext>
            </a:extLst>
          </p:cNvPr>
          <p:cNvSpPr>
            <a:spLocks noGrp="1"/>
          </p:cNvSpPr>
          <p:nvPr>
            <p:ph idx="1"/>
          </p:nvPr>
        </p:nvSpPr>
        <p:spPr/>
        <p:txBody>
          <a:bodyPr/>
          <a:lstStyle/>
          <a:p>
            <a:r>
              <a:rPr lang="en-NZ" dirty="0"/>
              <a:t>Capacitance vs water level graphs, maximum water level</a:t>
            </a:r>
          </a:p>
        </p:txBody>
      </p:sp>
    </p:spTree>
    <p:extLst>
      <p:ext uri="{BB962C8B-B14F-4D97-AF65-F5344CB8AC3E}">
        <p14:creationId xmlns:p14="http://schemas.microsoft.com/office/powerpoint/2010/main" val="174353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7A8E-C9D0-DE15-63E8-4AC05034A9C9}"/>
              </a:ext>
            </a:extLst>
          </p:cNvPr>
          <p:cNvSpPr>
            <a:spLocks noGrp="1"/>
          </p:cNvSpPr>
          <p:nvPr>
            <p:ph type="title"/>
          </p:nvPr>
        </p:nvSpPr>
        <p:spPr/>
        <p:txBody>
          <a:bodyPr/>
          <a:lstStyle/>
          <a:p>
            <a:r>
              <a:rPr lang="en-NZ" dirty="0"/>
              <a:t>(discuss which of the 2 probes is more suitable for this application)</a:t>
            </a:r>
          </a:p>
        </p:txBody>
      </p:sp>
      <p:sp>
        <p:nvSpPr>
          <p:cNvPr id="3" name="Content Placeholder 2">
            <a:extLst>
              <a:ext uri="{FF2B5EF4-FFF2-40B4-BE49-F238E27FC236}">
                <a16:creationId xmlns:a16="http://schemas.microsoft.com/office/drawing/2014/main" id="{01C463F7-21D4-8BA2-39D5-805BAE8F4E6E}"/>
              </a:ext>
            </a:extLst>
          </p:cNvPr>
          <p:cNvSpPr>
            <a:spLocks noGrp="1"/>
          </p:cNvSpPr>
          <p:nvPr>
            <p:ph idx="1"/>
          </p:nvPr>
        </p:nvSpPr>
        <p:spPr/>
        <p:txBody>
          <a:bodyPr/>
          <a:lstStyle/>
          <a:p>
            <a:r>
              <a:rPr lang="en-NZ" dirty="0"/>
              <a:t>Comparing PVC and Silicone Rubber</a:t>
            </a:r>
          </a:p>
          <a:p>
            <a:r>
              <a:rPr lang="en-NZ" dirty="0"/>
              <a:t>Client’s requirement for accuracy</a:t>
            </a:r>
          </a:p>
          <a:p>
            <a:pPr marL="0" indent="0">
              <a:buNone/>
            </a:pPr>
            <a:endParaRPr lang="en-NZ" dirty="0"/>
          </a:p>
        </p:txBody>
      </p:sp>
    </p:spTree>
    <p:extLst>
      <p:ext uri="{BB962C8B-B14F-4D97-AF65-F5344CB8AC3E}">
        <p14:creationId xmlns:p14="http://schemas.microsoft.com/office/powerpoint/2010/main" val="149711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F035-40C0-E894-9751-AA03A54D206C}"/>
              </a:ext>
            </a:extLst>
          </p:cNvPr>
          <p:cNvSpPr>
            <a:spLocks noGrp="1"/>
          </p:cNvSpPr>
          <p:nvPr>
            <p:ph type="title"/>
          </p:nvPr>
        </p:nvSpPr>
        <p:spPr/>
        <p:txBody>
          <a:bodyPr/>
          <a:lstStyle/>
          <a:p>
            <a:r>
              <a:rPr lang="en-NZ" dirty="0"/>
              <a:t>(present probe theoretical accuracy)</a:t>
            </a:r>
          </a:p>
        </p:txBody>
      </p:sp>
      <p:sp>
        <p:nvSpPr>
          <p:cNvPr id="3" name="Content Placeholder 2">
            <a:extLst>
              <a:ext uri="{FF2B5EF4-FFF2-40B4-BE49-F238E27FC236}">
                <a16:creationId xmlns:a16="http://schemas.microsoft.com/office/drawing/2014/main" id="{97367960-C01E-9861-679A-B54C8B07187E}"/>
              </a:ext>
            </a:extLst>
          </p:cNvPr>
          <p:cNvSpPr>
            <a:spLocks noGrp="1"/>
          </p:cNvSpPr>
          <p:nvPr>
            <p:ph idx="1"/>
          </p:nvPr>
        </p:nvSpPr>
        <p:spPr/>
        <p:txBody>
          <a:bodyPr/>
          <a:lstStyle/>
          <a:p>
            <a:r>
              <a:rPr lang="en-NZ" dirty="0"/>
              <a:t>Refer to design meeting (3pF, 20% water  level), provide theoretical accuracy</a:t>
            </a:r>
          </a:p>
        </p:txBody>
      </p:sp>
    </p:spTree>
    <p:extLst>
      <p:ext uri="{BB962C8B-B14F-4D97-AF65-F5344CB8AC3E}">
        <p14:creationId xmlns:p14="http://schemas.microsoft.com/office/powerpoint/2010/main" val="116632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92AD-B7C9-5F17-287D-4A0CE67CB3F4}"/>
              </a:ext>
            </a:extLst>
          </p:cNvPr>
          <p:cNvSpPr>
            <a:spLocks noGrp="1"/>
          </p:cNvSpPr>
          <p:nvPr>
            <p:ph type="title"/>
          </p:nvPr>
        </p:nvSpPr>
        <p:spPr/>
        <p:txBody>
          <a:bodyPr/>
          <a:lstStyle/>
          <a:p>
            <a:r>
              <a:rPr lang="en-NZ" dirty="0"/>
              <a:t>Phase 2</a:t>
            </a:r>
          </a:p>
        </p:txBody>
      </p:sp>
      <p:sp>
        <p:nvSpPr>
          <p:cNvPr id="3" name="Text Placeholder 2">
            <a:extLst>
              <a:ext uri="{FF2B5EF4-FFF2-40B4-BE49-F238E27FC236}">
                <a16:creationId xmlns:a16="http://schemas.microsoft.com/office/drawing/2014/main" id="{B30BA526-DB79-3363-60D2-A599F88B429B}"/>
              </a:ext>
            </a:extLst>
          </p:cNvPr>
          <p:cNvSpPr>
            <a:spLocks noGrp="1"/>
          </p:cNvSpPr>
          <p:nvPr>
            <p:ph type="body" idx="1"/>
          </p:nvPr>
        </p:nvSpPr>
        <p:spPr/>
        <p:txBody>
          <a:bodyPr/>
          <a:lstStyle/>
          <a:p>
            <a:r>
              <a:rPr lang="en-NZ" dirty="0"/>
              <a:t>Transmitter</a:t>
            </a:r>
          </a:p>
        </p:txBody>
      </p:sp>
    </p:spTree>
    <p:extLst>
      <p:ext uri="{BB962C8B-B14F-4D97-AF65-F5344CB8AC3E}">
        <p14:creationId xmlns:p14="http://schemas.microsoft.com/office/powerpoint/2010/main" val="1833894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485</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Water Level Detector Proof of Concept (PoC)</vt:lpstr>
      <vt:lpstr>Things to keep in mind for presentation (These slides to be deleted later)</vt:lpstr>
      <vt:lpstr>Things to keep in mind for presentation (These slides to be deleted later)</vt:lpstr>
      <vt:lpstr>Phase 1</vt:lpstr>
      <vt:lpstr>(present the probe design)</vt:lpstr>
      <vt:lpstr>(present the probe’s capacitance vs changes in water level)</vt:lpstr>
      <vt:lpstr>(discuss which of the 2 probes is more suitable for this application)</vt:lpstr>
      <vt:lpstr>(present probe theoretical accuracy)</vt:lpstr>
      <vt:lpstr>Phase 2</vt:lpstr>
      <vt:lpstr>(present the TX circuit</vt:lpstr>
      <vt:lpstr>(TX)</vt:lpstr>
      <vt:lpstr>(present the TX circuit)</vt:lpstr>
      <vt:lpstr>Phase 3</vt:lpstr>
      <vt:lpstr>(present the RX circuit)</vt:lpstr>
      <vt:lpstr>(RX design)</vt:lpstr>
      <vt:lpstr>PowerPoint Presentation</vt:lpstr>
      <vt:lpstr>PowerPoint Presentation</vt:lpstr>
      <vt:lpstr>Power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Detector Proof of Concept (PoC)</dc:title>
  <dc:creator>Hawon Ryu</dc:creator>
  <cp:lastModifiedBy>Hawon Ryu</cp:lastModifiedBy>
  <cp:revision>2</cp:revision>
  <dcterms:created xsi:type="dcterms:W3CDTF">2024-04-26T07:23:39Z</dcterms:created>
  <dcterms:modified xsi:type="dcterms:W3CDTF">2024-04-26T10:14:02Z</dcterms:modified>
</cp:coreProperties>
</file>