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8" r:id="rId6"/>
    <p:sldId id="259" r:id="rId7"/>
    <p:sldId id="260" r:id="rId8"/>
    <p:sldId id="295" r:id="rId9"/>
    <p:sldId id="276" r:id="rId10"/>
    <p:sldId id="280" r:id="rId11"/>
    <p:sldId id="308" r:id="rId12"/>
    <p:sldId id="279" r:id="rId1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100" d="100"/>
          <a:sy n="100" d="100"/>
        </p:scale>
        <p:origin x="-462" y="570"/>
      </p:cViewPr>
      <p:guideLst>
        <p:guide orient="horz" pos="2160"/>
        <p:guide pos="288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en-US" altLang="id-ID" sz="1200" strike="noStrike" noProof="1" dirty="0">
                <a:latin typeface="Calibri" panose="020F0502020204030204" pitchFamily="34" charset="0"/>
                <a:ea typeface="+mn-ea"/>
                <a:cs typeface="+mn-cs"/>
              </a:rPr>
            </a:fld>
            <a:endParaRPr lang="en-US" altLang="id-ID"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Slide Image Placeholder 1"/>
          <p:cNvSpPr>
            <a:spLocks noGrp="1" noRot="1" noChangeAspect="1" noTextEdit="1"/>
          </p:cNvSpPr>
          <p:nvPr>
            <p:ph type="sldImg"/>
          </p:nvPr>
        </p:nvSpPr>
        <p:spPr>
          <a:ln>
            <a:solidFill>
              <a:srgbClr val="000000"/>
            </a:solidFill>
            <a:miter/>
          </a:ln>
        </p:spPr>
      </p:sp>
      <p:sp>
        <p:nvSpPr>
          <p:cNvPr id="6146"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Slide Image Placeholder 1"/>
          <p:cNvSpPr>
            <a:spLocks noGrp="1" noRot="1" noChangeAspect="1" noTextEdit="1"/>
          </p:cNvSpPr>
          <p:nvPr>
            <p:ph type="sldImg"/>
          </p:nvPr>
        </p:nvSpPr>
        <p:spPr>
          <a:ln>
            <a:solidFill>
              <a:srgbClr val="000000"/>
            </a:solidFill>
            <a:miter/>
          </a:ln>
        </p:spPr>
      </p:sp>
      <p:sp>
        <p:nvSpPr>
          <p:cNvPr id="8194"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Slide Image Placeholder 1"/>
          <p:cNvSpPr>
            <a:spLocks noGrp="1" noRot="1" noChangeAspect="1" noTextEdit="1"/>
          </p:cNvSpPr>
          <p:nvPr>
            <p:ph type="sldImg"/>
          </p:nvPr>
        </p:nvSpPr>
        <p:spPr>
          <a:ln>
            <a:solidFill>
              <a:srgbClr val="000000"/>
            </a:solidFill>
            <a:miter/>
          </a:ln>
        </p:spPr>
      </p:sp>
      <p:sp>
        <p:nvSpPr>
          <p:cNvPr id="10242"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Slide Image Placeholder 1"/>
          <p:cNvSpPr>
            <a:spLocks noGrp="1" noRot="1" noChangeAspect="1" noTextEdit="1"/>
          </p:cNvSpPr>
          <p:nvPr>
            <p:ph type="sldImg"/>
          </p:nvPr>
        </p:nvSpPr>
        <p:spPr>
          <a:ln>
            <a:solidFill>
              <a:srgbClr val="000000"/>
            </a:solidFill>
            <a:miter/>
          </a:ln>
        </p:spPr>
      </p:sp>
      <p:sp>
        <p:nvSpPr>
          <p:cNvPr id="12290"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Image Placeholder 1"/>
          <p:cNvSpPr>
            <a:spLocks noGrp="1" noRot="1" noChangeAspect="1" noTextEdit="1"/>
          </p:cNvSpPr>
          <p:nvPr>
            <p:ph type="sldImg"/>
          </p:nvPr>
        </p:nvSpPr>
        <p:spPr>
          <a:ln>
            <a:solidFill>
              <a:srgbClr val="000000"/>
            </a:solidFill>
            <a:miter/>
          </a:ln>
        </p:spPr>
      </p:sp>
      <p:sp>
        <p:nvSpPr>
          <p:cNvPr id="14338"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Slide Image Placeholder 1"/>
          <p:cNvSpPr>
            <a:spLocks noGrp="1" noRot="1" noChangeAspect="1" noTextEdit="1"/>
          </p:cNvSpPr>
          <p:nvPr>
            <p:ph type="sldImg"/>
          </p:nvPr>
        </p:nvSpPr>
        <p:spPr>
          <a:ln>
            <a:solidFill>
              <a:srgbClr val="000000"/>
            </a:solidFill>
            <a:miter/>
          </a:ln>
        </p:spPr>
      </p:sp>
      <p:sp>
        <p:nvSpPr>
          <p:cNvPr id="16386"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Image Placeholder 1"/>
          <p:cNvSpPr>
            <a:spLocks noGrp="1" noRot="1" noChangeAspect="1" noTextEdit="1"/>
          </p:cNvSpPr>
          <p:nvPr>
            <p:ph type="sldImg"/>
          </p:nvPr>
        </p:nvSpPr>
        <p:spPr>
          <a:ln>
            <a:solidFill>
              <a:srgbClr val="000000"/>
            </a:solidFill>
            <a:miter/>
          </a:ln>
        </p:spPr>
      </p:sp>
      <p:sp>
        <p:nvSpPr>
          <p:cNvPr id="18434"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Image Placeholder 1"/>
          <p:cNvSpPr>
            <a:spLocks noGrp="1" noRot="1" noChangeAspect="1" noTextEdit="1"/>
          </p:cNvSpPr>
          <p:nvPr>
            <p:ph type="sldImg"/>
          </p:nvPr>
        </p:nvSpPr>
        <p:spPr>
          <a:ln>
            <a:solidFill>
              <a:srgbClr val="000000"/>
            </a:solidFill>
            <a:miter/>
          </a:ln>
        </p:spPr>
      </p:sp>
      <p:sp>
        <p:nvSpPr>
          <p:cNvPr id="20482"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Slide Image Placeholder 1"/>
          <p:cNvSpPr>
            <a:spLocks noGrp="1" noRot="1" noChangeAspect="1" noTextEdit="1"/>
          </p:cNvSpPr>
          <p:nvPr>
            <p:ph type="sldImg"/>
          </p:nvPr>
        </p:nvSpPr>
        <p:spPr>
          <a:ln>
            <a:solidFill>
              <a:srgbClr val="000000"/>
            </a:solidFill>
            <a:miter/>
          </a:ln>
        </p:spPr>
      </p:sp>
      <p:sp>
        <p:nvSpPr>
          <p:cNvPr id="31746"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050"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2051"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en-US" altLang="id-ID" strike="noStrike" noProof="1" dirty="0">
                <a:latin typeface="Calibri" panose="020F0502020204030204" pitchFamily="34" charset="0"/>
                <a:ea typeface="+mn-ea"/>
                <a:cs typeface="+mn-cs"/>
              </a:rPr>
            </a:fld>
            <a:endParaRPr lang="en-US" altLang="id-ID"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Box 6"/>
          <p:cNvSpPr txBox="1"/>
          <p:nvPr/>
        </p:nvSpPr>
        <p:spPr>
          <a:xfrm>
            <a:off x="0" y="1905000"/>
            <a:ext cx="9144000" cy="1506855"/>
          </a:xfrm>
          <a:prstGeom prst="rect">
            <a:avLst/>
          </a:prstGeom>
          <a:noFill/>
          <a:ln w="9525">
            <a:noFill/>
          </a:ln>
        </p:spPr>
        <p:txBody>
          <a:bodyPr anchor="t" anchorCtr="0">
            <a:spAutoFit/>
          </a:bodyPr>
          <a:p>
            <a:pPr algn="ctr"/>
            <a:r>
              <a:rPr lang="en-US" altLang="en-US" sz="4400" dirty="0">
                <a:latin typeface="Arial" panose="020B0604020202020204" pitchFamily="34" charset="0"/>
              </a:rPr>
              <a:t>Scope Of Work </a:t>
            </a:r>
            <a:endParaRPr lang="en-US" altLang="en-US" sz="4400" dirty="0">
              <a:latin typeface="Arial" panose="020B0604020202020204" pitchFamily="34" charset="0"/>
            </a:endParaRPr>
          </a:p>
          <a:p>
            <a:pPr algn="ctr"/>
            <a:r>
              <a:rPr lang="en-US" altLang="zh-CN" sz="2400" dirty="0">
                <a:latin typeface="Calibri" panose="020F0502020204030204" pitchFamily="34" charset="0"/>
              </a:rPr>
              <a:t>Pembuatan Laporan BPB untuk Pembelian Langsung</a:t>
            </a:r>
            <a:endParaRPr lang="en-US" altLang="zh-CN" sz="2400" dirty="0">
              <a:latin typeface="Calibri" panose="020F0502020204030204" pitchFamily="34" charset="0"/>
            </a:endParaRPr>
          </a:p>
          <a:p>
            <a:pPr algn="ctr"/>
            <a:r>
              <a:rPr lang="en-US" altLang="en-US" sz="2400" dirty="0">
                <a:latin typeface="Arial" panose="020B0604020202020204" pitchFamily="34" charset="0"/>
              </a:rPr>
              <a:t>(Indomaret Merchandising)</a:t>
            </a:r>
            <a:endParaRPr lang="en-US" altLang="en-US" sz="2400" dirty="0">
              <a:latin typeface="Arial" panose="020B0604020202020204" pitchFamily="34" charset="0"/>
              <a:ea typeface="Times New Roman" panose="02020603050405020304" pitchFamily="18" charset="0"/>
            </a:endParaRPr>
          </a:p>
        </p:txBody>
      </p:sp>
      <p:sp>
        <p:nvSpPr>
          <p:cNvPr id="5122" name="Text Box 109"/>
          <p:cNvSpPr txBox="1"/>
          <p:nvPr/>
        </p:nvSpPr>
        <p:spPr>
          <a:xfrm>
            <a:off x="34925" y="4572000"/>
            <a:ext cx="9144000" cy="460375"/>
          </a:xfrm>
          <a:prstGeom prst="rect">
            <a:avLst/>
          </a:prstGeom>
          <a:noFill/>
          <a:ln w="9525">
            <a:noFill/>
          </a:ln>
        </p:spPr>
        <p:txBody>
          <a:bodyPr anchor="t" anchorCtr="0">
            <a:spAutoFit/>
          </a:bodyPr>
          <a:p>
            <a:pPr algn="ctr"/>
            <a:r>
              <a:rPr lang="en-US" altLang="en-US" sz="2400" b="1" dirty="0">
                <a:latin typeface="Arial" panose="020B0604020202020204" pitchFamily="34" charset="0"/>
              </a:rPr>
              <a:t>Agustinus Alda </a:t>
            </a:r>
            <a:endParaRPr lang="en-US" altLang="en-US" sz="2400" b="1" dirty="0">
              <a:latin typeface="Arial" panose="020B0604020202020204" pitchFamily="34" charset="0"/>
            </a:endParaRPr>
          </a:p>
        </p:txBody>
      </p:sp>
      <p:pic>
        <p:nvPicPr>
          <p:cNvPr id="5123" name="Picture 4"/>
          <p:cNvPicPr>
            <a:picLocks noChangeAspect="1"/>
          </p:cNvPicPr>
          <p:nvPr/>
        </p:nvPicPr>
        <p:blipFill>
          <a:blip r:embed="rId1"/>
          <a:stretch>
            <a:fillRect/>
          </a:stretch>
        </p:blipFill>
        <p:spPr>
          <a:xfrm>
            <a:off x="3581400" y="914400"/>
            <a:ext cx="1828800" cy="6445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32"/>
          <p:cNvSpPr>
            <a:spLocks noGrp="1"/>
          </p:cNvSpPr>
          <p:nvPr>
            <p:ph idx="1"/>
          </p:nvPr>
        </p:nvSpPr>
        <p:spPr>
          <a:xfrm>
            <a:off x="457200" y="1295400"/>
            <a:ext cx="7696200" cy="2819400"/>
          </a:xfrm>
        </p:spPr>
        <p:txBody>
          <a:bodyPr vert="horz" wrap="square" lIns="91440" tIns="45720" rIns="91440" bIns="45720" anchor="t" anchorCtr="0"/>
          <a:p>
            <a:pPr marL="609600" indent="-609600" eaLnBrk="1" hangingPunct="1">
              <a:buFont typeface="Calibri" panose="020F0502020204030204" pitchFamily="34" charset="0"/>
              <a:buAutoNum type="arabicPeriod"/>
            </a:pPr>
            <a:r>
              <a:rPr lang="en-US" altLang="en-US" sz="2400" dirty="0">
                <a:latin typeface="Cambria" panose="02040503050406030204" pitchFamily="18" charset="0"/>
              </a:rPr>
              <a:t>Tujuan </a:t>
            </a:r>
            <a:endParaRPr lang="en-US" altLang="en-US" sz="2400" dirty="0">
              <a:latin typeface="Cambria" panose="02040503050406030204" pitchFamily="18" charset="0"/>
            </a:endParaRPr>
          </a:p>
          <a:p>
            <a:pPr marL="609600" indent="-609600" eaLnBrk="1" hangingPunct="1">
              <a:buFont typeface="Calibri" panose="020F0502020204030204" pitchFamily="34" charset="0"/>
              <a:buAutoNum type="arabicPeriod"/>
            </a:pPr>
            <a:r>
              <a:rPr lang="en-US" altLang="en-US" sz="2400" dirty="0">
                <a:latin typeface="Cambria" panose="02040503050406030204" pitchFamily="18" charset="0"/>
              </a:rPr>
              <a:t>Latar belakang</a:t>
            </a:r>
            <a:endParaRPr lang="en-US" altLang="en-US" sz="2400" dirty="0">
              <a:latin typeface="Cambria" panose="02040503050406030204" pitchFamily="18" charset="0"/>
            </a:endParaRPr>
          </a:p>
          <a:p>
            <a:pPr marL="609600" indent="-609600" eaLnBrk="1" hangingPunct="1">
              <a:buFont typeface="Calibri" panose="020F0502020204030204" pitchFamily="34" charset="0"/>
              <a:buAutoNum type="arabicPeriod"/>
            </a:pPr>
            <a:r>
              <a:rPr lang="en-US" altLang="en-US" sz="2400" dirty="0">
                <a:latin typeface="Cambria" panose="02040503050406030204" pitchFamily="18" charset="0"/>
              </a:rPr>
              <a:t>Detail Pengerjaan</a:t>
            </a:r>
            <a:endParaRPr lang="en-US" altLang="en-US" sz="2400" dirty="0">
              <a:latin typeface="Cambria" panose="02040503050406030204" pitchFamily="18" charset="0"/>
            </a:endParaRPr>
          </a:p>
          <a:p>
            <a:pPr marL="609600" indent="-609600" eaLnBrk="1" hangingPunct="1">
              <a:buFont typeface="Calibri" panose="020F0502020204030204" pitchFamily="34" charset="0"/>
              <a:buAutoNum type="arabicPeriod"/>
            </a:pPr>
            <a:r>
              <a:rPr lang="en-US" altLang="en-US" sz="2400" dirty="0">
                <a:latin typeface="Cambria" panose="02040503050406030204" pitchFamily="18" charset="0"/>
              </a:rPr>
              <a:t>Dokumen pendukung </a:t>
            </a:r>
            <a:endParaRPr lang="en-US" altLang="en-US" sz="2400" dirty="0">
              <a:latin typeface="Cambria" panose="02040503050406030204" pitchFamily="18" charset="0"/>
            </a:endParaRPr>
          </a:p>
          <a:p>
            <a:pPr marL="609600" indent="-609600" eaLnBrk="1" hangingPunct="1">
              <a:buFont typeface="Calibri" panose="020F0502020204030204" pitchFamily="34" charset="0"/>
              <a:buAutoNum type="arabicPeriod"/>
            </a:pPr>
            <a:r>
              <a:rPr lang="en-US" altLang="en-US" sz="2400" dirty="0">
                <a:latin typeface="Cambria" panose="02040503050406030204" pitchFamily="18" charset="0"/>
              </a:rPr>
              <a:t>User Interface</a:t>
            </a:r>
            <a:endParaRPr lang="en-US" altLang="en-US" sz="2400" dirty="0">
              <a:latin typeface="Cambria" panose="02040503050406030204" pitchFamily="18" charset="0"/>
            </a:endParaRPr>
          </a:p>
        </p:txBody>
      </p:sp>
      <p:sp>
        <p:nvSpPr>
          <p:cNvPr id="2" name="Footer Placeholder 4"/>
          <p:cNvSpPr txBox="1">
            <a:spLocks noGrp="1" noChangeArrowheads="1"/>
          </p:cNvSpPr>
          <p:nvPr>
            <p:ph type="ftr" sz="quarter" idx="11"/>
          </p:nvPr>
        </p:nvSpPr>
        <p:spPr bwMode="auto">
          <a:noFill/>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mn-lt"/>
                <a:ea typeface="+mn-ea"/>
                <a:cs typeface="+mn-cs"/>
              </a:rPr>
              <a:t>(c) PT. Indomarco Prismatama   Confidential Document</a:t>
            </a:r>
            <a:endParaRPr kumimoji="0" lang="en-US"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7171" name="Slide Number Placeholder 5"/>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5pPr>
          </a:lstStyle>
          <a:p>
            <a:pPr lvl="0" algn="r">
              <a:buSzTx/>
            </a:pPr>
            <a:r>
              <a:rPr lang="en-US" altLang="id-ID" sz="1200" dirty="0">
                <a:solidFill>
                  <a:srgbClr val="898989"/>
                </a:solidFill>
              </a:rPr>
              <a:t>*</a:t>
            </a:r>
            <a:endParaRPr lang="en-US" altLang="id-ID" sz="1200" dirty="0">
              <a:solidFill>
                <a:srgbClr val="898989"/>
              </a:solidFill>
            </a:endParaRPr>
          </a:p>
        </p:txBody>
      </p:sp>
      <p:sp>
        <p:nvSpPr>
          <p:cNvPr id="7172" name="Text Box 33"/>
          <p:cNvSpPr txBox="1"/>
          <p:nvPr/>
        </p:nvSpPr>
        <p:spPr>
          <a:xfrm>
            <a:off x="457200" y="609600"/>
            <a:ext cx="8229600" cy="457200"/>
          </a:xfrm>
          <a:prstGeom prst="rect">
            <a:avLst/>
          </a:prstGeom>
          <a:noFill/>
          <a:ln w="9525">
            <a:noFill/>
          </a:ln>
        </p:spPr>
        <p:txBody>
          <a:bodyPr anchor="t" anchorCtr="0">
            <a:spAutoFit/>
          </a:bodyPr>
          <a:p>
            <a:r>
              <a:rPr lang="en-US" altLang="en-US" sz="2400" b="1" dirty="0">
                <a:latin typeface="Arial" panose="020B0604020202020204" pitchFamily="34" charset="0"/>
              </a:rPr>
              <a:t>Daftar isi :</a:t>
            </a:r>
            <a:endParaRPr lang="en-US" altLang="en-US" sz="2400" b="1"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32"/>
          <p:cNvSpPr>
            <a:spLocks noGrp="1"/>
          </p:cNvSpPr>
          <p:nvPr>
            <p:ph idx="1"/>
          </p:nvPr>
        </p:nvSpPr>
        <p:spPr>
          <a:xfrm>
            <a:off x="0" y="1066800"/>
            <a:ext cx="8458200" cy="4267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sz="2400" b="0" i="0" u="none" strike="noStrike" kern="1200" cap="none" spc="0" normalizeH="0" baseline="0" noProof="0">
                <a:ln>
                  <a:noFill/>
                </a:ln>
                <a:solidFill>
                  <a:schemeClr val="tx1"/>
                </a:solidFill>
                <a:effectLst/>
                <a:uLnTx/>
                <a:uFillTx/>
                <a:latin typeface="+mn-lt"/>
                <a:ea typeface="+mn-ea"/>
                <a:cs typeface="+mn-cs"/>
              </a:rPr>
              <a:t>Pembuatan Laporan BPB untuk Pembelian Langsung</a:t>
            </a: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170" name="Footer Placeholder 4"/>
          <p:cNvSpPr txBox="1">
            <a:spLocks noGrp="1" noChangeArrowheads="1"/>
          </p:cNvSpPr>
          <p:nvPr>
            <p:ph type="ftr" sz="quarter" idx="11"/>
          </p:nvPr>
        </p:nvSpPr>
        <p:spPr bwMode="auto">
          <a:noFill/>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mn-lt"/>
                <a:ea typeface="+mn-ea"/>
                <a:cs typeface="+mn-cs"/>
              </a:rPr>
              <a:t>(c) PT. Indomarco Prismatama   Confidential Document</a:t>
            </a:r>
            <a:endParaRPr kumimoji="0" lang="en-US"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9219" name="Slide Number Placeholder 5"/>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5pPr>
          </a:lstStyle>
          <a:p>
            <a:pPr lvl="0" algn="r">
              <a:buSzTx/>
            </a:pPr>
            <a:r>
              <a:rPr lang="en-US" altLang="id-ID" sz="1200" dirty="0">
                <a:solidFill>
                  <a:srgbClr val="898989"/>
                </a:solidFill>
              </a:rPr>
              <a:t>*</a:t>
            </a:r>
            <a:endParaRPr lang="en-US" altLang="id-ID" sz="1200" dirty="0">
              <a:solidFill>
                <a:srgbClr val="898989"/>
              </a:solidFill>
            </a:endParaRPr>
          </a:p>
        </p:txBody>
      </p:sp>
      <p:sp>
        <p:nvSpPr>
          <p:cNvPr id="9220" name="Text Box 33"/>
          <p:cNvSpPr txBox="1"/>
          <p:nvPr/>
        </p:nvSpPr>
        <p:spPr>
          <a:xfrm>
            <a:off x="0" y="228600"/>
            <a:ext cx="9144000" cy="457200"/>
          </a:xfrm>
          <a:prstGeom prst="rect">
            <a:avLst/>
          </a:prstGeom>
          <a:noFill/>
          <a:ln w="9525">
            <a:noFill/>
          </a:ln>
        </p:spPr>
        <p:txBody>
          <a:bodyPr anchor="t" anchorCtr="0">
            <a:spAutoFit/>
          </a:bodyPr>
          <a:p>
            <a:r>
              <a:rPr lang="en-US" altLang="en-US" sz="2400" b="1" dirty="0">
                <a:latin typeface="Cambria" panose="02040503050406030204" pitchFamily="18" charset="0"/>
              </a:rPr>
              <a:t>1. Tujuan</a:t>
            </a:r>
            <a:endParaRPr lang="en-US" altLang="en-US" sz="2400" b="1" dirty="0">
              <a:latin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32"/>
          <p:cNvSpPr>
            <a:spLocks noGrp="1"/>
          </p:cNvSpPr>
          <p:nvPr>
            <p:ph idx="1"/>
          </p:nvPr>
        </p:nvSpPr>
        <p:spPr>
          <a:xfrm>
            <a:off x="0" y="1295400"/>
            <a:ext cx="8763000" cy="2819400"/>
          </a:xfrm>
        </p:spPr>
        <p:txBody>
          <a:bodyPr vert="horz" wrap="square" lIns="91440" tIns="45720" rIns="91440" bIns="45720" anchor="t" anchorCtr="0"/>
          <a:p>
            <a:r>
              <a:rPr lang="en-US" altLang="zh-CN" sz="2400" dirty="0"/>
              <a:t>Adanya pejabat di pihak OPRHO yang ditunjuk operation Director dan ada pejabat dipihak MD Product yang ditunjuk oleh MD Product untuk memberikan persetujuan dan pengajuan PLU Item Bahan Baku Pembelian Langsung (Laporan BPB)</a:t>
            </a:r>
            <a:endParaRPr lang="en-US" altLang="zh-CN" sz="2400" dirty="0"/>
          </a:p>
        </p:txBody>
      </p:sp>
      <p:sp>
        <p:nvSpPr>
          <p:cNvPr id="2" name="Footer Placeholder 4"/>
          <p:cNvSpPr txBox="1">
            <a:spLocks noGrp="1" noChangeArrowheads="1"/>
          </p:cNvSpPr>
          <p:nvPr>
            <p:ph type="ftr" sz="quarter" idx="11"/>
          </p:nvPr>
        </p:nvSpPr>
        <p:spPr bwMode="auto">
          <a:noFill/>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mn-lt"/>
                <a:ea typeface="+mn-ea"/>
                <a:cs typeface="+mn-cs"/>
              </a:rPr>
              <a:t>(c) PT. Indomarco Prismatama   Confidential Document</a:t>
            </a:r>
            <a:endParaRPr kumimoji="0" lang="en-US"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11267" name="Slide Number Placeholder 5"/>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5pPr>
          </a:lstStyle>
          <a:p>
            <a:pPr lvl="0" algn="r">
              <a:buSzTx/>
            </a:pPr>
            <a:r>
              <a:rPr lang="en-US" altLang="id-ID" sz="1200" dirty="0">
                <a:solidFill>
                  <a:srgbClr val="898989"/>
                </a:solidFill>
              </a:rPr>
              <a:t>*</a:t>
            </a:r>
            <a:endParaRPr lang="en-US" altLang="id-ID" sz="1200" dirty="0">
              <a:solidFill>
                <a:srgbClr val="898989"/>
              </a:solidFill>
            </a:endParaRPr>
          </a:p>
        </p:txBody>
      </p:sp>
      <p:sp>
        <p:nvSpPr>
          <p:cNvPr id="11268" name="Text Box 33"/>
          <p:cNvSpPr txBox="1"/>
          <p:nvPr/>
        </p:nvSpPr>
        <p:spPr>
          <a:xfrm>
            <a:off x="0" y="228600"/>
            <a:ext cx="9144000" cy="457200"/>
          </a:xfrm>
          <a:prstGeom prst="rect">
            <a:avLst/>
          </a:prstGeom>
          <a:noFill/>
          <a:ln w="9525">
            <a:noFill/>
          </a:ln>
        </p:spPr>
        <p:txBody>
          <a:bodyPr anchor="t" anchorCtr="0">
            <a:spAutoFit/>
          </a:bodyPr>
          <a:p>
            <a:r>
              <a:rPr lang="en-US" altLang="en-US" sz="2400" b="1" dirty="0">
                <a:latin typeface="Cambria" panose="02040503050406030204" pitchFamily="18" charset="0"/>
              </a:rPr>
              <a:t>2. Latar Belakang</a:t>
            </a:r>
            <a:endParaRPr lang="en-US" altLang="en-US" sz="2400" b="1" dirty="0">
              <a:latin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32"/>
          <p:cNvSpPr>
            <a:spLocks noGrp="1"/>
          </p:cNvSpPr>
          <p:nvPr>
            <p:ph idx="1"/>
          </p:nvPr>
        </p:nvSpPr>
        <p:spPr>
          <a:xfrm>
            <a:off x="0" y="1295400"/>
            <a:ext cx="8763000" cy="4697413"/>
          </a:xfrm>
        </p:spPr>
        <p:txBody>
          <a:bodyPr vert="horz" wrap="square" lIns="91440" tIns="45720" rIns="91440" bIns="45720" anchor="t" anchorCtr="0"/>
          <a:p>
            <a:pPr lvl="1"/>
            <a:r>
              <a:rPr lang="en-US" altLang="zh-CN" sz="2400" dirty="0"/>
              <a:t>Pembuatan Laporan BPB untuk Pembelian Langsung</a:t>
            </a:r>
            <a:endParaRPr lang="en-US" altLang="zh-CN" sz="2400" dirty="0"/>
          </a:p>
        </p:txBody>
      </p:sp>
      <p:sp>
        <p:nvSpPr>
          <p:cNvPr id="2" name="Footer Placeholder 4"/>
          <p:cNvSpPr txBox="1">
            <a:spLocks noGrp="1" noChangeArrowheads="1"/>
          </p:cNvSpPr>
          <p:nvPr>
            <p:ph type="ftr" sz="quarter" idx="11"/>
          </p:nvPr>
        </p:nvSpPr>
        <p:spPr bwMode="auto">
          <a:noFill/>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mn-lt"/>
                <a:ea typeface="+mn-ea"/>
                <a:cs typeface="+mn-cs"/>
              </a:rPr>
              <a:t>(c) PT. Indomarco Prismatama   Confidential Document</a:t>
            </a:r>
            <a:endParaRPr kumimoji="0" lang="en-US"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13315" name="Slide Number Placeholder 5"/>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5pPr>
          </a:lstStyle>
          <a:p>
            <a:pPr lvl="0" algn="r">
              <a:buSzTx/>
            </a:pPr>
            <a:r>
              <a:rPr lang="en-US" altLang="id-ID" sz="1200" dirty="0">
                <a:solidFill>
                  <a:srgbClr val="898989"/>
                </a:solidFill>
              </a:rPr>
              <a:t>*</a:t>
            </a:r>
            <a:endParaRPr lang="en-US" altLang="id-ID" sz="1200" dirty="0">
              <a:solidFill>
                <a:srgbClr val="898989"/>
              </a:solidFill>
            </a:endParaRPr>
          </a:p>
        </p:txBody>
      </p:sp>
      <p:sp>
        <p:nvSpPr>
          <p:cNvPr id="13316" name="Text Box 33"/>
          <p:cNvSpPr txBox="1"/>
          <p:nvPr/>
        </p:nvSpPr>
        <p:spPr>
          <a:xfrm>
            <a:off x="0" y="228600"/>
            <a:ext cx="9144000" cy="457200"/>
          </a:xfrm>
          <a:prstGeom prst="rect">
            <a:avLst/>
          </a:prstGeom>
          <a:noFill/>
          <a:ln w="9525">
            <a:noFill/>
          </a:ln>
        </p:spPr>
        <p:txBody>
          <a:bodyPr anchor="t" anchorCtr="0">
            <a:spAutoFit/>
          </a:bodyPr>
          <a:p>
            <a:r>
              <a:rPr lang="en-US" altLang="en-US" sz="2400" b="1" dirty="0">
                <a:latin typeface="Cambria" panose="02040503050406030204" pitchFamily="18" charset="0"/>
              </a:rPr>
              <a:t>3. Detail Pengerjaan</a:t>
            </a:r>
            <a:endParaRPr lang="en-US" altLang="en-US" sz="2400" b="1" dirty="0">
              <a:latin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Footer Placeholder 4"/>
          <p:cNvSpPr txBox="1">
            <a:spLocks noGrp="1" noChangeArrowheads="1"/>
          </p:cNvSpPr>
          <p:nvPr>
            <p:ph type="ftr" sz="quarter" idx="11"/>
          </p:nvPr>
        </p:nvSpPr>
        <p:spPr bwMode="auto">
          <a:noFill/>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mn-lt"/>
                <a:ea typeface="+mn-ea"/>
                <a:cs typeface="+mn-cs"/>
              </a:rPr>
              <a:t>(c) PT. Indomarco Prismatama   Confidential Document</a:t>
            </a:r>
            <a:endParaRPr kumimoji="0" lang="en-US"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15362" name="Slide Number Placeholder 5"/>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5pPr>
          </a:lstStyle>
          <a:p>
            <a:pPr lvl="0" algn="r">
              <a:buSzTx/>
            </a:pPr>
            <a:r>
              <a:rPr lang="en-US" altLang="id-ID" sz="1200" dirty="0">
                <a:solidFill>
                  <a:srgbClr val="898989"/>
                </a:solidFill>
              </a:rPr>
              <a:t>*</a:t>
            </a:r>
            <a:endParaRPr lang="en-US" altLang="id-ID" sz="1200" dirty="0">
              <a:solidFill>
                <a:srgbClr val="898989"/>
              </a:solidFill>
            </a:endParaRPr>
          </a:p>
        </p:txBody>
      </p:sp>
      <p:sp>
        <p:nvSpPr>
          <p:cNvPr id="15363" name="Text Box 33"/>
          <p:cNvSpPr txBox="1"/>
          <p:nvPr/>
        </p:nvSpPr>
        <p:spPr>
          <a:xfrm>
            <a:off x="0" y="228600"/>
            <a:ext cx="9144000" cy="457200"/>
          </a:xfrm>
          <a:prstGeom prst="rect">
            <a:avLst/>
          </a:prstGeom>
          <a:noFill/>
          <a:ln w="9525">
            <a:noFill/>
          </a:ln>
        </p:spPr>
        <p:txBody>
          <a:bodyPr anchor="t" anchorCtr="0">
            <a:spAutoFit/>
          </a:bodyPr>
          <a:p>
            <a:r>
              <a:rPr lang="en-US" altLang="en-US" sz="2400" b="1" dirty="0">
                <a:latin typeface="Cambria" panose="02040503050406030204" pitchFamily="18" charset="0"/>
              </a:rPr>
              <a:t>3. Dokumen Pendukung</a:t>
            </a:r>
            <a:endParaRPr lang="en-US" altLang="en-US" sz="2400" b="1" dirty="0">
              <a:latin typeface="Cambria" panose="02040503050406030204" pitchFamily="18" charset="0"/>
            </a:endParaRPr>
          </a:p>
        </p:txBody>
      </p:sp>
      <p:graphicFrame>
        <p:nvGraphicFramePr>
          <p:cNvPr id="3" name="Table 2"/>
          <p:cNvGraphicFramePr>
            <a:graphicFrameLocks noGrp="1"/>
          </p:cNvGraphicFramePr>
          <p:nvPr/>
        </p:nvGraphicFramePr>
        <p:xfrm>
          <a:off x="1524000" y="2286000"/>
          <a:ext cx="6300788" cy="1336811"/>
        </p:xfrm>
        <a:graphic>
          <a:graphicData uri="http://schemas.openxmlformats.org/drawingml/2006/table">
            <a:tbl>
              <a:tblPr>
                <a:tableStyleId>{5C22544A-7EE6-4342-B048-85BDC9FD1C3A}</a:tableStyleId>
              </a:tblPr>
              <a:tblGrid>
                <a:gridCol w="1039794"/>
                <a:gridCol w="2060594"/>
                <a:gridCol w="3200400"/>
              </a:tblGrid>
              <a:tr h="180839">
                <a:tc>
                  <a:txBody>
                    <a:bodyPr/>
                    <a:lstStyle/>
                    <a:p>
                      <a:pPr marL="0" marR="0">
                        <a:lnSpc>
                          <a:spcPct val="107000"/>
                        </a:lnSpc>
                        <a:spcBef>
                          <a:spcPts val="0"/>
                        </a:spcBef>
                        <a:spcAft>
                          <a:spcPts val="0"/>
                        </a:spcAft>
                      </a:pPr>
                      <a:r>
                        <a:rPr lang="id-ID" sz="1100" dirty="0">
                          <a:effectLst/>
                        </a:rPr>
                        <a:t>Tanggal</a:t>
                      </a:r>
                      <a:endParaRPr lang="en-US" sz="1100" dirty="0">
                        <a:effectLst/>
                        <a:latin typeface="Calibri" panose="020F0502020204030204"/>
                        <a:ea typeface="Calibri" panose="020F0502020204030204"/>
                        <a:cs typeface="Times New Roman" panose="02020603050405020304"/>
                      </a:endParaRPr>
                    </a:p>
                  </a:txBody>
                  <a:tcPr marL="68580" marR="68580" marT="0" marB="0">
                    <a:solidFill>
                      <a:schemeClr val="tx2">
                        <a:lumMod val="40000"/>
                        <a:lumOff val="60000"/>
                      </a:schemeClr>
                    </a:solidFill>
                  </a:tcPr>
                </a:tc>
                <a:tc>
                  <a:txBody>
                    <a:bodyPr/>
                    <a:lstStyle/>
                    <a:p>
                      <a:pPr marL="0" marR="0">
                        <a:lnSpc>
                          <a:spcPct val="107000"/>
                        </a:lnSpc>
                        <a:spcBef>
                          <a:spcPts val="0"/>
                        </a:spcBef>
                        <a:spcAft>
                          <a:spcPts val="0"/>
                        </a:spcAft>
                      </a:pPr>
                      <a:r>
                        <a:rPr lang="id-ID" sz="1100" dirty="0">
                          <a:effectLst/>
                        </a:rPr>
                        <a:t>Nomor</a:t>
                      </a:r>
                      <a:endParaRPr lang="en-US" sz="1100" dirty="0">
                        <a:effectLst/>
                        <a:latin typeface="Calibri" panose="020F0502020204030204"/>
                        <a:ea typeface="Calibri" panose="020F0502020204030204"/>
                        <a:cs typeface="Times New Roman" panose="02020603050405020304"/>
                      </a:endParaRPr>
                    </a:p>
                  </a:txBody>
                  <a:tcPr marL="68580" marR="68580" marT="0" marB="0">
                    <a:solidFill>
                      <a:schemeClr val="tx2">
                        <a:lumMod val="40000"/>
                        <a:lumOff val="60000"/>
                      </a:schemeClr>
                    </a:solidFill>
                  </a:tcPr>
                </a:tc>
                <a:tc>
                  <a:txBody>
                    <a:bodyPr/>
                    <a:lstStyle/>
                    <a:p>
                      <a:pPr marL="0" marR="0">
                        <a:lnSpc>
                          <a:spcPct val="107000"/>
                        </a:lnSpc>
                        <a:spcBef>
                          <a:spcPts val="0"/>
                        </a:spcBef>
                        <a:spcAft>
                          <a:spcPts val="0"/>
                        </a:spcAft>
                      </a:pPr>
                      <a:r>
                        <a:rPr lang="id-ID" sz="1100" dirty="0">
                          <a:effectLst/>
                        </a:rPr>
                        <a:t>Judul</a:t>
                      </a:r>
                      <a:endParaRPr lang="en-US" sz="1100" dirty="0">
                        <a:effectLst/>
                        <a:latin typeface="Calibri" panose="020F0502020204030204"/>
                        <a:ea typeface="Calibri" panose="020F0502020204030204"/>
                        <a:cs typeface="Times New Roman" panose="02020603050405020304"/>
                      </a:endParaRPr>
                    </a:p>
                  </a:txBody>
                  <a:tcPr marL="68580" marR="68580" marT="0" marB="0">
                    <a:solidFill>
                      <a:schemeClr val="tx2">
                        <a:lumMod val="40000"/>
                        <a:lumOff val="60000"/>
                      </a:schemeClr>
                    </a:solidFill>
                  </a:tcPr>
                </a:tc>
              </a:tr>
              <a:tr h="577986">
                <a:tc>
                  <a:txBody>
                    <a:bodyPr/>
                    <a:lstStyle/>
                    <a:p>
                      <a:pPr marL="0" marR="0">
                        <a:lnSpc>
                          <a:spcPct val="107000"/>
                        </a:lnSpc>
                        <a:spcBef>
                          <a:spcPts val="0"/>
                        </a:spcBef>
                        <a:spcAft>
                          <a:spcPts val="0"/>
                        </a:spcAft>
                      </a:pPr>
                      <a:r>
                        <a:rPr lang="en-US" sz="1100" b="1" kern="1200" smtClean="0">
                          <a:solidFill>
                            <a:schemeClr val="dk1"/>
                          </a:solidFill>
                          <a:effectLst/>
                          <a:latin typeface="+mn-lt"/>
                          <a:ea typeface="+mn-ea"/>
                          <a:cs typeface="+mn-cs"/>
                        </a:rPr>
                        <a:t>13 September 2022</a:t>
                      </a:r>
                      <a:endParaRPr lang="en-US" sz="1100" b="1" kern="1200" smtClean="0">
                        <a:solidFill>
                          <a:schemeClr val="dk1"/>
                        </a:solidFill>
                        <a:effectLst/>
                        <a:latin typeface="+mn-lt"/>
                        <a:ea typeface="+mn-ea"/>
                        <a:cs typeface="+mn-cs"/>
                      </a:endParaRPr>
                    </a:p>
                  </a:txBody>
                  <a:tcPr marL="68580" marR="68580" marT="0" marB="0"/>
                </a:tc>
                <a:tc>
                  <a:txBody>
                    <a:bodyPr/>
                    <a:lstStyle/>
                    <a:p>
                      <a:pPr marL="0" marR="0">
                        <a:lnSpc>
                          <a:spcPct val="115000"/>
                        </a:lnSpc>
                        <a:spcBef>
                          <a:spcPts val="0"/>
                        </a:spcBef>
                        <a:spcAft>
                          <a:spcPts val="0"/>
                        </a:spcAft>
                      </a:pPr>
                      <a:r>
                        <a:rPr lang="en-US" sz="1100" dirty="0">
                          <a:effectLst/>
                          <a:latin typeface="Calibri" panose="020F0502020204030204"/>
                          <a:ea typeface="Calibri" panose="020F0502020204030204"/>
                          <a:cs typeface="Times New Roman" panose="02020603050405020304"/>
                        </a:rPr>
                        <a:t>Memo No. 1261 - CPS - 22</a:t>
                      </a:r>
                      <a:endParaRPr lang="en-US" sz="11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US" sz="1100" kern="1200" dirty="0" smtClean="0">
                          <a:solidFill>
                            <a:schemeClr val="dk1"/>
                          </a:solidFill>
                          <a:effectLst/>
                          <a:latin typeface="+mn-lt"/>
                          <a:ea typeface="+mn-ea"/>
                          <a:cs typeface="+mn-cs"/>
                        </a:rPr>
                        <a:t>Penegasan mengenai pengadaan items(s) bahan baku tertentu di toko idm. Menggunakan mekanisme pembelian langsung  </a:t>
                      </a:r>
                      <a:endParaRPr lang="en-US" sz="1100" kern="1200" dirty="0" smtClean="0">
                        <a:solidFill>
                          <a:schemeClr val="dk1"/>
                        </a:solidFill>
                        <a:effectLst/>
                        <a:latin typeface="+mn-lt"/>
                        <a:ea typeface="+mn-ea"/>
                        <a:cs typeface="+mn-cs"/>
                      </a:endParaRPr>
                    </a:p>
                  </a:txBody>
                  <a:tcPr marL="68580" marR="68580" marT="0" marB="0"/>
                </a:tc>
              </a:tr>
              <a:tr h="577986">
                <a:tc>
                  <a:txBody>
                    <a:bodyPr/>
                    <a:p>
                      <a:pPr marL="0" marR="0">
                        <a:lnSpc>
                          <a:spcPct val="107000"/>
                        </a:lnSpc>
                        <a:spcBef>
                          <a:spcPts val="0"/>
                        </a:spcBef>
                        <a:spcAft>
                          <a:spcPts val="0"/>
                        </a:spcAft>
                        <a:buNone/>
                      </a:pPr>
                      <a:r>
                        <a:rPr lang="en-US" sz="1100" b="1" kern="1200" smtClean="0">
                          <a:solidFill>
                            <a:schemeClr val="dk1"/>
                          </a:solidFill>
                          <a:effectLst/>
                          <a:latin typeface="+mn-lt"/>
                          <a:ea typeface="+mn-ea"/>
                          <a:cs typeface="+mn-cs"/>
                        </a:rPr>
                        <a:t>16 September 2022</a:t>
                      </a:r>
                      <a:endParaRPr lang="en-US" sz="1100" b="1" kern="1200" smtClean="0">
                        <a:solidFill>
                          <a:schemeClr val="dk1"/>
                        </a:solidFill>
                        <a:effectLst/>
                        <a:latin typeface="+mn-lt"/>
                        <a:ea typeface="+mn-ea"/>
                        <a:cs typeface="+mn-cs"/>
                      </a:endParaRPr>
                    </a:p>
                  </a:txBody>
                  <a:tcPr marL="68580" marR="68580" marT="0" marB="0"/>
                </a:tc>
                <a:tc>
                  <a:txBody>
                    <a:bodyPr/>
                    <a:p>
                      <a:pPr marL="0" marR="0">
                        <a:lnSpc>
                          <a:spcPct val="115000"/>
                        </a:lnSpc>
                        <a:spcBef>
                          <a:spcPts val="0"/>
                        </a:spcBef>
                        <a:spcAft>
                          <a:spcPts val="0"/>
                        </a:spcAft>
                        <a:buNone/>
                      </a:pPr>
                      <a:r>
                        <a:rPr lang="en-US" sz="1100" dirty="0">
                          <a:effectLst/>
                          <a:latin typeface="Calibri" panose="020F0502020204030204"/>
                          <a:ea typeface="Calibri" panose="020F0502020204030204"/>
                          <a:cs typeface="Times New Roman" panose="02020603050405020304"/>
                        </a:rPr>
                        <a:t>PRPK_1098_09-22_E_PMO</a:t>
                      </a:r>
                      <a:endParaRPr lang="en-US" sz="1100" dirty="0">
                        <a:effectLst/>
                        <a:latin typeface="Calibri" panose="020F0502020204030204"/>
                        <a:ea typeface="Calibri" panose="020F0502020204030204"/>
                        <a:cs typeface="Times New Roman" panose="02020603050405020304"/>
                      </a:endParaRPr>
                    </a:p>
                  </a:txBody>
                  <a:tcPr marL="68580" marR="68580" marT="0" marB="0"/>
                </a:tc>
                <a:tc>
                  <a:txBody>
                    <a:bodyPr/>
                    <a:p>
                      <a:pPr marL="0" marR="0">
                        <a:lnSpc>
                          <a:spcPct val="115000"/>
                        </a:lnSpc>
                        <a:spcBef>
                          <a:spcPts val="0"/>
                        </a:spcBef>
                        <a:spcAft>
                          <a:spcPts val="0"/>
                        </a:spcAft>
                        <a:buNone/>
                      </a:pPr>
                      <a:r>
                        <a:rPr lang="en-US" sz="1100" kern="1200" dirty="0" smtClean="0">
                          <a:solidFill>
                            <a:schemeClr val="dk1"/>
                          </a:solidFill>
                          <a:effectLst/>
                          <a:latin typeface="+mn-lt"/>
                          <a:ea typeface="+mn-ea"/>
                          <a:cs typeface="+mn-cs"/>
                        </a:rPr>
                        <a:t>Ketentuan Pengadaan Bahan Baku Beli langsung</a:t>
                      </a:r>
                      <a:endParaRPr lang="en-US" sz="1100" kern="1200" dirty="0" smtClean="0">
                        <a:solidFill>
                          <a:schemeClr val="dk1"/>
                        </a:solidFill>
                        <a:effectLst/>
                        <a:latin typeface="+mn-lt"/>
                        <a:ea typeface="+mn-ea"/>
                        <a:cs typeface="+mn-cs"/>
                      </a:endParaRPr>
                    </a:p>
                  </a:txBody>
                  <a:tcPr marL="68580" marR="6858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Footer Placeholder 4"/>
          <p:cNvSpPr txBox="1">
            <a:spLocks noGrp="1" noChangeArrowheads="1"/>
          </p:cNvSpPr>
          <p:nvPr>
            <p:ph type="ftr" sz="quarter" idx="11"/>
          </p:nvPr>
        </p:nvSpPr>
        <p:spPr bwMode="auto">
          <a:noFill/>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mn-lt"/>
                <a:ea typeface="+mn-ea"/>
                <a:cs typeface="+mn-cs"/>
              </a:rPr>
              <a:t>(c) PT. Indomarco Prismatama   Confidential Document</a:t>
            </a:r>
            <a:endParaRPr kumimoji="0" lang="en-US"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17410" name="Slide Number Placeholder 5"/>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5pPr>
          </a:lstStyle>
          <a:p>
            <a:pPr lvl="0" algn="r">
              <a:buSzTx/>
            </a:pPr>
            <a:r>
              <a:rPr lang="en-US" altLang="id-ID" sz="1200" dirty="0">
                <a:solidFill>
                  <a:srgbClr val="898989"/>
                </a:solidFill>
              </a:rPr>
              <a:t>*</a:t>
            </a:r>
            <a:endParaRPr lang="en-US" altLang="id-ID" sz="1200" dirty="0">
              <a:solidFill>
                <a:srgbClr val="898989"/>
              </a:solidFill>
            </a:endParaRPr>
          </a:p>
        </p:txBody>
      </p:sp>
      <p:sp>
        <p:nvSpPr>
          <p:cNvPr id="17411" name="Text Box 33"/>
          <p:cNvSpPr txBox="1"/>
          <p:nvPr/>
        </p:nvSpPr>
        <p:spPr>
          <a:xfrm>
            <a:off x="0" y="228600"/>
            <a:ext cx="9144000" cy="457200"/>
          </a:xfrm>
          <a:prstGeom prst="rect">
            <a:avLst/>
          </a:prstGeom>
          <a:noFill/>
          <a:ln w="9525">
            <a:noFill/>
          </a:ln>
        </p:spPr>
        <p:txBody>
          <a:bodyPr anchor="t" anchorCtr="0">
            <a:spAutoFit/>
          </a:bodyPr>
          <a:p>
            <a:r>
              <a:rPr lang="en-US" altLang="en-US" sz="2400" b="1" dirty="0">
                <a:latin typeface="Cambria" panose="02040503050406030204" pitchFamily="18" charset="0"/>
              </a:rPr>
              <a:t>4. User Interface</a:t>
            </a:r>
            <a:endParaRPr lang="en-US" altLang="en-US" sz="2400" b="1" dirty="0">
              <a:latin typeface="Cambria" panose="02040503050406030204" pitchFamily="18" charset="0"/>
            </a:endParaRPr>
          </a:p>
        </p:txBody>
      </p:sp>
      <p:sp>
        <p:nvSpPr>
          <p:cNvPr id="17412" name="TextBox 1"/>
          <p:cNvSpPr txBox="1"/>
          <p:nvPr/>
        </p:nvSpPr>
        <p:spPr>
          <a:xfrm>
            <a:off x="-457200" y="838200"/>
            <a:ext cx="3334385" cy="5077460"/>
          </a:xfrm>
          <a:prstGeom prst="rect">
            <a:avLst/>
          </a:prstGeom>
          <a:noFill/>
          <a:ln w="9525">
            <a:noFill/>
          </a:ln>
        </p:spPr>
        <p:txBody>
          <a:bodyPr wrap="square" anchor="t" anchorCtr="0">
            <a:spAutoFit/>
          </a:bodyPr>
          <a:p>
            <a:pPr lvl="1"/>
            <a:r>
              <a:rPr lang="en-US" altLang="zh-CN" dirty="0">
                <a:sym typeface="+mn-ea"/>
              </a:rPr>
              <a:t>Pembuatan Laporan BPB untuk Pembelian Langsung</a:t>
            </a:r>
            <a:endParaRPr lang="en-US" altLang="id-ID" dirty="0">
              <a:latin typeface="Calibri" panose="020F0502020204030204" pitchFamily="34" charset="0"/>
            </a:endParaRPr>
          </a:p>
          <a:p>
            <a:pPr marL="742950" lvl="1" indent="-285750">
              <a:buFont typeface="Arial" panose="020B0604020202020204" pitchFamily="34" charset="0"/>
              <a:buChar char="•"/>
            </a:pPr>
            <a:r>
              <a:rPr lang="en-US" altLang="id-ID" sz="1600" dirty="0">
                <a:latin typeface="Calibri" panose="020F0502020204030204" pitchFamily="34" charset="0"/>
              </a:rPr>
              <a:t>Cabang : diggunakan untuk memilih cabang mana yang akan dicetak (bisa All)</a:t>
            </a:r>
            <a:endParaRPr lang="en-US" altLang="id-ID" sz="1600" dirty="0">
              <a:latin typeface="Calibri" panose="020F0502020204030204" pitchFamily="34" charset="0"/>
            </a:endParaRPr>
          </a:p>
          <a:p>
            <a:pPr marL="742950" lvl="1" indent="-285750">
              <a:buFont typeface="Arial" panose="020B0604020202020204" pitchFamily="34" charset="0"/>
              <a:buChar char="•"/>
            </a:pPr>
            <a:r>
              <a:rPr lang="en-US" altLang="id-ID" sz="1600" dirty="0">
                <a:latin typeface="Calibri" panose="020F0502020204030204" pitchFamily="34" charset="0"/>
              </a:rPr>
              <a:t>Toko IDM : diggunakan untuk memilih Toko IDM mana yang akan dicetak (bisa All)</a:t>
            </a:r>
            <a:endParaRPr lang="en-US" altLang="id-ID" sz="1600" dirty="0">
              <a:latin typeface="Calibri" panose="020F0502020204030204" pitchFamily="34" charset="0"/>
            </a:endParaRPr>
          </a:p>
          <a:p>
            <a:pPr marL="742950" lvl="1" indent="-285750">
              <a:buFont typeface="Arial" panose="020B0604020202020204" pitchFamily="34" charset="0"/>
              <a:buChar char="•"/>
            </a:pPr>
            <a:r>
              <a:rPr lang="en-US" altLang="id-ID" sz="1600" dirty="0">
                <a:latin typeface="Calibri" panose="020F0502020204030204" pitchFamily="34" charset="0"/>
              </a:rPr>
              <a:t>PLU Pembelian Langsung : diggunakan untuk memilih PLU mana yang akan dicetak (bisa All)</a:t>
            </a:r>
            <a:endParaRPr lang="en-US" altLang="id-ID" sz="1600" dirty="0">
              <a:latin typeface="Calibri" panose="020F0502020204030204" pitchFamily="34" charset="0"/>
            </a:endParaRPr>
          </a:p>
          <a:p>
            <a:pPr marL="742950" lvl="1" indent="-285750">
              <a:buFont typeface="Arial" panose="020B0604020202020204" pitchFamily="34" charset="0"/>
              <a:buChar char="•"/>
            </a:pPr>
            <a:r>
              <a:rPr lang="en-US" altLang="id-ID" sz="1600" dirty="0">
                <a:latin typeface="Calibri" panose="020F0502020204030204" pitchFamily="34" charset="0"/>
              </a:rPr>
              <a:t>Supplier Pembelian Langsung : diggunakan untuk memilih Supplier mana yang akan dicetak (bisa All)</a:t>
            </a:r>
            <a:endParaRPr lang="en-US" altLang="id-ID" sz="1600" dirty="0">
              <a:latin typeface="Calibri" panose="020F0502020204030204" pitchFamily="34" charset="0"/>
            </a:endParaRPr>
          </a:p>
          <a:p>
            <a:pPr marL="742950" lvl="1" indent="-285750">
              <a:buFont typeface="Arial" panose="020B0604020202020204" pitchFamily="34" charset="0"/>
              <a:buChar char="•"/>
            </a:pPr>
            <a:r>
              <a:rPr lang="en-US" altLang="id-ID" sz="1600" dirty="0">
                <a:latin typeface="Calibri" panose="020F0502020204030204" pitchFamily="34" charset="0"/>
              </a:rPr>
              <a:t>Periode : diggunakan untuk memilih periode awal dan periode akhir mana yang akan dicetak</a:t>
            </a:r>
            <a:endParaRPr lang="en-US" altLang="id-ID" sz="1600" dirty="0">
              <a:latin typeface="Calibri" panose="020F0502020204030204" pitchFamily="34" charset="0"/>
            </a:endParaRPr>
          </a:p>
        </p:txBody>
      </p:sp>
      <p:pic>
        <p:nvPicPr>
          <p:cNvPr id="3" name="Content Placeholder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819400" y="0"/>
            <a:ext cx="6873240" cy="6604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Footer Placeholder 4"/>
          <p:cNvSpPr txBox="1">
            <a:spLocks noGrp="1" noChangeArrowheads="1"/>
          </p:cNvSpPr>
          <p:nvPr>
            <p:ph type="ftr" sz="quarter" idx="11"/>
          </p:nvPr>
        </p:nvSpPr>
        <p:spPr bwMode="auto">
          <a:noFill/>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mn-lt"/>
                <a:ea typeface="+mn-ea"/>
                <a:cs typeface="+mn-cs"/>
              </a:rPr>
              <a:t>(c) PT. Indomarco Prismatama   Confidential Document</a:t>
            </a:r>
            <a:endParaRPr kumimoji="0" lang="en-US"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19458" name="Slide Number Placeholder 5"/>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5pPr>
          </a:lstStyle>
          <a:p>
            <a:pPr lvl="0" algn="r">
              <a:buSzTx/>
            </a:pPr>
            <a:r>
              <a:rPr lang="en-US" altLang="id-ID" sz="1200" dirty="0">
                <a:solidFill>
                  <a:srgbClr val="898989"/>
                </a:solidFill>
                <a:latin typeface="Calibri" panose="020F0502020204030204" pitchFamily="34" charset="0"/>
              </a:rPr>
              <a:t>*</a:t>
            </a:r>
            <a:endParaRPr lang="en-US" altLang="id-ID" sz="1200" dirty="0">
              <a:solidFill>
                <a:srgbClr val="898989"/>
              </a:solidFill>
              <a:latin typeface="Calibri" panose="020F0502020204030204" pitchFamily="34" charset="0"/>
            </a:endParaRPr>
          </a:p>
        </p:txBody>
      </p:sp>
      <p:sp>
        <p:nvSpPr>
          <p:cNvPr id="19459" name="Text Box 33"/>
          <p:cNvSpPr txBox="1"/>
          <p:nvPr/>
        </p:nvSpPr>
        <p:spPr>
          <a:xfrm>
            <a:off x="0" y="228600"/>
            <a:ext cx="9144000" cy="457200"/>
          </a:xfrm>
          <a:prstGeom prst="rect">
            <a:avLst/>
          </a:prstGeom>
          <a:noFill/>
          <a:ln w="9525">
            <a:noFill/>
          </a:ln>
        </p:spPr>
        <p:txBody>
          <a:bodyPr anchor="t" anchorCtr="0">
            <a:spAutoFit/>
          </a:bodyPr>
          <a:p>
            <a:r>
              <a:rPr lang="en-US" altLang="en-US" sz="2400" b="1" dirty="0">
                <a:latin typeface="Cambria" panose="02040503050406030204" pitchFamily="18" charset="0"/>
              </a:rPr>
              <a:t>4. User Interface</a:t>
            </a:r>
            <a:endParaRPr lang="en-US" altLang="en-US" sz="2400" b="1" dirty="0">
              <a:latin typeface="Cambria" panose="02040503050406030204" pitchFamily="18" charset="0"/>
            </a:endParaRPr>
          </a:p>
        </p:txBody>
      </p:sp>
      <p:sp>
        <p:nvSpPr>
          <p:cNvPr id="19460" name="TextBox 1"/>
          <p:cNvSpPr txBox="1"/>
          <p:nvPr/>
        </p:nvSpPr>
        <p:spPr>
          <a:xfrm>
            <a:off x="457200" y="925513"/>
            <a:ext cx="4744085" cy="368300"/>
          </a:xfrm>
          <a:prstGeom prst="rect">
            <a:avLst/>
          </a:prstGeom>
          <a:noFill/>
          <a:ln w="9525">
            <a:noFill/>
          </a:ln>
        </p:spPr>
        <p:txBody>
          <a:bodyPr wrap="none" anchor="t" anchorCtr="0">
            <a:spAutoFit/>
          </a:bodyPr>
          <a:p>
            <a:pPr algn="l"/>
            <a:r>
              <a:rPr lang="en-US" altLang="id-ID" dirty="0">
                <a:latin typeface="Calibri" panose="020F0502020204030204" pitchFamily="34" charset="0"/>
              </a:rPr>
              <a:t>Laporan </a:t>
            </a:r>
            <a:r>
              <a:rPr lang="en-US" altLang="zh-CN" dirty="0">
                <a:sym typeface="+mn-ea"/>
              </a:rPr>
              <a:t>Laporan BPB untuk Pembelian Langsung</a:t>
            </a:r>
            <a:r>
              <a:rPr lang="en-US" altLang="id-ID" dirty="0">
                <a:latin typeface="Calibri" panose="020F0502020204030204" pitchFamily="34" charset="0"/>
              </a:rPr>
              <a:t> </a:t>
            </a:r>
            <a:endParaRPr lang="en-US" altLang="id-ID" dirty="0">
              <a:latin typeface="Calibri" panose="020F0502020204030204" pitchFamily="34" charset="0"/>
            </a:endParaRPr>
          </a:p>
        </p:txBody>
      </p:sp>
      <p:sp>
        <p:nvSpPr>
          <p:cNvPr id="19461" name="Text Box 9"/>
          <p:cNvSpPr txBox="1"/>
          <p:nvPr/>
        </p:nvSpPr>
        <p:spPr>
          <a:xfrm>
            <a:off x="812800" y="3348038"/>
            <a:ext cx="7569200" cy="2030095"/>
          </a:xfrm>
          <a:prstGeom prst="rect">
            <a:avLst/>
          </a:prstGeom>
          <a:noFill/>
          <a:ln w="9525">
            <a:noFill/>
          </a:ln>
        </p:spPr>
        <p:txBody>
          <a:bodyPr wrap="square" anchor="t" anchorCtr="0">
            <a:spAutoFit/>
          </a:bodyPr>
          <a:p>
            <a:r>
              <a:rPr lang="en-US" altLang="zh-CN">
                <a:latin typeface="Calibri" panose="020F0502020204030204" pitchFamily="34" charset="0"/>
              </a:rPr>
              <a:t>Format FILE CSV </a:t>
            </a:r>
            <a:endParaRPr lang="en-US" altLang="zh-CN">
              <a:latin typeface="Calibri" panose="020F0502020204030204" pitchFamily="34" charset="0"/>
            </a:endParaRPr>
          </a:p>
          <a:p>
            <a:r>
              <a:rPr lang="en-US" altLang="zh-CN">
                <a:latin typeface="Calibri" panose="020F0502020204030204" pitchFamily="34" charset="0"/>
              </a:rPr>
              <a:t>DSPDDMMYYY.csv</a:t>
            </a:r>
            <a:endParaRPr lang="en-US" altLang="zh-CN">
              <a:latin typeface="Calibri" panose="020F0502020204030204" pitchFamily="34" charset="0"/>
            </a:endParaRPr>
          </a:p>
          <a:p>
            <a:endParaRPr lang="en-US" altLang="zh-CN">
              <a:latin typeface="Calibri" panose="020F0502020204030204" pitchFamily="34" charset="0"/>
            </a:endParaRPr>
          </a:p>
          <a:p>
            <a:r>
              <a:rPr lang="en-US" altLang="zh-CN">
                <a:latin typeface="Calibri" panose="020F0502020204030204" pitchFamily="34" charset="0"/>
              </a:rPr>
              <a:t>Sumber data laporan diambil dari file HR WT</a:t>
            </a:r>
            <a:endParaRPr lang="en-US" altLang="zh-CN">
              <a:latin typeface="Calibri" panose="020F0502020204030204" pitchFamily="34" charset="0"/>
            </a:endParaRPr>
          </a:p>
          <a:p>
            <a:r>
              <a:rPr lang="en-US" altLang="zh-CN">
                <a:latin typeface="Calibri" panose="020F0502020204030204" pitchFamily="34" charset="0"/>
              </a:rPr>
              <a:t>dengan </a:t>
            </a:r>
            <a:endParaRPr lang="en-US" altLang="zh-CN">
              <a:latin typeface="Calibri" panose="020F0502020204030204" pitchFamily="34" charset="0"/>
            </a:endParaRPr>
          </a:p>
          <a:p>
            <a:r>
              <a:rPr lang="en-US" altLang="zh-CN">
                <a:latin typeface="Calibri" panose="020F0502020204030204" pitchFamily="34" charset="0"/>
              </a:rPr>
              <a:t>rtype = B</a:t>
            </a:r>
            <a:endParaRPr lang="en-US" altLang="zh-CN">
              <a:latin typeface="Calibri" panose="020F0502020204030204" pitchFamily="34" charset="0"/>
            </a:endParaRPr>
          </a:p>
          <a:p>
            <a:r>
              <a:rPr lang="en-US" altLang="zh-CN">
                <a:latin typeface="Calibri" panose="020F0502020204030204" pitchFamily="34" charset="0"/>
              </a:rPr>
              <a:t>istype = L</a:t>
            </a:r>
            <a:endParaRPr lang="en-US" altLang="zh-CN">
              <a:latin typeface="Calibri" panose="020F0502020204030204" pitchFamily="34" charset="0"/>
            </a:endParaRPr>
          </a:p>
        </p:txBody>
      </p:sp>
      <p:sp>
        <p:nvSpPr>
          <p:cNvPr id="19462" name="Content Placeholder 1"/>
          <p:cNvSpPr>
            <a:spLocks noGrp="1"/>
          </p:cNvSpPr>
          <p:nvPr>
            <p:ph idx="1"/>
          </p:nvPr>
        </p:nvSpPr>
        <p:spPr/>
        <p:txBody>
          <a:bodyPr anchor="t" anchorCtr="0"/>
          <a:p>
            <a:r>
              <a:rPr lang="en-US" altLang="zh-CN" sz="1800"/>
              <a:t>NO|TANGGAL|NO_BPB|CABANG|KD_TOKO|NAMA_TOKO|SUPPLIER|NAMA_SUPPLIER|PLU|DESK|QTY|NILAI</a:t>
            </a:r>
            <a:endParaRPr lang="en-US" altLang="zh-CN" sz="1800"/>
          </a:p>
          <a:p>
            <a:r>
              <a:rPr lang="en-US" altLang="zh-CN" sz="1800"/>
              <a:t>1|27-SEP-2022|9070|G001-DC JAKARTA|T001|ANCOL 1|46946|SUPPLIER DIRECT PURCHASE|20039535|PLU DIRECT PURCHASE|20|20000</a:t>
            </a:r>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Footer Placeholder 4"/>
          <p:cNvSpPr txBox="1">
            <a:spLocks noGrp="1" noChangeArrowheads="1"/>
          </p:cNvSpPr>
          <p:nvPr>
            <p:ph type="ftr" sz="quarter" idx="11"/>
          </p:nvPr>
        </p:nvSpPr>
        <p:spPr bwMode="auto">
          <a:noFill/>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mn-lt"/>
                <a:ea typeface="+mn-ea"/>
                <a:cs typeface="+mn-cs"/>
              </a:rPr>
              <a:t>(c) PT. Indomarco Prismatama   Confidential Document</a:t>
            </a:r>
            <a:endParaRPr kumimoji="0" lang="en-US"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30722" name="Slide Number Placeholder 5"/>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n-ea"/>
                <a:cs typeface="+mn-cs"/>
              </a:defRPr>
            </a:lvl5pPr>
          </a:lstStyle>
          <a:p>
            <a:pPr lvl="0" algn="r">
              <a:buSzTx/>
            </a:pPr>
            <a:r>
              <a:rPr lang="en-US" altLang="id-ID" sz="1200" dirty="0">
                <a:solidFill>
                  <a:srgbClr val="898989"/>
                </a:solidFill>
              </a:rPr>
              <a:t>*</a:t>
            </a:r>
            <a:endParaRPr lang="en-US" altLang="id-ID" sz="1200" dirty="0">
              <a:solidFill>
                <a:srgbClr val="898989"/>
              </a:solidFill>
            </a:endParaRPr>
          </a:p>
        </p:txBody>
      </p:sp>
      <p:sp>
        <p:nvSpPr>
          <p:cNvPr id="6" name="Text Box 33"/>
          <p:cNvSpPr txBox="1">
            <a:spLocks noChangeArrowheads="1"/>
          </p:cNvSpPr>
          <p:nvPr/>
        </p:nvSpPr>
        <p:spPr bwMode="auto">
          <a:xfrm>
            <a:off x="0" y="2971800"/>
            <a:ext cx="9144000" cy="64611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3600" b="1" i="0" u="none" strike="noStrike" kern="1200" cap="none" spc="0" normalizeH="0" baseline="0" noProof="0">
                <a:ln>
                  <a:noFill/>
                </a:ln>
                <a:solidFill>
                  <a:schemeClr val="tx2">
                    <a:lumMod val="60000"/>
                    <a:lumOff val="40000"/>
                  </a:schemeClr>
                </a:solidFill>
                <a:effectLst/>
                <a:uLnTx/>
                <a:uFillTx/>
                <a:latin typeface="Cambria" panose="02040503050406030204" pitchFamily="18" charset="0"/>
                <a:ea typeface="+mn-ea"/>
                <a:cs typeface="Arial" panose="020B0604020202020204" pitchFamily="34" charset="0"/>
                <a:sym typeface="+mn-ea"/>
              </a:rPr>
              <a:t>Thank You</a:t>
            </a:r>
            <a:endParaRPr kumimoji="0" lang="en-US" altLang="en-US" sz="3600" b="1" i="0" u="none" strike="noStrike" kern="1200" cap="none" spc="0" normalizeH="0" baseline="0" noProof="0">
              <a:ln>
                <a:noFill/>
              </a:ln>
              <a:solidFill>
                <a:schemeClr val="tx2">
                  <a:lumMod val="60000"/>
                  <a:lumOff val="40000"/>
                </a:schemeClr>
              </a:solidFill>
              <a:effectLst/>
              <a:uLnTx/>
              <a:uFillTx/>
              <a:latin typeface="Cambria" panose="02040503050406030204" pitchFamily="18" charset="0"/>
              <a:ea typeface="+mn-ea"/>
              <a:cs typeface="Arial" panose="020B0604020202020204" pitchFamily="34" charset="0"/>
              <a:sym typeface="+mn-ea"/>
            </a:endParaRPr>
          </a:p>
        </p:txBody>
      </p:sp>
    </p:spTree>
  </p:cSld>
  <p:clrMapOvr>
    <a:masterClrMapping/>
  </p:clrMapOvr>
</p:sld>
</file>

<file path=ppt/theme/theme1.xml><?xml version="1.0" encoding="utf-8"?>
<a:theme xmlns:a="http://schemas.openxmlformats.org/drawingml/2006/main" name="SoW_Klikindomaret_Flag_H_Impa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oW_Klikindomaret_Flag_H_Impa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SoW_Klikindomaret_Flag_H_Impact</Template>
  <TotalTime>0</TotalTime>
  <Words>2097</Words>
  <Application>WPS Presentation</Application>
  <PresentationFormat>On-screen Show (4:3)</PresentationFormat>
  <Paragraphs>104</Paragraphs>
  <Slides>9</Slides>
  <Notes>10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vt:i4>
      </vt:variant>
    </vt:vector>
  </HeadingPairs>
  <TitlesOfParts>
    <vt:vector size="21" baseType="lpstr">
      <vt:lpstr>Arial</vt:lpstr>
      <vt:lpstr>SimSun</vt:lpstr>
      <vt:lpstr>Wingdings</vt:lpstr>
      <vt:lpstr>Calibri</vt:lpstr>
      <vt:lpstr>Times New Roman</vt:lpstr>
      <vt:lpstr>Cambria</vt:lpstr>
      <vt:lpstr>Calibri</vt:lpstr>
      <vt:lpstr>Times New Roman</vt:lpstr>
      <vt:lpstr>Microsoft YaHei</vt:lpstr>
      <vt:lpstr>Arial Unicode MS</vt:lpstr>
      <vt:lpstr>SoW_Klikindomaret_Flag_H_Impact</vt:lpstr>
      <vt:lpstr>1_SoW_Klikindomaret_Flag_H_Impact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ine chyntia</dc:creator>
  <cp:lastModifiedBy>Agustinus.Alda</cp:lastModifiedBy>
  <cp:revision>75</cp:revision>
  <dcterms:created xsi:type="dcterms:W3CDTF">2016-04-03T14:45:00Z</dcterms:created>
  <dcterms:modified xsi:type="dcterms:W3CDTF">2022-09-29T08:28:40Z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C1454EA65BE1443A8E6F9086365C9D10</vt:lpwstr>
  </property>
</Properties>
</file>