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58" r:id="rId8"/>
    <p:sldId id="259" r:id="rId9"/>
    <p:sldId id="26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D756-7664-4EE3-BC13-28837A79FFA0}" type="datetimeFigureOut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8F68-FCFE-4DE9-A5FD-2DD52C72EC8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6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D756-7664-4EE3-BC13-28837A79FFA0}" type="datetimeFigureOut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8F68-FCFE-4DE9-A5FD-2DD52C72EC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8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D756-7664-4EE3-BC13-28837A79FFA0}" type="datetimeFigureOut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8F68-FCFE-4DE9-A5FD-2DD52C72EC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86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D756-7664-4EE3-BC13-28837A79FFA0}" type="datetimeFigureOut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8F68-FCFE-4DE9-A5FD-2DD52C72EC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17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D756-7664-4EE3-BC13-28837A79FFA0}" type="datetimeFigureOut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8F68-FCFE-4DE9-A5FD-2DD52C72EC8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83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D756-7664-4EE3-BC13-28837A79FFA0}" type="datetimeFigureOut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8F68-FCFE-4DE9-A5FD-2DD52C72EC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829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D756-7664-4EE3-BC13-28837A79FFA0}" type="datetimeFigureOut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8F68-FCFE-4DE9-A5FD-2DD52C72EC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818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D756-7664-4EE3-BC13-28837A79FFA0}" type="datetimeFigureOut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8F68-FCFE-4DE9-A5FD-2DD52C72EC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19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D756-7664-4EE3-BC13-28837A79FFA0}" type="datetimeFigureOut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8F68-FCFE-4DE9-A5FD-2DD52C72EC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17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6B0D756-7664-4EE3-BC13-28837A79FFA0}" type="datetimeFigureOut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9F8F68-FCFE-4DE9-A5FD-2DD52C72EC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16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D756-7664-4EE3-BC13-28837A79FFA0}" type="datetimeFigureOut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8F68-FCFE-4DE9-A5FD-2DD52C72EC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80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B0D756-7664-4EE3-BC13-28837A79FFA0}" type="datetimeFigureOut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09F8F68-FCFE-4DE9-A5FD-2DD52C72EC8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112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astones.com/zh-tw/stackoverflow/algorithm/substring-search/introduction_to_rabin-karp_algorith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/>
              <a:t>Coding interview university (7/4)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Hardy Wu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593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Simple approach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Direct-access table</a:t>
            </a:r>
          </a:p>
          <a:p>
            <a:r>
              <a:rPr lang="en-US" altLang="zh-TW" dirty="0" smtClean="0"/>
              <a:t>Assumption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Index is the key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Store items in array indexed by key</a:t>
            </a:r>
          </a:p>
          <a:p>
            <a:r>
              <a:rPr lang="en-US" altLang="zh-TW" dirty="0" smtClean="0"/>
              <a:t>Badness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Key may not be non-negative integer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Gigantic memory usage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833" y="2073927"/>
            <a:ext cx="2095238" cy="2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4690062" cy="4023360"/>
          </a:xfrm>
        </p:spPr>
        <p:txBody>
          <a:bodyPr/>
          <a:lstStyle/>
          <a:p>
            <a:r>
              <a:rPr lang="en-US" altLang="zh-TW" dirty="0" err="1" smtClean="0"/>
              <a:t>Prehashing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Maps keys to non-negative integers</a:t>
            </a:r>
          </a:p>
          <a:p>
            <a:pPr lvl="1"/>
            <a:r>
              <a:rPr lang="en-US" altLang="zh-TW" dirty="0" smtClean="0"/>
              <a:t>In theory, keys are finite &amp; discrete (e.g. string of bits)</a:t>
            </a:r>
          </a:p>
          <a:p>
            <a:pPr lvl="1"/>
            <a:r>
              <a:rPr lang="en-US" altLang="zh-TW" dirty="0" smtClean="0"/>
              <a:t>Ideally hash(x) = hash(y) </a:t>
            </a:r>
            <a:r>
              <a:rPr lang="en-US" altLang="zh-TW" dirty="0" smtClean="0">
                <a:sym typeface="Wingdings" panose="05000000000000000000" pitchFamily="2" charset="2"/>
              </a:rPr>
              <a:t> x = y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Hashing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Reduce universe U of all keys down to reasonable size m for table.</a:t>
            </a:r>
          </a:p>
          <a:p>
            <a:pPr lvl="2"/>
            <a:r>
              <a:rPr lang="en-US" altLang="zh-TW" dirty="0" smtClean="0">
                <a:sym typeface="Wingdings" panose="05000000000000000000" pitchFamily="2" charset="2"/>
              </a:rPr>
              <a:t>May cause collision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013" y="2406945"/>
            <a:ext cx="4866667" cy="3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39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Collision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Solution</a:t>
            </a:r>
          </a:p>
          <a:p>
            <a:pPr lvl="1"/>
            <a:r>
              <a:rPr lang="en-US" altLang="zh-TW" dirty="0" smtClean="0"/>
              <a:t>Chaining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887" y="2331115"/>
            <a:ext cx="7666667" cy="3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Hashing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7873100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Division method: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altLang="zh-TW" dirty="0" smtClean="0"/>
              <a:t>H(k) = k mod m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Multiplication method:</a:t>
            </a:r>
          </a:p>
          <a:p>
            <a:pPr marL="806958" lvl="1" indent="-514350">
              <a:buFont typeface="Arial" panose="020B0604020202020204" pitchFamily="34" charset="0"/>
              <a:buChar char="•"/>
            </a:pPr>
            <a:r>
              <a:rPr lang="en-US" altLang="zh-TW" dirty="0" smtClean="0"/>
              <a:t>H(k) = [(a*k) mod 2</a:t>
            </a:r>
            <a:r>
              <a:rPr lang="en-US" altLang="zh-TW" baseline="30000" dirty="0" smtClean="0"/>
              <a:t>w</a:t>
            </a:r>
            <a:r>
              <a:rPr lang="en-US" altLang="zh-TW" dirty="0" smtClean="0"/>
              <a:t>] &gt;&gt;</a:t>
            </a:r>
          </a:p>
          <a:p>
            <a:pPr marL="457200" lvl="1" indent="0">
              <a:buNone/>
            </a:pPr>
            <a:r>
              <a:rPr lang="en-US" altLang="zh-TW" dirty="0"/>
              <a:t>(w-r)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Universal hashing</a:t>
            </a:r>
          </a:p>
          <a:p>
            <a:pPr marL="806958" lvl="1" indent="-514350">
              <a:buFont typeface="Arial" panose="020B0604020202020204" pitchFamily="34" charset="0"/>
              <a:buChar char="•"/>
            </a:pPr>
            <a:r>
              <a:rPr lang="en-US" altLang="zh-TW" dirty="0" smtClean="0"/>
              <a:t>H(k) = [(a*</a:t>
            </a:r>
            <a:r>
              <a:rPr lang="en-US" altLang="zh-TW" dirty="0" err="1" smtClean="0"/>
              <a:t>k+b</a:t>
            </a:r>
            <a:r>
              <a:rPr lang="en-US" altLang="zh-TW" dirty="0" smtClean="0"/>
              <a:t>) mod p] mod m (a and b is rand(0, p-1), p is prime &gt; |u|)</a:t>
            </a:r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578" y="1941385"/>
            <a:ext cx="4390476" cy="2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4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Table doubling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 to choose m?</a:t>
            </a:r>
          </a:p>
          <a:p>
            <a:pPr lvl="1"/>
            <a:r>
              <a:rPr lang="en-US" altLang="zh-TW" dirty="0" smtClean="0"/>
              <a:t>Want m = </a:t>
            </a:r>
            <a:r>
              <a:rPr lang="en-US" altLang="zh-TW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Ɵ(n)</a:t>
            </a:r>
          </a:p>
          <a:p>
            <a:r>
              <a:rPr lang="en-US" altLang="zh-TW" dirty="0" smtClean="0"/>
              <a:t>Idea</a:t>
            </a:r>
          </a:p>
          <a:p>
            <a:pPr lvl="1"/>
            <a:r>
              <a:rPr lang="en-US" altLang="zh-TW" dirty="0" smtClean="0"/>
              <a:t>Start small: e.g. m = 8</a:t>
            </a:r>
          </a:p>
          <a:p>
            <a:pPr lvl="1"/>
            <a:r>
              <a:rPr lang="en-US" altLang="zh-TW" dirty="0" smtClean="0"/>
              <a:t>Grow/shrink as necessary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82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Grow 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Size m -&gt; m’</a:t>
            </a:r>
          </a:p>
          <a:p>
            <a:pPr lvl="1"/>
            <a:r>
              <a:rPr lang="en-US" altLang="zh-TW" dirty="0" smtClean="0"/>
              <a:t>Make table of size m’</a:t>
            </a:r>
          </a:p>
          <a:p>
            <a:pPr lvl="1"/>
            <a:r>
              <a:rPr lang="en-US" altLang="zh-TW" dirty="0" smtClean="0"/>
              <a:t>Build new hash f’</a:t>
            </a:r>
          </a:p>
          <a:p>
            <a:pPr lvl="1"/>
            <a:r>
              <a:rPr lang="en-US" altLang="zh-TW" dirty="0" smtClean="0"/>
              <a:t>Rehash:</a:t>
            </a:r>
          </a:p>
          <a:p>
            <a:pPr lvl="2"/>
            <a:r>
              <a:rPr lang="en-US" altLang="zh-TW" dirty="0"/>
              <a:t>f</a:t>
            </a:r>
            <a:r>
              <a:rPr lang="en-US" altLang="zh-TW" dirty="0" smtClean="0"/>
              <a:t>or item in T: </a:t>
            </a:r>
            <a:r>
              <a:rPr lang="en-US" altLang="zh-TW" dirty="0" err="1" smtClean="0"/>
              <a:t>T’.insert</a:t>
            </a:r>
            <a:r>
              <a:rPr lang="en-US" altLang="zh-TW" dirty="0" smtClean="0"/>
              <a:t>(item)</a:t>
            </a:r>
          </a:p>
          <a:p>
            <a:r>
              <a:rPr lang="en-US" altLang="zh-TW" dirty="0" smtClean="0"/>
              <a:t>If n &gt; m: grow table</a:t>
            </a:r>
          </a:p>
          <a:p>
            <a:pPr lvl="1"/>
            <a:r>
              <a:rPr lang="en-US" altLang="zh-TW" dirty="0"/>
              <a:t>m</a:t>
            </a:r>
            <a:r>
              <a:rPr lang="en-US" altLang="zh-TW" dirty="0" smtClean="0"/>
              <a:t>’ = m+1: cost of n inserts</a:t>
            </a:r>
          </a:p>
          <a:p>
            <a:pPr lvl="2"/>
            <a:r>
              <a:rPr lang="en-US" altLang="zh-TW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Ɵ(1+2+3+4+5+…+n) = Ɵ(n</a:t>
            </a:r>
            <a:r>
              <a:rPr lang="en-US" altLang="zh-TW" baseline="30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  <a:r>
              <a:rPr lang="en-US" altLang="zh-TW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)</a:t>
            </a:r>
            <a:endParaRPr lang="en-US" altLang="zh-TW" baseline="30000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lvl="1"/>
            <a:r>
              <a:rPr lang="en-US" altLang="zh-TW" dirty="0"/>
              <a:t>m</a:t>
            </a:r>
            <a:r>
              <a:rPr lang="en-US" altLang="zh-TW" dirty="0" smtClean="0"/>
              <a:t>’ = 2m: cost of n inserts</a:t>
            </a:r>
          </a:p>
          <a:p>
            <a:pPr lvl="2"/>
            <a:r>
              <a:rPr lang="en-US" altLang="zh-TW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Ɵ(1+2+4+8+…+n) = Ɵ(n) </a:t>
            </a:r>
            <a:r>
              <a:rPr lang="en-US" altLang="zh-TW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=&gt; </a:t>
            </a:r>
            <a:r>
              <a:rPr lang="en-US" altLang="zh-TW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Ɵ(1) per operation (Amortized insertion)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2393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Deletion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If m = n/2 then shrink -&gt; m/2</a:t>
            </a:r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If m = n/4 then shrink -&gt; m/2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altLang="zh-TW" dirty="0" smtClean="0"/>
              <a:t>Amortized time -&gt; </a:t>
            </a:r>
            <a:r>
              <a:rPr lang="en-US" altLang="zh-TW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Ɵ(1)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1845734"/>
            <a:ext cx="4085086" cy="141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6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String matching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Simple algorithm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Running time: </a:t>
            </a:r>
            <a:r>
              <a:rPr lang="en-US" altLang="zh-TW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Ɵ(|s| * (|t| - |s|)) = O(|s|*|t|)</a:t>
            </a:r>
            <a:r>
              <a:rPr lang="en-US" altLang="zh-TW" dirty="0" smtClean="0"/>
              <a:t> 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071" y="1845734"/>
            <a:ext cx="5502363" cy="244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3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Rabin-Karp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http://www.tastones.com/zh-tw/stackoverflow/algorithm/substring-search/introduction_to_rabin-karp_algorithm/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423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Data Structures</a:t>
            </a:r>
            <a:endParaRPr lang="en-US" altLang="zh-TW" dirty="0" smtClean="0"/>
          </a:p>
          <a:p>
            <a:pPr lvl="1"/>
            <a:r>
              <a:rPr lang="en-US" altLang="zh-TW" b="1" dirty="0" smtClean="0"/>
              <a:t>Arrays</a:t>
            </a:r>
          </a:p>
          <a:p>
            <a:pPr lvl="1"/>
            <a:r>
              <a:rPr lang="en-US" altLang="zh-TW" b="1" dirty="0" smtClean="0"/>
              <a:t>Linked lists</a:t>
            </a:r>
          </a:p>
          <a:p>
            <a:pPr lvl="1"/>
            <a:r>
              <a:rPr lang="en-US" altLang="zh-TW" b="1" dirty="0" smtClean="0"/>
              <a:t>Hash table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22946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Basic array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Contiguous memory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Equal size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Contiguous index</a:t>
            </a:r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233" y="1737360"/>
            <a:ext cx="3533333" cy="341904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446" y="1756332"/>
            <a:ext cx="3114286" cy="1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1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Dynamic array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altLang="zh-TW" dirty="0"/>
              <a:t>An array with resized functionality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Jagged array</a:t>
            </a:r>
          </a:p>
          <a:p>
            <a:pPr marL="749808" lvl="1" indent="-457200">
              <a:buFont typeface="+mj-lt"/>
              <a:buAutoNum type="arabicPeriod"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045" y="3416073"/>
            <a:ext cx="3285714" cy="1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09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Linked 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 With and without tail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2</a:t>
            </a:r>
            <a:r>
              <a:rPr lang="en-US" altLang="zh-TW" dirty="0"/>
              <a:t>. Single or doubly Linked List.</a:t>
            </a:r>
          </a:p>
          <a:p>
            <a:r>
              <a:rPr lang="en-US" altLang="zh-TW" dirty="0"/>
              <a:t>3. Dummy node may help implementation.</a:t>
            </a:r>
          </a:p>
          <a:p>
            <a:r>
              <a:rPr lang="en-US" altLang="zh-TW" dirty="0"/>
              <a:t>4. Traverse of Linked List may cause cache miss.</a:t>
            </a:r>
          </a:p>
          <a:p>
            <a:endParaRPr lang="zh-TW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Different implementation of Linked List 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207" y="1845734"/>
            <a:ext cx="4321606" cy="350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85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861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Target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Search data in constant time.</a:t>
            </a:r>
          </a:p>
        </p:txBody>
      </p:sp>
    </p:spTree>
    <p:extLst>
      <p:ext uri="{BB962C8B-B14F-4D97-AF65-F5344CB8AC3E}">
        <p14:creationId xmlns:p14="http://schemas.microsoft.com/office/powerpoint/2010/main" val="227423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Applications &amp; usage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Compilers &amp; interpreters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Network router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Substring searching (</a:t>
            </a:r>
            <a:r>
              <a:rPr lang="en-US" altLang="zh-TW" dirty="0" err="1" smtClean="0"/>
              <a:t>grep</a:t>
            </a:r>
            <a:r>
              <a:rPr lang="en-US" altLang="zh-TW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File synchronization (</a:t>
            </a:r>
            <a:r>
              <a:rPr lang="en-US" altLang="zh-TW" dirty="0" err="1" smtClean="0"/>
              <a:t>rsync</a:t>
            </a:r>
            <a:r>
              <a:rPr lang="en-US" altLang="zh-TW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4307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Dictionary in python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d</a:t>
            </a:r>
            <a:r>
              <a:rPr lang="en-US" altLang="zh-TW" dirty="0" err="1" smtClean="0"/>
              <a:t>ic</a:t>
            </a:r>
            <a:r>
              <a:rPr lang="en-US" altLang="zh-TW" dirty="0" smtClean="0"/>
              <a:t> = {}</a:t>
            </a:r>
          </a:p>
          <a:p>
            <a:r>
              <a:rPr lang="en-US" altLang="zh-TW" dirty="0" err="1"/>
              <a:t>d</a:t>
            </a:r>
            <a:r>
              <a:rPr lang="en-US" altLang="zh-TW" dirty="0" err="1" smtClean="0"/>
              <a:t>ic</a:t>
            </a:r>
            <a:r>
              <a:rPr lang="en-US" altLang="zh-TW" dirty="0" smtClean="0"/>
              <a:t>[“Hardy”] = “Smart and hardworking”</a:t>
            </a:r>
          </a:p>
          <a:p>
            <a:r>
              <a:rPr lang="en-US" altLang="zh-TW" dirty="0" err="1"/>
              <a:t>d</a:t>
            </a:r>
            <a:r>
              <a:rPr lang="en-US" altLang="zh-TW" dirty="0" err="1" smtClean="0"/>
              <a:t>ic</a:t>
            </a:r>
            <a:r>
              <a:rPr lang="en-US" altLang="zh-TW" dirty="0" smtClean="0"/>
              <a:t>[“Louis”] = “Rich but lazy”</a:t>
            </a:r>
          </a:p>
          <a:p>
            <a:r>
              <a:rPr lang="en-US" altLang="zh-TW" dirty="0" smtClean="0"/>
              <a:t>print(</a:t>
            </a:r>
            <a:r>
              <a:rPr lang="en-US" altLang="zh-TW" dirty="0" err="1" smtClean="0"/>
              <a:t>dic</a:t>
            </a:r>
            <a:r>
              <a:rPr lang="en-US" altLang="zh-TW" dirty="0" smtClean="0"/>
              <a:t>[“Hardy”])</a:t>
            </a:r>
          </a:p>
          <a:p>
            <a:r>
              <a:rPr lang="en-US" altLang="zh-TW" dirty="0" smtClean="0"/>
              <a:t>Console:</a:t>
            </a:r>
          </a:p>
          <a:p>
            <a:r>
              <a:rPr lang="en-US" altLang="zh-TW" dirty="0" smtClean="0"/>
              <a:t>Smart and hardworking</a:t>
            </a:r>
          </a:p>
        </p:txBody>
      </p:sp>
    </p:spTree>
    <p:extLst>
      <p:ext uri="{BB962C8B-B14F-4D97-AF65-F5344CB8AC3E}">
        <p14:creationId xmlns:p14="http://schemas.microsoft.com/office/powerpoint/2010/main" val="97661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2402</TotalTime>
  <Words>428</Words>
  <Application>Microsoft Office PowerPoint</Application>
  <PresentationFormat>寬螢幕</PresentationFormat>
  <Paragraphs>101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新細明體</vt:lpstr>
      <vt:lpstr>Arial</vt:lpstr>
      <vt:lpstr>Calibri</vt:lpstr>
      <vt:lpstr>Calibri Light</vt:lpstr>
      <vt:lpstr>Segoe UI Semibold</vt:lpstr>
      <vt:lpstr>Wingdings</vt:lpstr>
      <vt:lpstr>回顧</vt:lpstr>
      <vt:lpstr>Coding interview university (7/4)</vt:lpstr>
      <vt:lpstr>Agenda</vt:lpstr>
      <vt:lpstr>Array</vt:lpstr>
      <vt:lpstr>Array</vt:lpstr>
      <vt:lpstr>Linked list</vt:lpstr>
      <vt:lpstr>PowerPoint 簡報</vt:lpstr>
      <vt:lpstr>Target</vt:lpstr>
      <vt:lpstr>Applications &amp; usage</vt:lpstr>
      <vt:lpstr>Dictionary in python</vt:lpstr>
      <vt:lpstr>Simple approach</vt:lpstr>
      <vt:lpstr>Solution</vt:lpstr>
      <vt:lpstr>Collision</vt:lpstr>
      <vt:lpstr>Hashing method</vt:lpstr>
      <vt:lpstr>Table doubling</vt:lpstr>
      <vt:lpstr>Grow table</vt:lpstr>
      <vt:lpstr>Deletion</vt:lpstr>
      <vt:lpstr>String matching</vt:lpstr>
      <vt:lpstr>Rabin-Karp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table</dc:title>
  <dc:creator>承翰 吳</dc:creator>
  <cp:lastModifiedBy>承翰 吳</cp:lastModifiedBy>
  <cp:revision>18</cp:revision>
  <dcterms:created xsi:type="dcterms:W3CDTF">2020-07-04T08:42:27Z</dcterms:created>
  <dcterms:modified xsi:type="dcterms:W3CDTF">2020-07-06T14:22:08Z</dcterms:modified>
</cp:coreProperties>
</file>