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46CFB-06C4-4805-956B-D4830BA6DE27}" v="1045" dt="2021-10-20T20:45:04.251"/>
    <p1510:client id="{E0F3AD79-A27C-45DB-8692-53CF8B226247}" v="14" dt="2021-10-20T22:08:20.697"/>
    <p1510:client id="{FDE78584-AFE2-40BB-A34C-65E05B0A92BC}" v="175" dt="2021-10-20T22:02:40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9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7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0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1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3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5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6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3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7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6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7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5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s-3Xre_bYY" TargetMode="External"/><Relationship Id="rId2" Type="http://schemas.openxmlformats.org/officeDocument/2006/relationships/hyperlink" Target="https://youtu.be/YgSjnLXM2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de-DE" err="1"/>
              <a:t>Sistema</a:t>
            </a:r>
            <a:r>
              <a:rPr lang="de-DE"/>
              <a:t> </a:t>
            </a:r>
            <a:r>
              <a:rPr lang="de-DE" err="1"/>
              <a:t>Binário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1418" y="5540842"/>
            <a:ext cx="3462838" cy="1712176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Carlos, Henrique, João Vitor, Luan e Maria Vitória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4684A9-49D6-4D99-80FC-36484D5B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68" y="-1579903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O que é </a:t>
            </a:r>
            <a:r>
              <a:rPr lang="en-US" sz="4400" dirty="0"/>
              <a:t>sistema binário?</a:t>
            </a:r>
          </a:p>
        </p:txBody>
      </p:sp>
      <p:pic>
        <p:nvPicPr>
          <p:cNvPr id="21" name="Imagem 22" descr="Texto&#10;&#10;Descrição gerada automaticamente">
            <a:extLst>
              <a:ext uri="{FF2B5EF4-FFF2-40B4-BE49-F238E27FC236}">
                <a16:creationId xmlns:a16="http://schemas.microsoft.com/office/drawing/2014/main" id="{27340BBE-FD46-4E05-85EE-6FCE47F3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65" y="1654479"/>
            <a:ext cx="3588706" cy="3935260"/>
          </a:xfrm>
          <a:prstGeom prst="rect">
            <a:avLst/>
          </a:prstGeom>
        </p:spPr>
      </p:pic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3B1A6DDC-B54E-4A2E-9520-381551BA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97" y="1362204"/>
            <a:ext cx="7164745" cy="3124201"/>
          </a:xfrm>
        </p:spPr>
        <p:txBody>
          <a:bodyPr anchor="t">
            <a:normAutofit lnSpcReduction="10000"/>
          </a:bodyPr>
          <a:lstStyle/>
          <a:p>
            <a:pPr>
              <a:buClr>
                <a:srgbClr val="1287C3"/>
              </a:buClr>
            </a:pPr>
            <a:r>
              <a:rPr lang="pt-BR" sz="2000" dirty="0">
                <a:ea typeface="+mn-lt"/>
                <a:cs typeface="+mn-lt"/>
              </a:rPr>
              <a:t> </a:t>
            </a:r>
            <a:r>
              <a:rPr lang="pt-BR" sz="2000">
                <a:ea typeface="+mn-lt"/>
                <a:cs typeface="+mn-lt"/>
              </a:rPr>
              <a:t>O sistema é composto por uma base de apenas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dois algarismos</a:t>
            </a:r>
            <a:r>
              <a:rPr lang="pt-BR" sz="2000">
                <a:ea typeface="+mn-lt"/>
                <a:cs typeface="+mn-lt"/>
              </a:rPr>
              <a:t>: 0 e 1.</a:t>
            </a:r>
            <a:endParaRPr lang="pt-BR" sz="2000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pt-BR" sz="2000">
                <a:ea typeface="+mn-lt"/>
                <a:cs typeface="+mn-lt"/>
              </a:rPr>
              <a:t>Um número binário é basicamente uma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representação 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alternativa de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outro </a:t>
            </a:r>
            <a:r>
              <a:rPr lang="pt-BR" sz="2000" dirty="0">
                <a:solidFill>
                  <a:schemeClr val="accent1"/>
                </a:solidFill>
                <a:ea typeface="+mn-lt"/>
                <a:cs typeface="+mn-lt"/>
              </a:rPr>
              <a:t>número</a:t>
            </a:r>
            <a:r>
              <a:rPr lang="pt-BR" sz="2000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pt-BR" sz="2000">
                <a:ea typeface="+mn-lt"/>
                <a:cs typeface="+mn-lt"/>
              </a:rPr>
              <a:t>O nome é derivado do latim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binarĭus</a:t>
            </a:r>
            <a:r>
              <a:rPr lang="pt-BR" sz="2000">
                <a:ea typeface="+mn-lt"/>
                <a:cs typeface="+mn-lt"/>
              </a:rPr>
              <a:t>, que significa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duplo</a:t>
            </a:r>
            <a:r>
              <a:rPr lang="pt-BR" sz="2000">
                <a:ea typeface="+mn-lt"/>
                <a:cs typeface="+mn-lt"/>
              </a:rPr>
              <a:t>.</a:t>
            </a:r>
            <a:endParaRPr lang="pt-BR" sz="2000" dirty="0"/>
          </a:p>
          <a:p>
            <a:pPr>
              <a:buClr>
                <a:srgbClr val="1287C3"/>
              </a:buClr>
            </a:pPr>
            <a:r>
              <a:rPr lang="pt-BR" sz="2000">
                <a:ea typeface="+mn-lt"/>
                <a:cs typeface="+mn-lt"/>
              </a:rPr>
              <a:t>Cada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número </a:t>
            </a:r>
            <a:r>
              <a:rPr lang="pt-BR" sz="2000">
                <a:ea typeface="+mn-lt"/>
                <a:cs typeface="+mn-lt"/>
              </a:rPr>
              <a:t>(0 e 1) é chamado de 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bit</a:t>
            </a:r>
            <a:endParaRPr lang="pt-BR" sz="2000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pt-BR" sz="2000">
                <a:ea typeface="+mn-lt"/>
                <a:cs typeface="+mn-lt"/>
              </a:rPr>
              <a:t>Cada caracter é representado por uma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sequência de números</a:t>
            </a:r>
            <a:r>
              <a:rPr lang="pt-BR" sz="2000">
                <a:ea typeface="+mn-lt"/>
                <a:cs typeface="+mn-lt"/>
              </a:rPr>
              <a:t>, chamada de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byte</a:t>
            </a:r>
            <a:endParaRPr lang="pt-BR" sz="2000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pt-BR" sz="2000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pt-BR">
              <a:ea typeface="+mn-lt"/>
              <a:cs typeface="+mn-lt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74339CC-BB17-45D1-BD2B-CBEFE36F24D9}"/>
              </a:ext>
            </a:extLst>
          </p:cNvPr>
          <p:cNvSpPr txBox="1"/>
          <p:nvPr/>
        </p:nvSpPr>
        <p:spPr>
          <a:xfrm>
            <a:off x="549058" y="4463441"/>
            <a:ext cx="62296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/>
              <a:t>Exemplo:</a:t>
            </a:r>
            <a:endParaRPr lang="pt-BR" sz="2400" dirty="0"/>
          </a:p>
          <a:p>
            <a:r>
              <a:rPr lang="pt-BR" sz="2400" dirty="0"/>
              <a:t>A letra "a" é </a:t>
            </a:r>
            <a:r>
              <a:rPr lang="pt-BR" sz="2400"/>
              <a:t>representada como: </a:t>
            </a:r>
            <a:r>
              <a:rPr lang="pt-BR" sz="2400">
                <a:ea typeface="+mn-lt"/>
                <a:cs typeface="+mn-lt"/>
              </a:rPr>
              <a:t>01100001 </a:t>
            </a:r>
          </a:p>
        </p:txBody>
      </p:sp>
    </p:spTree>
    <p:extLst>
      <p:ext uri="{BB962C8B-B14F-4D97-AF65-F5344CB8AC3E}">
        <p14:creationId xmlns:p14="http://schemas.microsoft.com/office/powerpoint/2010/main" val="401739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7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FCBA6-AFDF-497B-BA0A-8178E4ED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48" y="1261872"/>
            <a:ext cx="3813590" cy="4334256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ea typeface="+mj-lt"/>
                <a:cs typeface="+mj-lt"/>
              </a:rPr>
              <a:t>Como e quando foi criado?</a:t>
            </a:r>
            <a:endParaRPr lang="pt-BR" sz="3600"/>
          </a:p>
        </p:txBody>
      </p:sp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89EF6-DEBF-4B85-BC5D-230CD843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pt-BR" sz="2000" dirty="0"/>
              <a:t>Foi documentado no século </a:t>
            </a:r>
            <a:r>
              <a:rPr lang="pt-BR" sz="2000" dirty="0">
                <a:solidFill>
                  <a:schemeClr val="accent1"/>
                </a:solidFill>
                <a:ea typeface="+mn-lt"/>
                <a:cs typeface="+mn-lt"/>
              </a:rPr>
              <a:t>XVIII </a:t>
            </a:r>
          </a:p>
          <a:p>
            <a:pPr>
              <a:buClr>
                <a:srgbClr val="1287C3"/>
              </a:buClr>
            </a:pPr>
            <a:r>
              <a:rPr lang="pt-BR" sz="2000" dirty="0">
                <a:ea typeface="+mn-lt"/>
                <a:cs typeface="+mn-lt"/>
              </a:rPr>
              <a:t>Foi criado </a:t>
            </a:r>
            <a:r>
              <a:rPr lang="pt-BR" sz="2000" dirty="0">
                <a:solidFill>
                  <a:schemeClr val="accent1"/>
                </a:solidFill>
                <a:ea typeface="+mn-lt"/>
                <a:cs typeface="+mn-lt"/>
              </a:rPr>
              <a:t>baseado nos Polinésios</a:t>
            </a:r>
            <a:r>
              <a:rPr lang="pt-BR" sz="2000" dirty="0">
                <a:ea typeface="+mn-lt"/>
                <a:cs typeface="+mn-lt"/>
              </a:rPr>
              <a:t>, com o intuito de </a:t>
            </a:r>
            <a:r>
              <a:rPr lang="pt-BR" sz="2000" dirty="0">
                <a:solidFill>
                  <a:schemeClr val="accent1"/>
                </a:solidFill>
                <a:ea typeface="+mn-lt"/>
                <a:cs typeface="+mn-lt"/>
              </a:rPr>
              <a:t>simplificar </a:t>
            </a:r>
            <a:r>
              <a:rPr lang="pt-BR" sz="2000" dirty="0">
                <a:ea typeface="+mn-lt"/>
                <a:cs typeface="+mn-lt"/>
              </a:rPr>
              <a:t>a matemática</a:t>
            </a:r>
          </a:p>
          <a:p>
            <a:pPr>
              <a:buClr>
                <a:srgbClr val="1287C3"/>
              </a:buClr>
            </a:pPr>
            <a:r>
              <a:rPr lang="pt-BR" sz="2000" dirty="0">
                <a:solidFill>
                  <a:schemeClr val="accent1"/>
                </a:solidFill>
                <a:ea typeface="+mn-lt"/>
                <a:cs typeface="+mn-lt"/>
              </a:rPr>
              <a:t>Hoje </a:t>
            </a:r>
            <a:r>
              <a:rPr lang="pt-BR" sz="2000" dirty="0">
                <a:ea typeface="+mn-lt"/>
                <a:cs typeface="+mn-lt"/>
              </a:rPr>
              <a:t>em dia, a linguagem binária é usada em </a:t>
            </a:r>
            <a:r>
              <a:rPr lang="pt-BR" sz="2000" dirty="0">
                <a:solidFill>
                  <a:schemeClr val="accent1"/>
                </a:solidFill>
                <a:ea typeface="+mn-lt"/>
                <a:cs typeface="+mn-lt"/>
              </a:rPr>
              <a:t>máquinas e computadores</a:t>
            </a:r>
          </a:p>
        </p:txBody>
      </p:sp>
    </p:spTree>
    <p:extLst>
      <p:ext uri="{BB962C8B-B14F-4D97-AF65-F5344CB8AC3E}">
        <p14:creationId xmlns:p14="http://schemas.microsoft.com/office/powerpoint/2010/main" val="4172818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comida&#10;&#10;Descrição gerada automaticamente">
            <a:extLst>
              <a:ext uri="{FF2B5EF4-FFF2-40B4-BE49-F238E27FC236}">
                <a16:creationId xmlns:a16="http://schemas.microsoft.com/office/drawing/2014/main" id="{631BFE01-6C60-46F5-A633-70FFABC32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10381" r="473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CEF289-62C7-44AC-995A-FDC2EF81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873" y="1353855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pt-BR" b="1"/>
              <a:t>Pra que foi usada na época?</a:t>
            </a:r>
            <a:endParaRPr lang="pt-BR">
              <a:ea typeface="+mj-lt"/>
              <a:cs typeface="+mj-lt"/>
            </a:endParaRPr>
          </a:p>
          <a:p>
            <a:pPr algn="l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4212FF-D8C8-49DD-B4F4-2E299B80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124201"/>
          </a:xfrm>
        </p:spPr>
        <p:txBody>
          <a:bodyPr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pt-BR">
                <a:ea typeface="+mn-lt"/>
                <a:cs typeface="+mn-lt"/>
              </a:rPr>
              <a:t> O objetivo era </a:t>
            </a:r>
            <a:r>
              <a:rPr lang="pt-BR">
                <a:solidFill>
                  <a:schemeClr val="accent1"/>
                </a:solidFill>
                <a:ea typeface="+mn-lt"/>
                <a:cs typeface="+mn-lt"/>
              </a:rPr>
              <a:t>simplificar </a:t>
            </a:r>
            <a:r>
              <a:rPr lang="pt-BR">
                <a:ea typeface="+mn-lt"/>
                <a:cs typeface="+mn-lt"/>
              </a:rPr>
              <a:t>a matemática da época</a:t>
            </a:r>
            <a:endParaRPr lang="pt-BR"/>
          </a:p>
          <a:p>
            <a:pPr>
              <a:buClr>
                <a:srgbClr val="1287C3"/>
              </a:buClr>
            </a:pPr>
            <a:r>
              <a:rPr lang="pt-BR">
                <a:solidFill>
                  <a:schemeClr val="accent1"/>
                </a:solidFill>
              </a:rPr>
              <a:t>Não </a:t>
            </a:r>
            <a:r>
              <a:rPr lang="pt-BR"/>
              <a:t>ter </a:t>
            </a:r>
            <a:r>
              <a:rPr lang="pt-BR">
                <a:ea typeface="+mn-lt"/>
                <a:cs typeface="+mn-lt"/>
              </a:rPr>
              <a:t>necessidade de </a:t>
            </a:r>
            <a:r>
              <a:rPr lang="pt-BR">
                <a:solidFill>
                  <a:schemeClr val="accent1"/>
                </a:solidFill>
                <a:ea typeface="+mn-lt"/>
                <a:cs typeface="+mn-lt"/>
              </a:rPr>
              <a:t>decorar </a:t>
            </a:r>
            <a:r>
              <a:rPr lang="pt-BR">
                <a:ea typeface="+mn-lt"/>
                <a:cs typeface="+mn-lt"/>
              </a:rPr>
              <a:t>vários números ou casas numéricas</a:t>
            </a:r>
          </a:p>
          <a:p>
            <a:pPr>
              <a:buClr>
                <a:srgbClr val="1287C3"/>
              </a:buClr>
            </a:pP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125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21F219-5592-4600-8E62-E74A5192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829358" cy="1752599"/>
          </a:xfrm>
        </p:spPr>
        <p:txBody>
          <a:bodyPr>
            <a:normAutofit/>
          </a:bodyPr>
          <a:lstStyle/>
          <a:p>
            <a:pPr algn="l"/>
            <a:r>
              <a:rPr lang="pt-BR">
                <a:ea typeface="+mj-lt"/>
                <a:cs typeface="+mj-lt"/>
              </a:rPr>
              <a:t>Pra que esse sistema é usado hoje?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C744D0-D0A2-46F6-AB47-675CA1F3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pt-BR" sz="1800">
                <a:ea typeface="+mn-lt"/>
                <a:cs typeface="+mn-lt"/>
              </a:rPr>
              <a:t>É usado por </a:t>
            </a:r>
            <a:r>
              <a:rPr lang="pt-BR" sz="1800">
                <a:solidFill>
                  <a:schemeClr val="accent1"/>
                </a:solidFill>
                <a:ea typeface="+mn-lt"/>
                <a:cs typeface="+mn-lt"/>
              </a:rPr>
              <a:t>computadores</a:t>
            </a:r>
            <a:r>
              <a:rPr lang="pt-BR" sz="1800">
                <a:ea typeface="+mn-lt"/>
                <a:cs typeface="+mn-lt"/>
              </a:rPr>
              <a:t>, pois o sistema binário permite que os computadores </a:t>
            </a:r>
            <a:r>
              <a:rPr lang="pt-BR" sz="1800">
                <a:solidFill>
                  <a:schemeClr val="accent1"/>
                </a:solidFill>
                <a:ea typeface="+mn-lt"/>
                <a:cs typeface="+mn-lt"/>
              </a:rPr>
              <a:t>processem </a:t>
            </a:r>
            <a:r>
              <a:rPr lang="pt-BR" sz="1800">
                <a:ea typeface="+mn-lt"/>
                <a:cs typeface="+mn-lt"/>
              </a:rPr>
              <a:t>dados com maior </a:t>
            </a:r>
            <a:r>
              <a:rPr lang="pt-BR" sz="1800">
                <a:solidFill>
                  <a:schemeClr val="accent1"/>
                </a:solidFill>
                <a:ea typeface="+mn-lt"/>
                <a:cs typeface="+mn-lt"/>
              </a:rPr>
              <a:t>efetividade</a:t>
            </a:r>
            <a:r>
              <a:rPr lang="pt-BR" sz="180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pt-BR" sz="1800"/>
              <a:t>Os computadores interpretam </a:t>
            </a:r>
            <a:r>
              <a:rPr lang="pt-BR" sz="1800">
                <a:solidFill>
                  <a:schemeClr val="accent1"/>
                </a:solidFill>
              </a:rPr>
              <a:t>sinais elétricos: </a:t>
            </a:r>
            <a:r>
              <a:rPr lang="pt-BR" sz="1800">
                <a:solidFill>
                  <a:srgbClr val="FFFFFF"/>
                </a:solidFill>
              </a:rPr>
              <a:t>true</a:t>
            </a:r>
            <a:r>
              <a:rPr lang="pt-BR" sz="1800"/>
              <a:t> e false, ligado e desligado, 0 e 1</a:t>
            </a:r>
          </a:p>
        </p:txBody>
      </p:sp>
    </p:spTree>
    <p:extLst>
      <p:ext uri="{BB962C8B-B14F-4D97-AF65-F5344CB8AC3E}">
        <p14:creationId xmlns:p14="http://schemas.microsoft.com/office/powerpoint/2010/main" val="78520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92F16-5D23-4744-94B9-B684ED5F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8" y="-1087480"/>
            <a:ext cx="6530086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Como são formados os números?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A62706-3EEE-4D6E-8E90-51E261089452}"/>
              </a:ext>
            </a:extLst>
          </p:cNvPr>
          <p:cNvSpPr txBox="1"/>
          <p:nvPr/>
        </p:nvSpPr>
        <p:spPr>
          <a:xfrm>
            <a:off x="402921" y="2488528"/>
            <a:ext cx="67724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ea typeface="+mn-lt"/>
                <a:cs typeface="+mn-lt"/>
              </a:rPr>
              <a:t>O modo mais fácil para você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transcrever</a:t>
            </a:r>
            <a:r>
              <a:rPr lang="pt-BR" sz="2000">
                <a:ea typeface="+mn-lt"/>
                <a:cs typeface="+mn-lt"/>
              </a:rPr>
              <a:t> um número inteiro do sistema decimal (o que a gente usa no dia a dia) para o binário é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dividi-lo por dois</a:t>
            </a:r>
            <a:r>
              <a:rPr lang="pt-BR" sz="2000">
                <a:ea typeface="+mn-lt"/>
                <a:cs typeface="+mn-lt"/>
              </a:rPr>
              <a:t>, anotar o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restante</a:t>
            </a:r>
            <a:r>
              <a:rPr lang="pt-BR" sz="2000">
                <a:ea typeface="+mn-lt"/>
                <a:cs typeface="+mn-lt"/>
              </a:rPr>
              <a:t> (0 ou 1), pegar o quociente e </a:t>
            </a:r>
            <a:r>
              <a:rPr lang="pt-BR" sz="2000">
                <a:solidFill>
                  <a:schemeClr val="accent1"/>
                </a:solidFill>
                <a:ea typeface="+mn-lt"/>
                <a:cs typeface="+mn-lt"/>
              </a:rPr>
              <a:t>dividi-lo novamente</a:t>
            </a:r>
            <a:r>
              <a:rPr lang="pt-BR" sz="2000">
                <a:ea typeface="+mn-lt"/>
                <a:cs typeface="+mn-lt"/>
              </a:rPr>
              <a:t> por </a:t>
            </a:r>
            <a:r>
              <a:rPr lang="pt-BR" sz="2000" dirty="0">
                <a:ea typeface="+mn-lt"/>
                <a:cs typeface="+mn-lt"/>
              </a:rPr>
              <a:t>dois. </a:t>
            </a:r>
            <a:endParaRPr lang="pt-BR" dirty="0"/>
          </a:p>
          <a:p>
            <a:endParaRPr lang="pt-BR" sz="2000" dirty="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Faça esse mesmo processo até que o quociente final seja 1</a:t>
            </a:r>
            <a:r>
              <a:rPr lang="pt-BR" sz="2000"/>
              <a:t>texto</a:t>
            </a:r>
            <a:endParaRPr lang="pt-BR"/>
          </a:p>
        </p:txBody>
      </p:sp>
      <p:graphicFrame>
        <p:nvGraphicFramePr>
          <p:cNvPr id="21" name="Tabela 22">
            <a:extLst>
              <a:ext uri="{FF2B5EF4-FFF2-40B4-BE49-F238E27FC236}">
                <a16:creationId xmlns:a16="http://schemas.microsoft.com/office/drawing/2014/main" id="{52A655EF-379B-43DA-8183-B9F3B0208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52534"/>
              </p:ext>
            </p:extLst>
          </p:nvPr>
        </p:nvGraphicFramePr>
        <p:xfrm>
          <a:off x="8922843" y="669213"/>
          <a:ext cx="2827748" cy="250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74">
                  <a:extLst>
                    <a:ext uri="{9D8B030D-6E8A-4147-A177-3AD203B41FA5}">
                      <a16:colId xmlns:a16="http://schemas.microsoft.com/office/drawing/2014/main" val="3993077365"/>
                    </a:ext>
                  </a:extLst>
                </a:gridCol>
                <a:gridCol w="1413874">
                  <a:extLst>
                    <a:ext uri="{9D8B030D-6E8A-4147-A177-3AD203B41FA5}">
                      <a16:colId xmlns:a16="http://schemas.microsoft.com/office/drawing/2014/main" val="542458763"/>
                    </a:ext>
                  </a:extLst>
                </a:gridCol>
              </a:tblGrid>
              <a:tr h="376569">
                <a:tc>
                  <a:txBody>
                    <a:bodyPr/>
                    <a:lstStyle/>
                    <a:p>
                      <a:r>
                        <a:rPr lang="pt-BR"/>
                        <a:t>100 / 2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Resto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0121"/>
                  </a:ext>
                </a:extLst>
              </a:tr>
              <a:tr h="431947">
                <a:tc>
                  <a:txBody>
                    <a:bodyPr/>
                    <a:lstStyle/>
                    <a:p>
                      <a:r>
                        <a:rPr lang="pt-BR"/>
                        <a:t>50 / 2 =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Resto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35867"/>
                  </a:ext>
                </a:extLst>
              </a:tr>
              <a:tr h="420872">
                <a:tc>
                  <a:txBody>
                    <a:bodyPr/>
                    <a:lstStyle/>
                    <a:p>
                      <a:r>
                        <a:rPr lang="pt-BR"/>
                        <a:t>25 / 2 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Resto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25747"/>
                  </a:ext>
                </a:extLst>
              </a:tr>
              <a:tr h="409796">
                <a:tc>
                  <a:txBody>
                    <a:bodyPr/>
                    <a:lstStyle/>
                    <a:p>
                      <a:r>
                        <a:rPr lang="pt-BR"/>
                        <a:t>12 / 2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Resto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22822"/>
                  </a:ext>
                </a:extLst>
              </a:tr>
              <a:tr h="431947">
                <a:tc>
                  <a:txBody>
                    <a:bodyPr/>
                    <a:lstStyle/>
                    <a:p>
                      <a:r>
                        <a:rPr lang="pt-BR"/>
                        <a:t>6 / 2 =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Resto = 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60228"/>
                  </a:ext>
                </a:extLst>
              </a:tr>
              <a:tr h="4319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Corbel"/>
                        </a:rPr>
                        <a:t>3 / 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Resto = 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59773"/>
                  </a:ext>
                </a:extLst>
              </a:tr>
            </a:tbl>
          </a:graphicData>
        </a:graphic>
      </p:graphicFrame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A344D1-768A-4987-9971-D942EFBB1C0E}"/>
              </a:ext>
            </a:extLst>
          </p:cNvPr>
          <p:cNvSpPr txBox="1"/>
          <p:nvPr/>
        </p:nvSpPr>
        <p:spPr>
          <a:xfrm>
            <a:off x="8873525" y="3649249"/>
            <a:ext cx="29624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ea typeface="+mn-lt"/>
                <a:cs typeface="+mn-lt"/>
              </a:rPr>
              <a:t>Somando tudo, de cima pra baixo e a partir do 1, temos a sequência: 110010, que representa o número 50. Multiplicando </a:t>
            </a:r>
            <a:r>
              <a:rPr lang="pt-BR" sz="2000">
                <a:ea typeface="+mn-lt"/>
                <a:cs typeface="+mn-lt"/>
              </a:rPr>
              <a:t>por 2, temos  100 novamente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97971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7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FCBA6-AFDF-497B-BA0A-8178E4ED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3" y="1261872"/>
            <a:ext cx="3813590" cy="4334256"/>
          </a:xfrm>
        </p:spPr>
        <p:txBody>
          <a:bodyPr>
            <a:normAutofit/>
          </a:bodyPr>
          <a:lstStyle/>
          <a:p>
            <a:pPr algn="r"/>
            <a:r>
              <a:rPr lang="pt-BR" sz="3200" dirty="0">
                <a:ea typeface="+mj-lt"/>
                <a:cs typeface="+mj-lt"/>
              </a:rPr>
              <a:t>Porque não usamos o sistema decimal nos computadores?</a:t>
            </a:r>
            <a:endParaRPr lang="pt-BR" sz="3200" dirty="0"/>
          </a:p>
        </p:txBody>
      </p:sp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89EF6-DEBF-4B85-BC5D-230CD843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pt-BR" sz="2000" dirty="0"/>
              <a:t>O sistema </a:t>
            </a:r>
            <a:r>
              <a:rPr lang="pt-BR" sz="2000" dirty="0">
                <a:solidFill>
                  <a:schemeClr val="accent1"/>
                </a:solidFill>
              </a:rPr>
              <a:t>decimal </a:t>
            </a:r>
            <a:r>
              <a:rPr lang="pt-BR" sz="2000" dirty="0"/>
              <a:t>é mais </a:t>
            </a:r>
            <a:r>
              <a:rPr lang="pt-BR" sz="2000" dirty="0">
                <a:solidFill>
                  <a:schemeClr val="accent1"/>
                </a:solidFill>
              </a:rPr>
              <a:t>lento </a:t>
            </a:r>
            <a:r>
              <a:rPr lang="pt-BR" sz="2000" dirty="0"/>
              <a:t>que o binário</a:t>
            </a:r>
            <a:endParaRPr lang="pt-BR" dirty="0"/>
          </a:p>
          <a:p>
            <a:pPr>
              <a:buClr>
                <a:srgbClr val="1287C3"/>
              </a:buClr>
            </a:pPr>
            <a:r>
              <a:rPr lang="pt-BR" sz="2000" dirty="0">
                <a:solidFill>
                  <a:schemeClr val="accent1"/>
                </a:solidFill>
                <a:ea typeface="+mn-lt"/>
                <a:cs typeface="+mn-lt"/>
              </a:rPr>
              <a:t>Consumiria </a:t>
            </a:r>
            <a:r>
              <a:rPr lang="pt-BR" sz="2000" dirty="0">
                <a:ea typeface="+mn-lt"/>
                <a:cs typeface="+mn-lt"/>
              </a:rPr>
              <a:t>mais recursos e energia do </a:t>
            </a:r>
            <a:r>
              <a:rPr lang="pt-BR" sz="2000" dirty="0">
                <a:solidFill>
                  <a:schemeClr val="accent1"/>
                </a:solidFill>
                <a:ea typeface="+mn-lt"/>
                <a:cs typeface="+mn-lt"/>
              </a:rPr>
              <a:t>computador</a:t>
            </a:r>
          </a:p>
          <a:p>
            <a:pPr>
              <a:buClr>
                <a:srgbClr val="1287C3"/>
              </a:buClr>
            </a:pPr>
            <a:r>
              <a:rPr lang="pt-BR" sz="2000" dirty="0">
                <a:solidFill>
                  <a:srgbClr val="FFFFFF"/>
                </a:solidFill>
              </a:rPr>
              <a:t>O sistema seria</a:t>
            </a:r>
            <a:r>
              <a:rPr lang="pt-BR" sz="2000" dirty="0">
                <a:solidFill>
                  <a:schemeClr val="accent1"/>
                </a:solidFill>
              </a:rPr>
              <a:t> menos preciso</a:t>
            </a:r>
          </a:p>
        </p:txBody>
      </p:sp>
    </p:spTree>
    <p:extLst>
      <p:ext uri="{BB962C8B-B14F-4D97-AF65-F5344CB8AC3E}">
        <p14:creationId xmlns:p14="http://schemas.microsoft.com/office/powerpoint/2010/main" val="205839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64A51-0B9E-4405-A276-88E23C246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9B3D5D-FAFA-4C3E-85A7-25E2B5A56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D1EBD0-A060-48EA-BCD1-847EA8790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C4FF3C-5448-4D4C-A477-843A8584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75" y="578286"/>
            <a:ext cx="6090664" cy="1903956"/>
          </a:xfrm>
        </p:spPr>
        <p:txBody>
          <a:bodyPr anchor="t">
            <a:normAutofit/>
          </a:bodyPr>
          <a:lstStyle/>
          <a:p>
            <a:pPr algn="r"/>
            <a:r>
              <a:rPr lang="pt-BR" sz="4800" dirty="0"/>
              <a:t>Recomendações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A8D70-E5CE-4096-B1A0-E5CEB2D3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403" y="1716066"/>
            <a:ext cx="8904032" cy="3970750"/>
          </a:xfrm>
        </p:spPr>
        <p:txBody>
          <a:bodyPr anchor="t">
            <a:normAutofit/>
          </a:bodyPr>
          <a:lstStyle/>
          <a:p>
            <a:r>
              <a:rPr lang="pt-BR" dirty="0"/>
              <a:t>Como funciona o binário -  </a:t>
            </a:r>
            <a:r>
              <a:rPr lang="pt-BR" dirty="0">
                <a:ea typeface="+mn-lt"/>
                <a:cs typeface="+mn-lt"/>
                <a:hlinkClick r:id="rId2"/>
              </a:rPr>
              <a:t>https://youtu.be/YgSjnLXM2Ts</a:t>
            </a:r>
            <a:endParaRPr lang="pt-BR"/>
          </a:p>
          <a:p>
            <a:pPr>
              <a:buClr>
                <a:srgbClr val="1287C3"/>
              </a:buClr>
            </a:pPr>
            <a:r>
              <a:rPr lang="pt-BR" dirty="0">
                <a:ea typeface="+mn-lt"/>
                <a:cs typeface="+mn-lt"/>
              </a:rPr>
              <a:t>Como contar até 1000 com 2 mãos - </a:t>
            </a:r>
            <a:r>
              <a:rPr lang="pt-BR" dirty="0">
                <a:ea typeface="+mn-lt"/>
                <a:cs typeface="+mn-lt"/>
                <a:hlinkClick r:id="rId3"/>
              </a:rPr>
              <a:t>https://youtu.be/is-3Xre_bYY</a:t>
            </a:r>
          </a:p>
          <a:p>
            <a:pPr>
              <a:buClr>
                <a:srgbClr val="1287C3"/>
              </a:buClr>
            </a:pPr>
            <a:endParaRPr lang="pt-BR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966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FCBCFE08EED24187A711358B62D2FC" ma:contentTypeVersion="0" ma:contentTypeDescription="Create a new document." ma:contentTypeScope="" ma:versionID="e1048d95594b776c6fc091e4672849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C6BBDE-09A5-4E59-8B77-78D480F061B5}"/>
</file>

<file path=customXml/itemProps2.xml><?xml version="1.0" encoding="utf-8"?>
<ds:datastoreItem xmlns:ds="http://schemas.openxmlformats.org/officeDocument/2006/customXml" ds:itemID="{13BE9ADC-787B-412F-9813-2B3F967FC78B}"/>
</file>

<file path=customXml/itemProps3.xml><?xml version="1.0" encoding="utf-8"?>
<ds:datastoreItem xmlns:ds="http://schemas.openxmlformats.org/officeDocument/2006/customXml" ds:itemID="{0D8577B8-F7CA-4F45-988D-5266C4D17BA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Parallax</vt:lpstr>
      <vt:lpstr>Sistema Binário</vt:lpstr>
      <vt:lpstr>O que é sistema binário?</vt:lpstr>
      <vt:lpstr>Como e quando foi criado?</vt:lpstr>
      <vt:lpstr>Pra que foi usada na época? </vt:lpstr>
      <vt:lpstr>Pra que esse sistema é usado hoje?</vt:lpstr>
      <vt:lpstr>Como são formados os números?</vt:lpstr>
      <vt:lpstr>Porque não usamos o sistema decimal nos computadores?</vt:lpstr>
      <vt:lpstr>Recomendações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265</cp:revision>
  <dcterms:created xsi:type="dcterms:W3CDTF">2021-10-20T18:42:50Z</dcterms:created>
  <dcterms:modified xsi:type="dcterms:W3CDTF">2021-10-20T22:08:21Z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0x010100A8FCBCFE08EED24187A711358B62D2FC</vt:lpwstr>
  </property>
</Properties>
</file>