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6" r:id="rId5"/>
    <p:sldId id="271" r:id="rId6"/>
    <p:sldId id="267" r:id="rId7"/>
    <p:sldId id="268" r:id="rId8"/>
    <p:sldId id="269" r:id="rId9"/>
    <p:sldId id="270"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12460-7AD5-49CB-BE90-48BAEBE7C64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D2E817-CE4F-4569-93E5-906FB60C0995}">
      <dgm:prSet/>
      <dgm:spPr/>
      <dgm:t>
        <a:bodyPr/>
        <a:lstStyle/>
        <a:p>
          <a:r>
            <a:rPr lang="en-IN"/>
            <a:t>To secure our data from cyber attackers using various techniques</a:t>
          </a:r>
          <a:endParaRPr lang="en-US"/>
        </a:p>
      </dgm:t>
    </dgm:pt>
    <dgm:pt modelId="{1CEE5F71-0CCA-46ED-92FE-32F628760AAB}" type="parTrans" cxnId="{FA5608E7-7547-44EA-AA2D-E9FAFA130282}">
      <dgm:prSet/>
      <dgm:spPr/>
      <dgm:t>
        <a:bodyPr/>
        <a:lstStyle/>
        <a:p>
          <a:endParaRPr lang="en-US"/>
        </a:p>
      </dgm:t>
    </dgm:pt>
    <dgm:pt modelId="{0C2BC99E-809E-4AAC-A196-703388E3F9FF}" type="sibTrans" cxnId="{FA5608E7-7547-44EA-AA2D-E9FAFA130282}">
      <dgm:prSet/>
      <dgm:spPr/>
      <dgm:t>
        <a:bodyPr/>
        <a:lstStyle/>
        <a:p>
          <a:endParaRPr lang="en-US"/>
        </a:p>
      </dgm:t>
    </dgm:pt>
    <dgm:pt modelId="{5E6F1CC1-0B1A-4095-A713-46CFED6C3777}">
      <dgm:prSet/>
      <dgm:spPr/>
      <dgm:t>
        <a:bodyPr/>
        <a:lstStyle/>
        <a:p>
          <a:r>
            <a:rPr lang="en-IN"/>
            <a:t>In day to day life our data’s and information were secured with the help of those techniques that were explained in the upcoming slides.</a:t>
          </a:r>
          <a:endParaRPr lang="en-US"/>
        </a:p>
      </dgm:t>
    </dgm:pt>
    <dgm:pt modelId="{8C3EA15A-AFA1-4D57-BAAA-FC044B645863}" type="parTrans" cxnId="{D0752B28-357C-4AE9-8E8A-A9B163B611B2}">
      <dgm:prSet/>
      <dgm:spPr/>
      <dgm:t>
        <a:bodyPr/>
        <a:lstStyle/>
        <a:p>
          <a:endParaRPr lang="en-US"/>
        </a:p>
      </dgm:t>
    </dgm:pt>
    <dgm:pt modelId="{BC498705-2236-44C9-A228-90E360DF36D2}" type="sibTrans" cxnId="{D0752B28-357C-4AE9-8E8A-A9B163B611B2}">
      <dgm:prSet/>
      <dgm:spPr/>
      <dgm:t>
        <a:bodyPr/>
        <a:lstStyle/>
        <a:p>
          <a:endParaRPr lang="en-US"/>
        </a:p>
      </dgm:t>
    </dgm:pt>
    <dgm:pt modelId="{B25B6779-EE23-47BA-B208-57022E47D93A}">
      <dgm:prSet/>
      <dgm:spPr/>
      <dgm:t>
        <a:bodyPr/>
        <a:lstStyle/>
        <a:p>
          <a:r>
            <a:rPr lang="en-IN"/>
            <a:t>Generation of hash using MD5, SHA256,etc.. Were also explained in the upcoming slides</a:t>
          </a:r>
          <a:endParaRPr lang="en-US"/>
        </a:p>
      </dgm:t>
    </dgm:pt>
    <dgm:pt modelId="{A12B3348-835B-42EA-8272-F4ED97F1BDC9}" type="parTrans" cxnId="{83DC39BE-96FA-45A4-BD82-3A98890804BE}">
      <dgm:prSet/>
      <dgm:spPr/>
      <dgm:t>
        <a:bodyPr/>
        <a:lstStyle/>
        <a:p>
          <a:endParaRPr lang="en-US"/>
        </a:p>
      </dgm:t>
    </dgm:pt>
    <dgm:pt modelId="{B0B5DA23-5154-4D0F-8761-E1F5FE64B1ED}" type="sibTrans" cxnId="{83DC39BE-96FA-45A4-BD82-3A98890804BE}">
      <dgm:prSet/>
      <dgm:spPr/>
      <dgm:t>
        <a:bodyPr/>
        <a:lstStyle/>
        <a:p>
          <a:endParaRPr lang="en-US"/>
        </a:p>
      </dgm:t>
    </dgm:pt>
    <dgm:pt modelId="{5E59A5BA-C5C6-4F1D-BC1A-202E3A741E46}" type="pres">
      <dgm:prSet presAssocID="{E3912460-7AD5-49CB-BE90-48BAEBE7C647}" presName="linear" presStyleCnt="0">
        <dgm:presLayoutVars>
          <dgm:animLvl val="lvl"/>
          <dgm:resizeHandles val="exact"/>
        </dgm:presLayoutVars>
      </dgm:prSet>
      <dgm:spPr/>
    </dgm:pt>
    <dgm:pt modelId="{BAD72B04-D8DF-4EAA-A59C-0FF57E4B3A87}" type="pres">
      <dgm:prSet presAssocID="{99D2E817-CE4F-4569-93E5-906FB60C0995}" presName="parentText" presStyleLbl="node1" presStyleIdx="0" presStyleCnt="3">
        <dgm:presLayoutVars>
          <dgm:chMax val="0"/>
          <dgm:bulletEnabled val="1"/>
        </dgm:presLayoutVars>
      </dgm:prSet>
      <dgm:spPr/>
    </dgm:pt>
    <dgm:pt modelId="{A02F64D7-E8D4-4212-9A0E-2B131A6715CD}" type="pres">
      <dgm:prSet presAssocID="{0C2BC99E-809E-4AAC-A196-703388E3F9FF}" presName="spacer" presStyleCnt="0"/>
      <dgm:spPr/>
    </dgm:pt>
    <dgm:pt modelId="{71F6557B-3343-48DD-89B1-A78985BB963C}" type="pres">
      <dgm:prSet presAssocID="{5E6F1CC1-0B1A-4095-A713-46CFED6C3777}" presName="parentText" presStyleLbl="node1" presStyleIdx="1" presStyleCnt="3">
        <dgm:presLayoutVars>
          <dgm:chMax val="0"/>
          <dgm:bulletEnabled val="1"/>
        </dgm:presLayoutVars>
      </dgm:prSet>
      <dgm:spPr/>
    </dgm:pt>
    <dgm:pt modelId="{F7C8377D-7F17-420B-A57C-E4ED037E0BAB}" type="pres">
      <dgm:prSet presAssocID="{BC498705-2236-44C9-A228-90E360DF36D2}" presName="spacer" presStyleCnt="0"/>
      <dgm:spPr/>
    </dgm:pt>
    <dgm:pt modelId="{0F85B7E6-BF9A-4A5B-B00C-AA8E23C6B554}" type="pres">
      <dgm:prSet presAssocID="{B25B6779-EE23-47BA-B208-57022E47D93A}" presName="parentText" presStyleLbl="node1" presStyleIdx="2" presStyleCnt="3">
        <dgm:presLayoutVars>
          <dgm:chMax val="0"/>
          <dgm:bulletEnabled val="1"/>
        </dgm:presLayoutVars>
      </dgm:prSet>
      <dgm:spPr/>
    </dgm:pt>
  </dgm:ptLst>
  <dgm:cxnLst>
    <dgm:cxn modelId="{D0752B28-357C-4AE9-8E8A-A9B163B611B2}" srcId="{E3912460-7AD5-49CB-BE90-48BAEBE7C647}" destId="{5E6F1CC1-0B1A-4095-A713-46CFED6C3777}" srcOrd="1" destOrd="0" parTransId="{8C3EA15A-AFA1-4D57-BAAA-FC044B645863}" sibTransId="{BC498705-2236-44C9-A228-90E360DF36D2}"/>
    <dgm:cxn modelId="{C3E5545B-ECCB-4CAF-A778-DE3B20DAEB19}" type="presOf" srcId="{B25B6779-EE23-47BA-B208-57022E47D93A}" destId="{0F85B7E6-BF9A-4A5B-B00C-AA8E23C6B554}" srcOrd="0" destOrd="0" presId="urn:microsoft.com/office/officeart/2005/8/layout/vList2"/>
    <dgm:cxn modelId="{F222846E-0756-4C10-844A-1F845E013566}" type="presOf" srcId="{5E6F1CC1-0B1A-4095-A713-46CFED6C3777}" destId="{71F6557B-3343-48DD-89B1-A78985BB963C}" srcOrd="0" destOrd="0" presId="urn:microsoft.com/office/officeart/2005/8/layout/vList2"/>
    <dgm:cxn modelId="{3F80BCA8-5253-4BF4-8408-851933C34694}" type="presOf" srcId="{E3912460-7AD5-49CB-BE90-48BAEBE7C647}" destId="{5E59A5BA-C5C6-4F1D-BC1A-202E3A741E46}" srcOrd="0" destOrd="0" presId="urn:microsoft.com/office/officeart/2005/8/layout/vList2"/>
    <dgm:cxn modelId="{83DC39BE-96FA-45A4-BD82-3A98890804BE}" srcId="{E3912460-7AD5-49CB-BE90-48BAEBE7C647}" destId="{B25B6779-EE23-47BA-B208-57022E47D93A}" srcOrd="2" destOrd="0" parTransId="{A12B3348-835B-42EA-8272-F4ED97F1BDC9}" sibTransId="{B0B5DA23-5154-4D0F-8761-E1F5FE64B1ED}"/>
    <dgm:cxn modelId="{C7037FE3-57BD-48DE-9382-EED81C5E21B1}" type="presOf" srcId="{99D2E817-CE4F-4569-93E5-906FB60C0995}" destId="{BAD72B04-D8DF-4EAA-A59C-0FF57E4B3A87}" srcOrd="0" destOrd="0" presId="urn:microsoft.com/office/officeart/2005/8/layout/vList2"/>
    <dgm:cxn modelId="{FA5608E7-7547-44EA-AA2D-E9FAFA130282}" srcId="{E3912460-7AD5-49CB-BE90-48BAEBE7C647}" destId="{99D2E817-CE4F-4569-93E5-906FB60C0995}" srcOrd="0" destOrd="0" parTransId="{1CEE5F71-0CCA-46ED-92FE-32F628760AAB}" sibTransId="{0C2BC99E-809E-4AAC-A196-703388E3F9FF}"/>
    <dgm:cxn modelId="{B702520B-E606-4305-B712-45B5D6DA43FC}" type="presParOf" srcId="{5E59A5BA-C5C6-4F1D-BC1A-202E3A741E46}" destId="{BAD72B04-D8DF-4EAA-A59C-0FF57E4B3A87}" srcOrd="0" destOrd="0" presId="urn:microsoft.com/office/officeart/2005/8/layout/vList2"/>
    <dgm:cxn modelId="{3EFDFA54-B7D9-4076-ABCC-6C339C2561E6}" type="presParOf" srcId="{5E59A5BA-C5C6-4F1D-BC1A-202E3A741E46}" destId="{A02F64D7-E8D4-4212-9A0E-2B131A6715CD}" srcOrd="1" destOrd="0" presId="urn:microsoft.com/office/officeart/2005/8/layout/vList2"/>
    <dgm:cxn modelId="{9CC26068-DFAB-4174-8C53-B392FB8CC621}" type="presParOf" srcId="{5E59A5BA-C5C6-4F1D-BC1A-202E3A741E46}" destId="{71F6557B-3343-48DD-89B1-A78985BB963C}" srcOrd="2" destOrd="0" presId="urn:microsoft.com/office/officeart/2005/8/layout/vList2"/>
    <dgm:cxn modelId="{4E867D52-A7BD-42B9-8DC3-21CEDAAEE39D}" type="presParOf" srcId="{5E59A5BA-C5C6-4F1D-BC1A-202E3A741E46}" destId="{F7C8377D-7F17-420B-A57C-E4ED037E0BAB}" srcOrd="3" destOrd="0" presId="urn:microsoft.com/office/officeart/2005/8/layout/vList2"/>
    <dgm:cxn modelId="{0F38C5D7-3F50-418B-897D-EC4C7F70F1A8}" type="presParOf" srcId="{5E59A5BA-C5C6-4F1D-BC1A-202E3A741E46}" destId="{0F85B7E6-BF9A-4A5B-B00C-AA8E23C6B55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72B04-D8DF-4EAA-A59C-0FF57E4B3A87}">
      <dsp:nvSpPr>
        <dsp:cNvPr id="0" name=""/>
        <dsp:cNvSpPr/>
      </dsp:nvSpPr>
      <dsp:spPr>
        <a:xfrm>
          <a:off x="0" y="46250"/>
          <a:ext cx="6797675" cy="18006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To secure our data from cyber attackers using various techniques</a:t>
          </a:r>
          <a:endParaRPr lang="en-US" sz="2700" kern="1200"/>
        </a:p>
      </dsp:txBody>
      <dsp:txXfrm>
        <a:off x="87900" y="134150"/>
        <a:ext cx="6621875" cy="1624830"/>
      </dsp:txXfrm>
    </dsp:sp>
    <dsp:sp modelId="{71F6557B-3343-48DD-89B1-A78985BB963C}">
      <dsp:nvSpPr>
        <dsp:cNvPr id="0" name=""/>
        <dsp:cNvSpPr/>
      </dsp:nvSpPr>
      <dsp:spPr>
        <a:xfrm>
          <a:off x="0" y="1924641"/>
          <a:ext cx="6797675" cy="1800630"/>
        </a:xfrm>
        <a:prstGeom prst="roundRect">
          <a:avLst/>
        </a:prstGeom>
        <a:solidFill>
          <a:schemeClr val="accent2">
            <a:hueOff val="745968"/>
            <a:satOff val="-5205"/>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In day to day life our data’s and information were secured with the help of those techniques that were explained in the upcoming slides.</a:t>
          </a:r>
          <a:endParaRPr lang="en-US" sz="2700" kern="1200"/>
        </a:p>
      </dsp:txBody>
      <dsp:txXfrm>
        <a:off x="87900" y="2012541"/>
        <a:ext cx="6621875" cy="1624830"/>
      </dsp:txXfrm>
    </dsp:sp>
    <dsp:sp modelId="{0F85B7E6-BF9A-4A5B-B00C-AA8E23C6B554}">
      <dsp:nvSpPr>
        <dsp:cNvPr id="0" name=""/>
        <dsp:cNvSpPr/>
      </dsp:nvSpPr>
      <dsp:spPr>
        <a:xfrm>
          <a:off x="0" y="3803031"/>
          <a:ext cx="6797675" cy="1800630"/>
        </a:xfrm>
        <a:prstGeom prst="roundRect">
          <a:avLst/>
        </a:prstGeom>
        <a:solidFill>
          <a:schemeClr val="accent2">
            <a:hueOff val="1491936"/>
            <a:satOff val="-10410"/>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Generation of hash using MD5, SHA256,etc.. Were also explained in the upcoming slides</a:t>
          </a:r>
          <a:endParaRPr lang="en-US" sz="2700" kern="1200"/>
        </a:p>
      </dsp:txBody>
      <dsp:txXfrm>
        <a:off x="87900" y="3890931"/>
        <a:ext cx="6621875" cy="1624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668E2-FFF3-4906-8B22-4DA0F73CAA8F}" type="datetimeFigureOut">
              <a:rPr lang="en-IN" smtClean="0"/>
              <a:t>06-09-2024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39E7B-089E-4C33-AC11-02F1A967584B}" type="slidenum">
              <a:rPr lang="en-IN" smtClean="0"/>
              <a:t>‹#›</a:t>
            </a:fld>
            <a:endParaRPr lang="en-IN"/>
          </a:p>
        </p:txBody>
      </p:sp>
    </p:spTree>
    <p:extLst>
      <p:ext uri="{BB962C8B-B14F-4D97-AF65-F5344CB8AC3E}">
        <p14:creationId xmlns:p14="http://schemas.microsoft.com/office/powerpoint/2010/main" val="180224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239E7B-089E-4C33-AC11-02F1A967584B}" type="slidenum">
              <a:rPr lang="en-IN" smtClean="0"/>
              <a:t>5</a:t>
            </a:fld>
            <a:endParaRPr lang="en-IN"/>
          </a:p>
        </p:txBody>
      </p:sp>
    </p:spTree>
    <p:extLst>
      <p:ext uri="{BB962C8B-B14F-4D97-AF65-F5344CB8AC3E}">
        <p14:creationId xmlns:p14="http://schemas.microsoft.com/office/powerpoint/2010/main" val="310501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89754" y="639097"/>
            <a:ext cx="6253317" cy="3686015"/>
          </a:xfrm>
        </p:spPr>
        <p:txBody>
          <a:bodyPr>
            <a:normAutofit/>
          </a:bodyPr>
          <a:lstStyle/>
          <a:p>
            <a:r>
              <a:rPr lang="en-US"/>
              <a:t>SECURING DATA FROM ATTACKERS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289753" y="4672739"/>
            <a:ext cx="6269347" cy="1021498"/>
          </a:xfrm>
        </p:spPr>
        <p:txBody>
          <a:bodyPr>
            <a:normAutofit/>
          </a:bodyPr>
          <a:lstStyle/>
          <a:p>
            <a:r>
              <a:rPr lang="en-US">
                <a:solidFill>
                  <a:schemeClr val="tx1">
                    <a:lumMod val="85000"/>
                    <a:lumOff val="15000"/>
                  </a:schemeClr>
                </a:solidFill>
              </a:rPr>
              <a:t>TEAM NAME : INNOVATORS</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r="24056"/>
          <a:stretch/>
        </p:blipFill>
        <p:spPr>
          <a:xfrm>
            <a:off x="-1" y="1"/>
            <a:ext cx="4635315" cy="6857999"/>
          </a:xfrm>
          <a:prstGeom prst="rect">
            <a:avLst/>
          </a:prstGeom>
        </p:spPr>
      </p:pic>
      <p:cxnSp>
        <p:nvCxnSpPr>
          <p:cNvPr id="33" name="Straight Connector 3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4A2DA-1EBE-DB80-43E3-51218FC6823F}"/>
              </a:ext>
            </a:extLst>
          </p:cNvPr>
          <p:cNvSpPr>
            <a:spLocks noGrp="1"/>
          </p:cNvSpPr>
          <p:nvPr>
            <p:ph type="title"/>
          </p:nvPr>
        </p:nvSpPr>
        <p:spPr>
          <a:xfrm>
            <a:off x="858749" y="963997"/>
            <a:ext cx="3787457" cy="4938361"/>
          </a:xfrm>
        </p:spPr>
        <p:txBody>
          <a:bodyPr anchor="ctr">
            <a:normAutofit/>
          </a:bodyPr>
          <a:lstStyle/>
          <a:p>
            <a:pPr algn="r"/>
            <a:r>
              <a:rPr lang="en-IN" b="1"/>
              <a:t>PROBLEM STATEMENT</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F98A35-47A8-BCBD-B896-FEDAEE0A9E56}"/>
              </a:ext>
            </a:extLst>
          </p:cNvPr>
          <p:cNvSpPr>
            <a:spLocks noGrp="1"/>
          </p:cNvSpPr>
          <p:nvPr>
            <p:ph idx="1"/>
          </p:nvPr>
        </p:nvSpPr>
        <p:spPr>
          <a:xfrm>
            <a:off x="5301798" y="963507"/>
            <a:ext cx="5968181" cy="4938851"/>
          </a:xfrm>
        </p:spPr>
        <p:txBody>
          <a:bodyPr anchor="ctr">
            <a:normAutofit/>
          </a:bodyPr>
          <a:lstStyle/>
          <a:p>
            <a:pPr>
              <a:buFont typeface="Wingdings" panose="05000000000000000000" pitchFamily="2" charset="2"/>
              <a:buChar char="v"/>
            </a:pPr>
            <a:r>
              <a:rPr lang="en-IN" dirty="0"/>
              <a:t> In our day to day life there may be risk of data secure and privacy and the solution for various ways in securing the data were also explained in the upcoming slides</a:t>
            </a:r>
          </a:p>
        </p:txBody>
      </p:sp>
    </p:spTree>
    <p:extLst>
      <p:ext uri="{BB962C8B-B14F-4D97-AF65-F5344CB8AC3E}">
        <p14:creationId xmlns:p14="http://schemas.microsoft.com/office/powerpoint/2010/main" val="245482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545AB87-3438-CC3D-41EF-68FAACF7BE66}"/>
              </a:ext>
            </a:extLst>
          </p:cNvPr>
          <p:cNvSpPr>
            <a:spLocks noGrp="1"/>
          </p:cNvSpPr>
          <p:nvPr>
            <p:ph type="title"/>
          </p:nvPr>
        </p:nvSpPr>
        <p:spPr>
          <a:xfrm>
            <a:off x="492370" y="516835"/>
            <a:ext cx="3084844" cy="5772840"/>
          </a:xfrm>
        </p:spPr>
        <p:txBody>
          <a:bodyPr anchor="ctr">
            <a:normAutofit/>
          </a:bodyPr>
          <a:lstStyle/>
          <a:p>
            <a:r>
              <a:rPr lang="en-IN" sz="3600" b="1">
                <a:solidFill>
                  <a:schemeClr val="bg1"/>
                </a:solidFill>
              </a:rPr>
              <a:t>OBJECTIVE</a:t>
            </a:r>
          </a:p>
        </p:txBody>
      </p:sp>
      <p:graphicFrame>
        <p:nvGraphicFramePr>
          <p:cNvPr id="5" name="Content Placeholder 2">
            <a:extLst>
              <a:ext uri="{FF2B5EF4-FFF2-40B4-BE49-F238E27FC236}">
                <a16:creationId xmlns:a16="http://schemas.microsoft.com/office/drawing/2014/main" id="{B9AB659D-0707-D052-F40E-7899A53E88BB}"/>
              </a:ext>
            </a:extLst>
          </p:cNvPr>
          <p:cNvGraphicFramePr>
            <a:graphicFrameLocks noGrp="1"/>
          </p:cNvGraphicFramePr>
          <p:nvPr>
            <p:ph idx="1"/>
            <p:extLst>
              <p:ext uri="{D42A27DB-BD31-4B8C-83A1-F6EECF244321}">
                <p14:modId xmlns:p14="http://schemas.microsoft.com/office/powerpoint/2010/main" val="362444780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36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BE27-3644-9665-45CD-9D40B2AC611F}"/>
              </a:ext>
            </a:extLst>
          </p:cNvPr>
          <p:cNvSpPr>
            <a:spLocks noGrp="1"/>
          </p:cNvSpPr>
          <p:nvPr>
            <p:ph type="title"/>
          </p:nvPr>
        </p:nvSpPr>
        <p:spPr>
          <a:xfrm>
            <a:off x="3309538" y="188280"/>
            <a:ext cx="10058400" cy="1450757"/>
          </a:xfrm>
        </p:spPr>
        <p:txBody>
          <a:bodyPr/>
          <a:lstStyle/>
          <a:p>
            <a:r>
              <a:rPr lang="en-IN" dirty="0"/>
              <a:t>FLOW DIAGRAM</a:t>
            </a:r>
          </a:p>
        </p:txBody>
      </p:sp>
      <p:sp>
        <p:nvSpPr>
          <p:cNvPr id="5" name="Rectangle: Rounded Corners 4">
            <a:extLst>
              <a:ext uri="{FF2B5EF4-FFF2-40B4-BE49-F238E27FC236}">
                <a16:creationId xmlns:a16="http://schemas.microsoft.com/office/drawing/2014/main" id="{30B3A10A-8798-6258-20F5-5638485C66AA}"/>
              </a:ext>
            </a:extLst>
          </p:cNvPr>
          <p:cNvSpPr/>
          <p:nvPr/>
        </p:nvSpPr>
        <p:spPr>
          <a:xfrm>
            <a:off x="845573" y="2374244"/>
            <a:ext cx="3716593" cy="1147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DATA INFORMATION</a:t>
            </a:r>
          </a:p>
        </p:txBody>
      </p:sp>
      <p:sp>
        <p:nvSpPr>
          <p:cNvPr id="6" name="Rectangle: Rounded Corners 5">
            <a:extLst>
              <a:ext uri="{FF2B5EF4-FFF2-40B4-BE49-F238E27FC236}">
                <a16:creationId xmlns:a16="http://schemas.microsoft.com/office/drawing/2014/main" id="{B0AFA75B-6DA2-751C-0021-FECC0B0FB322}"/>
              </a:ext>
            </a:extLst>
          </p:cNvPr>
          <p:cNvSpPr/>
          <p:nvPr/>
        </p:nvSpPr>
        <p:spPr>
          <a:xfrm>
            <a:off x="5742039" y="2281084"/>
            <a:ext cx="4965290" cy="11479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CONVERSION INTO HASH</a:t>
            </a:r>
          </a:p>
        </p:txBody>
      </p:sp>
      <p:sp>
        <p:nvSpPr>
          <p:cNvPr id="7" name="Rectangle: Rounded Corners 6">
            <a:extLst>
              <a:ext uri="{FF2B5EF4-FFF2-40B4-BE49-F238E27FC236}">
                <a16:creationId xmlns:a16="http://schemas.microsoft.com/office/drawing/2014/main" id="{7D4B2262-CFA0-F9E6-4157-608F150FCB58}"/>
              </a:ext>
            </a:extLst>
          </p:cNvPr>
          <p:cNvSpPr/>
          <p:nvPr/>
        </p:nvSpPr>
        <p:spPr>
          <a:xfrm>
            <a:off x="845574" y="4257368"/>
            <a:ext cx="3716593" cy="1229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ACCESS</a:t>
            </a:r>
          </a:p>
        </p:txBody>
      </p:sp>
      <p:sp>
        <p:nvSpPr>
          <p:cNvPr id="8" name="Rectangle: Rounded Corners 7">
            <a:extLst>
              <a:ext uri="{FF2B5EF4-FFF2-40B4-BE49-F238E27FC236}">
                <a16:creationId xmlns:a16="http://schemas.microsoft.com/office/drawing/2014/main" id="{5CF1213A-3ABA-E967-9341-479E82DE51D3}"/>
              </a:ext>
            </a:extLst>
          </p:cNvPr>
          <p:cNvSpPr/>
          <p:nvPr/>
        </p:nvSpPr>
        <p:spPr>
          <a:xfrm>
            <a:off x="5810865" y="4257368"/>
            <a:ext cx="4965290" cy="1229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KEY</a:t>
            </a:r>
          </a:p>
        </p:txBody>
      </p:sp>
      <p:sp>
        <p:nvSpPr>
          <p:cNvPr id="11" name="Arrow: Right 10">
            <a:extLst>
              <a:ext uri="{FF2B5EF4-FFF2-40B4-BE49-F238E27FC236}">
                <a16:creationId xmlns:a16="http://schemas.microsoft.com/office/drawing/2014/main" id="{DEDFCED7-DC33-A697-FB77-2082612AEE86}"/>
              </a:ext>
            </a:extLst>
          </p:cNvPr>
          <p:cNvSpPr/>
          <p:nvPr/>
        </p:nvSpPr>
        <p:spPr>
          <a:xfrm>
            <a:off x="4562167" y="2792361"/>
            <a:ext cx="1179872"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Down 11">
            <a:extLst>
              <a:ext uri="{FF2B5EF4-FFF2-40B4-BE49-F238E27FC236}">
                <a16:creationId xmlns:a16="http://schemas.microsoft.com/office/drawing/2014/main" id="{67ECFD1E-BA60-40B1-DBD3-17348535F231}"/>
              </a:ext>
            </a:extLst>
          </p:cNvPr>
          <p:cNvSpPr/>
          <p:nvPr/>
        </p:nvSpPr>
        <p:spPr>
          <a:xfrm>
            <a:off x="8042787" y="3429000"/>
            <a:ext cx="511278" cy="82836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E8096B42-75E2-02AA-CF9B-C615C76E490D}"/>
              </a:ext>
            </a:extLst>
          </p:cNvPr>
          <p:cNvSpPr/>
          <p:nvPr/>
        </p:nvSpPr>
        <p:spPr>
          <a:xfrm rot="10800000">
            <a:off x="4562167" y="4658032"/>
            <a:ext cx="124869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091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883C1-7AF3-D8DC-C093-B4FFB02B5A94}"/>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4700" dirty="0">
                <a:solidFill>
                  <a:schemeClr val="tx1">
                    <a:lumMod val="85000"/>
                    <a:lumOff val="15000"/>
                  </a:schemeClr>
                </a:solidFill>
              </a:rPr>
              <a:t>SCREENSHOTS OF GENERATED HASH</a:t>
            </a:r>
          </a:p>
        </p:txBody>
      </p:sp>
      <p:pic>
        <p:nvPicPr>
          <p:cNvPr id="5" name="Content Placeholder 4">
            <a:extLst>
              <a:ext uri="{FF2B5EF4-FFF2-40B4-BE49-F238E27FC236}">
                <a16:creationId xmlns:a16="http://schemas.microsoft.com/office/drawing/2014/main" id="{870A8129-6472-7FE3-F0FC-65D6DED8820D}"/>
              </a:ext>
            </a:extLst>
          </p:cNvPr>
          <p:cNvPicPr>
            <a:picLocks noGrp="1" noChangeAspect="1"/>
          </p:cNvPicPr>
          <p:nvPr>
            <p:ph idx="1"/>
          </p:nvPr>
        </p:nvPicPr>
        <p:blipFill>
          <a:blip r:embed="rId3"/>
          <a:stretch>
            <a:fillRect/>
          </a:stretch>
        </p:blipFill>
        <p:spPr>
          <a:xfrm>
            <a:off x="1249853" y="640080"/>
            <a:ext cx="4531515" cy="3602736"/>
          </a:xfrm>
          <a:prstGeom prst="rect">
            <a:avLst/>
          </a:prstGeom>
        </p:spPr>
      </p:pic>
      <p:pic>
        <p:nvPicPr>
          <p:cNvPr id="7" name="Picture 6">
            <a:extLst>
              <a:ext uri="{FF2B5EF4-FFF2-40B4-BE49-F238E27FC236}">
                <a16:creationId xmlns:a16="http://schemas.microsoft.com/office/drawing/2014/main" id="{79B24ACF-2F0B-21AF-4AC6-A9AF40D2AD7F}"/>
              </a:ext>
            </a:extLst>
          </p:cNvPr>
          <p:cNvPicPr>
            <a:picLocks noChangeAspect="1"/>
          </p:cNvPicPr>
          <p:nvPr/>
        </p:nvPicPr>
        <p:blipFill>
          <a:blip r:embed="rId4"/>
          <a:stretch>
            <a:fillRect/>
          </a:stretch>
        </p:blipFill>
        <p:spPr>
          <a:xfrm>
            <a:off x="6256867" y="640079"/>
            <a:ext cx="5302232" cy="3602736"/>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55767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E8973-1F02-BF90-E7B7-5EEFF5B6E752}"/>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dirty="0">
                <a:solidFill>
                  <a:schemeClr val="tx1">
                    <a:lumMod val="85000"/>
                    <a:lumOff val="15000"/>
                  </a:schemeClr>
                </a:solidFill>
              </a:rPr>
              <a:t>CONVERTING ASCII</a:t>
            </a:r>
          </a:p>
        </p:txBody>
      </p:sp>
      <p:pic>
        <p:nvPicPr>
          <p:cNvPr id="5" name="Content Placeholder 4">
            <a:extLst>
              <a:ext uri="{FF2B5EF4-FFF2-40B4-BE49-F238E27FC236}">
                <a16:creationId xmlns:a16="http://schemas.microsoft.com/office/drawing/2014/main" id="{83F93BB7-0C94-38DE-7983-684199D1512B}"/>
              </a:ext>
            </a:extLst>
          </p:cNvPr>
          <p:cNvPicPr>
            <a:picLocks noGrp="1" noChangeAspect="1"/>
          </p:cNvPicPr>
          <p:nvPr>
            <p:ph idx="1"/>
          </p:nvPr>
        </p:nvPicPr>
        <p:blipFill>
          <a:blip r:embed="rId2"/>
          <a:srcRect r="12562" b="1"/>
          <a:stretch/>
        </p:blipFill>
        <p:spPr>
          <a:xfrm>
            <a:off x="2678904" y="771100"/>
            <a:ext cx="6821528" cy="2750022"/>
          </a:xfrm>
          <a:prstGeom prst="rect">
            <a:avLst/>
          </a:prstGeom>
        </p:spPr>
      </p:pic>
      <p:cxnSp>
        <p:nvCxnSpPr>
          <p:cNvPr id="27" name="Straight Connector 26">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84672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F133D-29DE-2A84-C6A1-82715A20F1A3}"/>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a:solidFill>
                  <a:schemeClr val="tx1">
                    <a:lumMod val="85000"/>
                    <a:lumOff val="15000"/>
                  </a:schemeClr>
                </a:solidFill>
              </a:rPr>
              <a:t>                          THANK YOU</a:t>
            </a:r>
          </a:p>
        </p:txBody>
      </p:sp>
      <p:pic>
        <p:nvPicPr>
          <p:cNvPr id="6" name="Graphic 5" descr="Smiling Face with No Fill">
            <a:extLst>
              <a:ext uri="{FF2B5EF4-FFF2-40B4-BE49-F238E27FC236}">
                <a16:creationId xmlns:a16="http://schemas.microsoft.com/office/drawing/2014/main" id="{CA428E7A-C2DF-B5FF-8A59-9566BB3474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5" name="Straight Connector 1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263424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{F34FC0A5-EEDA-4F8D-9E18-2323DE217FB7}tf11437505_win32</Template>
  <TotalTime>50</TotalTime>
  <Words>115</Words>
  <Application>Microsoft Office PowerPoint</Application>
  <PresentationFormat>Widescreen</PresentationFormat>
  <Paragraphs>17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Calibri</vt:lpstr>
      <vt:lpstr>Georgia Pro Cond Light</vt:lpstr>
      <vt:lpstr>Speak Pro</vt:lpstr>
      <vt:lpstr>Wingdings</vt:lpstr>
      <vt:lpstr>RetrospectVTI</vt:lpstr>
      <vt:lpstr>SECURING DATA FROM ATTACKERS</vt:lpstr>
      <vt:lpstr>PROBLEM STATEMENT</vt:lpstr>
      <vt:lpstr>OBJECTIVE</vt:lpstr>
      <vt:lpstr>FLOW DIAGRAM</vt:lpstr>
      <vt:lpstr>SCREENSHOTS OF GENERATED HASH</vt:lpstr>
      <vt:lpstr>CONVERTING ASCII</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Aldrin R J 22BME007</dc:creator>
  <cp:lastModifiedBy>Aldrin R J 22BME007</cp:lastModifiedBy>
  <cp:revision>1</cp:revision>
  <dcterms:created xsi:type="dcterms:W3CDTF">2024-09-06T16:31:23Z</dcterms:created>
  <dcterms:modified xsi:type="dcterms:W3CDTF">2024-09-06T17:21:36Z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