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VISIÓN Y ALCANCE</a:t>
            </a:r>
            <a:br>
              <a:rPr lang="es-MX" dirty="0" smtClean="0"/>
            </a:br>
            <a:r>
              <a:rPr lang="es-MX" dirty="0" smtClean="0"/>
              <a:t>ALMACÉN ITSZO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84783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Rogelio Lerma </a:t>
            </a:r>
          </a:p>
          <a:p>
            <a:r>
              <a:rPr lang="es-MX" dirty="0" smtClean="0"/>
              <a:t>Jonathan Pérez </a:t>
            </a:r>
          </a:p>
          <a:p>
            <a:r>
              <a:rPr lang="es-MX" dirty="0" err="1" smtClean="0"/>
              <a:t>Aldring</a:t>
            </a:r>
            <a:r>
              <a:rPr lang="es-MX" dirty="0" smtClean="0"/>
              <a:t> bueno</a:t>
            </a:r>
          </a:p>
          <a:p>
            <a:r>
              <a:rPr lang="es-MX" dirty="0" smtClean="0"/>
              <a:t>Víctor Domínguez</a:t>
            </a:r>
          </a:p>
          <a:p>
            <a:r>
              <a:rPr lang="es-MX" dirty="0" smtClean="0"/>
              <a:t>Jaime Zepeda                                                                                     8 de octubre del 2015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81" y="489373"/>
            <a:ext cx="2049350" cy="19168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22" y="489373"/>
            <a:ext cx="1837371" cy="18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1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Cambio de </a:t>
            </a:r>
            <a:r>
              <a:rPr lang="es-MX" b="1" dirty="0" smtClean="0"/>
              <a:t>requerimientos</a:t>
            </a:r>
          </a:p>
          <a:p>
            <a:pPr algn="just"/>
            <a:r>
              <a:rPr lang="es-MX" dirty="0"/>
              <a:t>No depende del equipo de trabajo el </a:t>
            </a:r>
            <a:r>
              <a:rPr lang="es-MX" dirty="0" smtClean="0"/>
              <a:t>cambio de </a:t>
            </a:r>
            <a:r>
              <a:rPr lang="es-MX" dirty="0"/>
              <a:t>requerimientos, siendo una gran desventaja que la institución en </a:t>
            </a:r>
            <a:r>
              <a:rPr lang="es-MX" dirty="0" smtClean="0"/>
              <a:t>un </a:t>
            </a:r>
            <a:r>
              <a:rPr lang="es-MX" dirty="0"/>
              <a:t>momento determinado decida realizar cambios de puestos dentro </a:t>
            </a:r>
            <a:r>
              <a:rPr lang="es-MX" dirty="0" smtClean="0"/>
              <a:t>del almacén</a:t>
            </a:r>
            <a:r>
              <a:rPr lang="es-MX" dirty="0"/>
              <a:t>. El cambio de requerimientos afectaría al proyecto de </a:t>
            </a:r>
            <a:r>
              <a:rPr lang="es-MX" dirty="0" smtClean="0"/>
              <a:t>manera radical</a:t>
            </a:r>
            <a:r>
              <a:rPr lang="es-MX" dirty="0"/>
              <a:t>, ya que se tendría que modificar nuevamente diagramas, plantillas, </a:t>
            </a:r>
            <a:r>
              <a:rPr lang="es-MX" dirty="0" smtClean="0"/>
              <a:t>y todos </a:t>
            </a:r>
            <a:r>
              <a:rPr lang="es-MX" dirty="0"/>
              <a:t>los documentos para poder crear el sistema con los </a:t>
            </a:r>
            <a:r>
              <a:rPr lang="es-MX" dirty="0" smtClean="0"/>
              <a:t>nuevos requerimientos </a:t>
            </a:r>
            <a:r>
              <a:rPr lang="es-MX" dirty="0"/>
              <a:t>que el administrador quiera.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052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VISIÓN DEL PRODUCTO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A lo largo de este documento se ha mencionado el objetivo del sistema </a:t>
            </a:r>
            <a:r>
              <a:rPr lang="es-MX" dirty="0" smtClean="0"/>
              <a:t>de información </a:t>
            </a:r>
            <a:r>
              <a:rPr lang="es-MX" dirty="0"/>
              <a:t>para el almacén, el </a:t>
            </a:r>
            <a:r>
              <a:rPr lang="es-MX" dirty="0" err="1"/>
              <a:t>contro</a:t>
            </a:r>
            <a:r>
              <a:rPr lang="es-MX" dirty="0"/>
              <a:t> actual del inventario </a:t>
            </a:r>
            <a:r>
              <a:rPr lang="es-MX" dirty="0" smtClean="0"/>
              <a:t>requiere </a:t>
            </a:r>
            <a:r>
              <a:rPr lang="es-MX" dirty="0"/>
              <a:t>de </a:t>
            </a:r>
            <a:r>
              <a:rPr lang="es-MX" dirty="0" smtClean="0"/>
              <a:t>mucho tiempo </a:t>
            </a:r>
            <a:r>
              <a:rPr lang="es-MX" dirty="0"/>
              <a:t>para la administración, por lo que en </a:t>
            </a:r>
            <a:r>
              <a:rPr lang="es-MX" dirty="0" smtClean="0"/>
              <a:t>ocasiones </a:t>
            </a:r>
            <a:r>
              <a:rPr lang="es-MX" dirty="0"/>
              <a:t>no se sabe la </a:t>
            </a:r>
            <a:r>
              <a:rPr lang="es-MX" dirty="0" smtClean="0"/>
              <a:t>cantidades de </a:t>
            </a:r>
            <a:r>
              <a:rPr lang="es-MX" dirty="0"/>
              <a:t>material con las que se cuenta, y es más fácil pedir nuevo material que </a:t>
            </a:r>
            <a:r>
              <a:rPr lang="es-MX" dirty="0" smtClean="0"/>
              <a:t>buscar el </a:t>
            </a:r>
            <a:r>
              <a:rPr lang="es-MX" dirty="0"/>
              <a:t>existente (ya que tal vez no se tenga registro de que existe, sin embargo, </a:t>
            </a:r>
            <a:r>
              <a:rPr lang="es-MX" dirty="0" smtClean="0"/>
              <a:t>el material </a:t>
            </a:r>
            <a:r>
              <a:rPr lang="es-MX" dirty="0"/>
              <a:t>se encuentra dentro del almacén), esto influye de manera directa en </a:t>
            </a:r>
            <a:r>
              <a:rPr lang="es-MX" dirty="0" smtClean="0"/>
              <a:t>los recursos </a:t>
            </a:r>
            <a:r>
              <a:rPr lang="es-MX" dirty="0"/>
              <a:t>económicos de la institución, pudiendo evitar situaciones como ésta </a:t>
            </a:r>
            <a:r>
              <a:rPr lang="es-MX" dirty="0" smtClean="0"/>
              <a:t>al tener </a:t>
            </a:r>
            <a:r>
              <a:rPr lang="es-MX" dirty="0"/>
              <a:t>un control exacto del material, y por ende </a:t>
            </a:r>
            <a:r>
              <a:rPr lang="es-MX" dirty="0" smtClean="0"/>
              <a:t>aprovechar </a:t>
            </a:r>
            <a:r>
              <a:rPr lang="es-MX" dirty="0"/>
              <a:t>el recurso </a:t>
            </a:r>
            <a:r>
              <a:rPr lang="es-MX" dirty="0" smtClean="0"/>
              <a:t>económico en </a:t>
            </a:r>
            <a:r>
              <a:rPr lang="es-MX" dirty="0"/>
              <a:t>material para uso escolar y que ayude en el desarrollo de los </a:t>
            </a:r>
            <a:r>
              <a:rPr lang="es-MX" dirty="0" smtClean="0"/>
              <a:t>alumnos, aprovecharlo </a:t>
            </a:r>
            <a:r>
              <a:rPr lang="es-MX" dirty="0"/>
              <a:t>también en infraestructura para la institución, publicidad de </a:t>
            </a:r>
            <a:r>
              <a:rPr lang="es-MX" dirty="0" smtClean="0"/>
              <a:t>carreras, apoyos</a:t>
            </a:r>
            <a:r>
              <a:rPr lang="es-MX" dirty="0"/>
              <a:t>, etc.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30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STATEMENT DE VISIÓN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Solo el administrador podrá usar el sistema de información, ya que es </a:t>
            </a:r>
            <a:r>
              <a:rPr lang="es-MX" dirty="0" smtClean="0"/>
              <a:t>el encargado </a:t>
            </a:r>
            <a:r>
              <a:rPr lang="es-MX" dirty="0"/>
              <a:t>de llevar el control del almacén. El cliente ya cuenta con un </a:t>
            </a:r>
            <a:r>
              <a:rPr lang="es-MX" dirty="0" smtClean="0"/>
              <a:t>lugar especifico </a:t>
            </a:r>
            <a:r>
              <a:rPr lang="es-MX" dirty="0"/>
              <a:t>en la entrada del almacén que es en donde se trabajara y se instalará </a:t>
            </a:r>
            <a:r>
              <a:rPr lang="es-MX" dirty="0" smtClean="0"/>
              <a:t>el sistema </a:t>
            </a:r>
            <a:r>
              <a:rPr lang="es-MX" dirty="0"/>
              <a:t>de información.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346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 IMPORTANTES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El sistema de información </a:t>
            </a:r>
            <a:r>
              <a:rPr lang="es-MX" dirty="0" smtClean="0"/>
              <a:t>contendrá </a:t>
            </a:r>
            <a:r>
              <a:rPr lang="es-MX" dirty="0"/>
              <a:t>sólo las </a:t>
            </a:r>
            <a:r>
              <a:rPr lang="es-MX" dirty="0" smtClean="0"/>
              <a:t>características </a:t>
            </a:r>
            <a:r>
              <a:rPr lang="es-MX" dirty="0"/>
              <a:t>que el </a:t>
            </a:r>
            <a:r>
              <a:rPr lang="es-MX" dirty="0" smtClean="0"/>
              <a:t>administrador requiera</a:t>
            </a:r>
            <a:r>
              <a:rPr lang="es-MX" dirty="0"/>
              <a:t>, siendo así un sistema sencillo y efectivo para el control del almacén de </a:t>
            </a:r>
            <a:r>
              <a:rPr lang="es-MX" dirty="0" smtClean="0"/>
              <a:t>la institución</a:t>
            </a:r>
            <a:r>
              <a:rPr lang="es-MX" dirty="0"/>
              <a:t>. Las funcionalidades del sistema se ajustarán a las </a:t>
            </a:r>
            <a:r>
              <a:rPr lang="es-MX" dirty="0" smtClean="0"/>
              <a:t>especificaciones del cliente</a:t>
            </a:r>
            <a:r>
              <a:rPr lang="es-MX" dirty="0"/>
              <a:t>, y no </a:t>
            </a:r>
            <a:r>
              <a:rPr lang="es-MX" dirty="0" smtClean="0"/>
              <a:t>contendrá </a:t>
            </a:r>
            <a:r>
              <a:rPr lang="es-MX" dirty="0"/>
              <a:t>funcionalidades que el administrador no utilizará. </a:t>
            </a:r>
            <a:r>
              <a:rPr lang="es-MX" dirty="0" smtClean="0"/>
              <a:t>Esto influye </a:t>
            </a:r>
            <a:r>
              <a:rPr lang="es-MX" dirty="0"/>
              <a:t>en los requerimientos de hardware, ya que no </a:t>
            </a:r>
            <a:r>
              <a:rPr lang="es-MX" dirty="0" smtClean="0"/>
              <a:t>contendrá funcionalidades que </a:t>
            </a:r>
            <a:r>
              <a:rPr lang="es-MX" dirty="0"/>
              <a:t>otros sistemas incluyen y en ocasiones no son usadas, disminuyendo </a:t>
            </a:r>
            <a:r>
              <a:rPr lang="es-MX" dirty="0" smtClean="0"/>
              <a:t>los requerimientos </a:t>
            </a:r>
            <a:r>
              <a:rPr lang="es-MX" dirty="0"/>
              <a:t>que una PC debe tener para poder utilizar este sistema </a:t>
            </a:r>
            <a:r>
              <a:rPr lang="es-MX" dirty="0" smtClean="0"/>
              <a:t>de información</a:t>
            </a:r>
            <a:r>
              <a:rPr lang="es-MX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656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SUPOSICIONES Y DEPENDENCIAS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No se conoce el conocimiento exacto del administrador para la utilización </a:t>
            </a:r>
            <a:r>
              <a:rPr lang="es-MX" dirty="0" smtClean="0"/>
              <a:t>de computadoras </a:t>
            </a:r>
            <a:r>
              <a:rPr lang="es-MX" dirty="0"/>
              <a:t>o algún software en especial, sin embargo las tareas que </a:t>
            </a:r>
            <a:r>
              <a:rPr lang="es-MX" dirty="0" smtClean="0"/>
              <a:t>realiza actualmente </a:t>
            </a:r>
            <a:r>
              <a:rPr lang="es-MX" dirty="0"/>
              <a:t>son realizadas en hojas de calculo de manera manual, por lo que </a:t>
            </a:r>
            <a:r>
              <a:rPr lang="es-MX" dirty="0" smtClean="0"/>
              <a:t>se tiene </a:t>
            </a:r>
            <a:r>
              <a:rPr lang="es-MX" dirty="0"/>
              <a:t>cierto grado de conocimiento que el cliente es capaz de utilizar un sistema </a:t>
            </a:r>
            <a:r>
              <a:rPr lang="es-MX" dirty="0" smtClean="0"/>
              <a:t>de información </a:t>
            </a:r>
            <a:r>
              <a:rPr lang="es-MX" dirty="0"/>
              <a:t>sin tantos problemas.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219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ALCANCE Y LIMITACIONES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El sistema de información sólo </a:t>
            </a:r>
            <a:r>
              <a:rPr lang="es-MX" dirty="0" smtClean="0"/>
              <a:t>contendrá funcionalidades </a:t>
            </a:r>
            <a:r>
              <a:rPr lang="es-MX" dirty="0"/>
              <a:t>descritas por el </a:t>
            </a:r>
            <a:r>
              <a:rPr lang="es-MX" dirty="0" smtClean="0"/>
              <a:t>cliente, como </a:t>
            </a:r>
            <a:r>
              <a:rPr lang="es-MX" dirty="0"/>
              <a:t>lo son, el control exacto de entradas y salidas, no se le </a:t>
            </a:r>
            <a:r>
              <a:rPr lang="es-MX" dirty="0" smtClean="0"/>
              <a:t>agregarán funcionalidades </a:t>
            </a:r>
            <a:r>
              <a:rPr lang="es-MX" dirty="0"/>
              <a:t>extras sin el </a:t>
            </a:r>
            <a:r>
              <a:rPr lang="es-MX" dirty="0" smtClean="0"/>
              <a:t>consentimiento </a:t>
            </a:r>
            <a:r>
              <a:rPr lang="es-MX" dirty="0"/>
              <a:t>del cliente, ya que lo que pretende </a:t>
            </a:r>
            <a:r>
              <a:rPr lang="es-MX" dirty="0" smtClean="0"/>
              <a:t>el equipo </a:t>
            </a:r>
            <a:r>
              <a:rPr lang="es-MX" dirty="0"/>
              <a:t>de trabajo es realizar un sistema que sea de fácil manejo para el cliente </a:t>
            </a:r>
            <a:r>
              <a:rPr lang="es-MX" dirty="0" smtClean="0"/>
              <a:t>y tenga </a:t>
            </a:r>
            <a:r>
              <a:rPr lang="es-MX" dirty="0"/>
              <a:t>una </a:t>
            </a:r>
            <a:r>
              <a:rPr lang="es-MX" dirty="0" smtClean="0"/>
              <a:t>fluidez </a:t>
            </a:r>
            <a:r>
              <a:rPr lang="es-MX" dirty="0"/>
              <a:t>cuando se </a:t>
            </a:r>
            <a:r>
              <a:rPr lang="es-MX" dirty="0" smtClean="0"/>
              <a:t>utiliza. </a:t>
            </a:r>
            <a:r>
              <a:rPr lang="es-MX" dirty="0"/>
              <a:t>El tiempo para la entrega del sistema es </a:t>
            </a:r>
            <a:r>
              <a:rPr lang="es-MX" dirty="0" smtClean="0"/>
              <a:t>la única </a:t>
            </a:r>
            <a:r>
              <a:rPr lang="es-MX" dirty="0"/>
              <a:t>limitación ya que corre en contra del equipo de trabajo por el suceso </a:t>
            </a:r>
            <a:r>
              <a:rPr lang="es-MX" dirty="0" smtClean="0"/>
              <a:t>ya mencionado </a:t>
            </a:r>
            <a:r>
              <a:rPr lang="es-MX" dirty="0"/>
              <a:t>(cambio de proyecto).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11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ALCANCE DEL LANZAMIENTO INICIAL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El primer lanzamiento del sistema incluirá sólo las funcionas más importantes </a:t>
            </a:r>
            <a:r>
              <a:rPr lang="es-MX" dirty="0" smtClean="0"/>
              <a:t>para el </a:t>
            </a:r>
            <a:r>
              <a:rPr lang="es-MX" dirty="0"/>
              <a:t>cliente, el control de entradas y salidas, además poder visualizar qué </a:t>
            </a:r>
            <a:r>
              <a:rPr lang="es-MX" dirty="0" smtClean="0"/>
              <a:t>elementos existen </a:t>
            </a:r>
            <a:r>
              <a:rPr lang="es-MX" dirty="0"/>
              <a:t>dentro del almacén. Esto con la finalidad de que el cliente </a:t>
            </a:r>
            <a:r>
              <a:rPr lang="es-MX" dirty="0" smtClean="0"/>
              <a:t>pueda familiarizarse </a:t>
            </a:r>
            <a:r>
              <a:rPr lang="es-MX" dirty="0"/>
              <a:t>con el sistema y </a:t>
            </a:r>
            <a:r>
              <a:rPr lang="es-MX" dirty="0" smtClean="0"/>
              <a:t>crea </a:t>
            </a:r>
            <a:r>
              <a:rPr lang="es-MX" dirty="0"/>
              <a:t>una idea de cómo </a:t>
            </a:r>
            <a:r>
              <a:rPr lang="es-MX" dirty="0" smtClean="0"/>
              <a:t>será </a:t>
            </a:r>
            <a:r>
              <a:rPr lang="es-MX" dirty="0"/>
              <a:t>el sistema y </a:t>
            </a:r>
            <a:r>
              <a:rPr lang="es-MX" dirty="0" smtClean="0"/>
              <a:t>sus funcionalidades</a:t>
            </a:r>
            <a:r>
              <a:rPr lang="es-MX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415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ALCANCE DE LANZAMIENTOS SUBSECUENTES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Una vez que el sistema en su primer lanzamiento sea aceptado por el cliente, </a:t>
            </a:r>
            <a:r>
              <a:rPr lang="es-MX" dirty="0" smtClean="0"/>
              <a:t>para su </a:t>
            </a:r>
            <a:r>
              <a:rPr lang="es-MX" dirty="0"/>
              <a:t>segunda versión ya se agregarán las funcionalidades restantes como lo son </a:t>
            </a:r>
            <a:r>
              <a:rPr lang="es-MX" dirty="0" smtClean="0"/>
              <a:t>los pedidos </a:t>
            </a:r>
            <a:r>
              <a:rPr lang="es-MX" dirty="0"/>
              <a:t>(salidas generadas en un reporte impreso) y las solicitudes (</a:t>
            </a:r>
            <a:r>
              <a:rPr lang="es-MX" dirty="0" smtClean="0"/>
              <a:t>entradas generadas </a:t>
            </a:r>
            <a:r>
              <a:rPr lang="es-MX" dirty="0"/>
              <a:t>en un reporte impreso) de material. El sistema de información </a:t>
            </a:r>
            <a:r>
              <a:rPr lang="es-MX" dirty="0" smtClean="0"/>
              <a:t>sería completado </a:t>
            </a:r>
            <a:r>
              <a:rPr lang="es-MX" dirty="0"/>
              <a:t>hasta este punto, de no ser que el cliente exija agregar </a:t>
            </a:r>
            <a:r>
              <a:rPr lang="es-MX" dirty="0" smtClean="0"/>
              <a:t>alguna funcionalidad </a:t>
            </a:r>
            <a:r>
              <a:rPr lang="es-MX" dirty="0"/>
              <a:t>que no ha mencionado hasta ahora.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95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LIMITACIONES Y EXCEPCIONES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El tiempo con el que se cuenta para la realización de éste sistema es </a:t>
            </a:r>
            <a:r>
              <a:rPr lang="es-MX" dirty="0" smtClean="0"/>
              <a:t>una limitación </a:t>
            </a:r>
            <a:r>
              <a:rPr lang="es-MX" dirty="0"/>
              <a:t>importante ya que como se ha mencionado en algunos puntos de </a:t>
            </a:r>
            <a:r>
              <a:rPr lang="es-MX" dirty="0" smtClean="0"/>
              <a:t>este documento</a:t>
            </a:r>
            <a:r>
              <a:rPr lang="es-MX" dirty="0"/>
              <a:t>, corre en contra del equipo de </a:t>
            </a:r>
            <a:r>
              <a:rPr lang="es-MX" dirty="0" smtClean="0"/>
              <a:t>trabajo. El </a:t>
            </a:r>
            <a:r>
              <a:rPr lang="es-MX" dirty="0"/>
              <a:t>conocimiento por parte del cliente acerca del uso de las tecnologías no </a:t>
            </a:r>
            <a:r>
              <a:rPr lang="es-MX" dirty="0" smtClean="0"/>
              <a:t>es exacto</a:t>
            </a:r>
            <a:r>
              <a:rPr lang="es-MX" dirty="0"/>
              <a:t>, por lo que las interfaces del sistema deben de ser lo más </a:t>
            </a:r>
            <a:r>
              <a:rPr lang="es-MX" dirty="0" smtClean="0"/>
              <a:t>agradables posibles </a:t>
            </a:r>
            <a:r>
              <a:rPr lang="es-MX" dirty="0"/>
              <a:t>para el cliente, evitando así cualquier imprevisto relacionado con </a:t>
            </a:r>
            <a:r>
              <a:rPr lang="es-MX" dirty="0" smtClean="0"/>
              <a:t>esta limitación</a:t>
            </a:r>
            <a:r>
              <a:rPr lang="es-MX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661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CONTEXTO DEL NEGOCIO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El equipo de trabajo ha tenido buena comunicación y entendimiento con el </a:t>
            </a:r>
            <a:r>
              <a:rPr lang="es-MX" dirty="0" smtClean="0"/>
              <a:t>cliente, por </a:t>
            </a:r>
            <a:r>
              <a:rPr lang="es-MX" dirty="0"/>
              <a:t>que facilita llegar a una concusión sobre las funcionalidades que se </a:t>
            </a:r>
            <a:r>
              <a:rPr lang="es-MX" dirty="0" smtClean="0"/>
              <a:t>requiere, por </a:t>
            </a:r>
            <a:r>
              <a:rPr lang="es-MX" dirty="0"/>
              <a:t>ende el equipo de trabajo sabe lo que el cliente necesita y sobretodo lo </a:t>
            </a:r>
            <a:r>
              <a:rPr lang="es-MX" dirty="0" smtClean="0"/>
              <a:t>que pide</a:t>
            </a:r>
            <a:r>
              <a:rPr lang="es-MX" dirty="0"/>
              <a:t>. La metodología a utilizar por el equipo de trabajo es la </a:t>
            </a:r>
            <a:r>
              <a:rPr lang="es-MX" dirty="0" smtClean="0"/>
              <a:t>llamada “</a:t>
            </a:r>
            <a:r>
              <a:rPr lang="es-MX" b="1" dirty="0" smtClean="0"/>
              <a:t>Incremental</a:t>
            </a:r>
            <a:r>
              <a:rPr lang="es-MX" dirty="0"/>
              <a:t>” ya que como se mencionó en los puntos de lanzamiento este </a:t>
            </a:r>
            <a:r>
              <a:rPr lang="es-MX" dirty="0" smtClean="0"/>
              <a:t>ira agregando </a:t>
            </a:r>
            <a:r>
              <a:rPr lang="es-MX" dirty="0"/>
              <a:t>funcionalidades en cada una de sus versiones e ira en forma </a:t>
            </a:r>
            <a:r>
              <a:rPr lang="es-MX" dirty="0" smtClean="0"/>
              <a:t>de cascada </a:t>
            </a:r>
            <a:r>
              <a:rPr lang="es-MX" dirty="0"/>
              <a:t>hasta que el sistema esté completo y sea funcional para el cliente.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456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del negocio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Tener </a:t>
            </a:r>
            <a:r>
              <a:rPr lang="es-MX" dirty="0"/>
              <a:t>el control de todo el material con el que se cuenta y del el material que </a:t>
            </a:r>
            <a:r>
              <a:rPr lang="es-MX" dirty="0" smtClean="0"/>
              <a:t>hace falta </a:t>
            </a:r>
            <a:r>
              <a:rPr lang="es-MX" dirty="0"/>
              <a:t>, para así ahorrar el gasto de materia innecesario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408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PERFILES DE LOS STAKEHOLDERS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082" y="1853248"/>
            <a:ext cx="5061397" cy="45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PRIORIDADES DEL PROYECTO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628" y="1853248"/>
            <a:ext cx="4945487" cy="47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19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0281" y="1421853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El cliente cuenta ya con un ambiente de trabajo el cual se le ha asignado de </a:t>
            </a:r>
            <a:r>
              <a:rPr lang="es-MX" dirty="0" smtClean="0"/>
              <a:t>buena manera</a:t>
            </a:r>
            <a:r>
              <a:rPr lang="es-MX" dirty="0"/>
              <a:t>, la ubicación del la computadora en donde se instalará el sistema esta </a:t>
            </a:r>
            <a:r>
              <a:rPr lang="es-MX" dirty="0" smtClean="0"/>
              <a:t>en la </a:t>
            </a:r>
            <a:r>
              <a:rPr lang="es-MX" dirty="0"/>
              <a:t>entrada del almacén escolar, sólo él podrá utilizar el sistema de </a:t>
            </a:r>
            <a:r>
              <a:rPr lang="es-MX" dirty="0" smtClean="0"/>
              <a:t>información, realizando </a:t>
            </a:r>
            <a:r>
              <a:rPr lang="es-MX" dirty="0"/>
              <a:t>el papel de administrador ya que es la persona que tiene </a:t>
            </a:r>
            <a:r>
              <a:rPr lang="es-MX" dirty="0" smtClean="0"/>
              <a:t>el conocimiento </a:t>
            </a:r>
            <a:r>
              <a:rPr lang="es-MX" dirty="0"/>
              <a:t>total del control del </a:t>
            </a:r>
            <a:r>
              <a:rPr lang="es-MX" dirty="0" smtClean="0"/>
              <a:t>almacén. El </a:t>
            </a:r>
            <a:r>
              <a:rPr lang="es-MX" dirty="0"/>
              <a:t>sistema será manejado solo en una máquina sirviendo como cliente-servidor, </a:t>
            </a:r>
            <a:r>
              <a:rPr lang="es-MX" dirty="0" smtClean="0"/>
              <a:t>de tal </a:t>
            </a:r>
            <a:r>
              <a:rPr lang="es-MX" dirty="0"/>
              <a:t>manera que se obtendrá así un sistema un poco más fluido. Al ser el </a:t>
            </a:r>
            <a:r>
              <a:rPr lang="es-MX" dirty="0" smtClean="0"/>
              <a:t>único usuario </a:t>
            </a:r>
            <a:r>
              <a:rPr lang="es-MX" dirty="0"/>
              <a:t>que lo utilizará no requerirá de más identificaciones que las que el </a:t>
            </a:r>
            <a:r>
              <a:rPr lang="es-MX" dirty="0" smtClean="0"/>
              <a:t>sistema operativo le </a:t>
            </a:r>
            <a:r>
              <a:rPr lang="es-MX" dirty="0"/>
              <a:t>permite usar, por ello no se agregará usuario al cliente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860" y="4623294"/>
            <a:ext cx="4143224" cy="19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rot="19868837">
            <a:off x="1455752" y="3259166"/>
            <a:ext cx="8946541" cy="84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400" dirty="0" smtClean="0"/>
              <a:t>GRACIAS POR SU ATENCIÓN 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12200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Background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Tener una mayor organización en el almacén, que implicará conocer a detalle </a:t>
            </a:r>
            <a:r>
              <a:rPr lang="es-MX" dirty="0" smtClean="0"/>
              <a:t>el material </a:t>
            </a:r>
            <a:r>
              <a:rPr lang="es-MX" dirty="0"/>
              <a:t>que se tiene que comprar evitando así hacer gastos innecesarios para </a:t>
            </a:r>
            <a:r>
              <a:rPr lang="es-MX" dirty="0" smtClean="0"/>
              <a:t>la institución</a:t>
            </a:r>
            <a:r>
              <a:rPr lang="es-MX" dirty="0"/>
              <a:t>, por lo tanto, con los recursos económicos ahorrados se podrá </a:t>
            </a:r>
            <a:r>
              <a:rPr lang="es-MX" dirty="0" smtClean="0"/>
              <a:t>invertir en </a:t>
            </a:r>
            <a:r>
              <a:rPr lang="es-MX" dirty="0"/>
              <a:t>publicidad y obtener la atención de los alumnos por la institución y </a:t>
            </a:r>
            <a:r>
              <a:rPr lang="es-MX" dirty="0" smtClean="0"/>
              <a:t>así aumentar </a:t>
            </a:r>
            <a:r>
              <a:rPr lang="es-MX" dirty="0"/>
              <a:t>la retícula.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260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Oportunidades del negocio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MX" dirty="0" smtClean="0"/>
              <a:t>Existen </a:t>
            </a:r>
            <a:r>
              <a:rPr lang="es-MX" dirty="0"/>
              <a:t>un sin fin de sistemas en los cuales el equipo puede basarse para </a:t>
            </a:r>
            <a:r>
              <a:rPr lang="es-MX" dirty="0" smtClean="0"/>
              <a:t>la creación </a:t>
            </a:r>
            <a:r>
              <a:rPr lang="es-MX" dirty="0"/>
              <a:t>de este sistema y con la posibilidad de elegir que </a:t>
            </a:r>
            <a:r>
              <a:rPr lang="es-MX" dirty="0" smtClean="0"/>
              <a:t>funcionalidades no </a:t>
            </a:r>
            <a:r>
              <a:rPr lang="es-MX" dirty="0"/>
              <a:t>se requieren para crear un sistema más fluido para el cliente</a:t>
            </a:r>
            <a:r>
              <a:rPr lang="es-MX" dirty="0" smtClean="0"/>
              <a:t>.</a:t>
            </a:r>
          </a:p>
          <a:p>
            <a:pPr algn="just"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r>
              <a:rPr lang="es-MX" dirty="0" smtClean="0"/>
              <a:t>El </a:t>
            </a:r>
            <a:r>
              <a:rPr lang="es-MX" dirty="0"/>
              <a:t>almacén del ITSZO ha exigido mucho la creación de un sistema </a:t>
            </a:r>
            <a:r>
              <a:rPr lang="es-MX" dirty="0" smtClean="0"/>
              <a:t>de    información.</a:t>
            </a:r>
          </a:p>
          <a:p>
            <a:pPr marL="0" indent="0">
              <a:buNone/>
            </a:pPr>
            <a:endParaRPr lang="es-MX" dirty="0" smtClean="0"/>
          </a:p>
          <a:p>
            <a:pPr>
              <a:buFontTx/>
              <a:buChar char="-"/>
            </a:pPr>
            <a:r>
              <a:rPr lang="es-MX" dirty="0" smtClean="0"/>
              <a:t>Posibilidad </a:t>
            </a:r>
            <a:r>
              <a:rPr lang="es-MX" dirty="0"/>
              <a:t>de </a:t>
            </a:r>
            <a:r>
              <a:rPr lang="es-MX" dirty="0" smtClean="0"/>
              <a:t>comercializar</a:t>
            </a:r>
          </a:p>
          <a:p>
            <a:pPr>
              <a:buFontTx/>
              <a:buChar char="-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310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negocio y criterios de éxito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Tener una mejor administración sobre los recursos materiales con los que </a:t>
            </a:r>
            <a:r>
              <a:rPr lang="es-MX" dirty="0" smtClean="0"/>
              <a:t>cuenta dentro </a:t>
            </a:r>
            <a:r>
              <a:rPr lang="es-MX" dirty="0"/>
              <a:t>del almacén. Por ende, los gastos innecesarios disminuirán y así tener </a:t>
            </a:r>
            <a:r>
              <a:rPr lang="es-MX" dirty="0" smtClean="0"/>
              <a:t>la posibilidad </a:t>
            </a:r>
            <a:r>
              <a:rPr lang="es-MX" dirty="0"/>
              <a:t>de distribuir el presupuesto de una mejor manera y obtener </a:t>
            </a:r>
            <a:r>
              <a:rPr lang="es-MX" dirty="0" smtClean="0"/>
              <a:t>mayores beneficios </a:t>
            </a:r>
            <a:r>
              <a:rPr lang="es-MX" dirty="0"/>
              <a:t>para la institución, como lo son instalaciones, servicios, herramientas </a:t>
            </a:r>
            <a:r>
              <a:rPr lang="es-MX" dirty="0" smtClean="0"/>
              <a:t>de desarrollo </a:t>
            </a:r>
            <a:r>
              <a:rPr lang="es-MX" dirty="0"/>
              <a:t>para la educación de los alumnos, publicidad para la institución </a:t>
            </a:r>
            <a:r>
              <a:rPr lang="es-MX" dirty="0" smtClean="0"/>
              <a:t>y/o carreras</a:t>
            </a:r>
            <a:r>
              <a:rPr lang="es-MX" dirty="0"/>
              <a:t>, etc.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506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Necesidades de cliente o de  mercado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Tener un control de entradas y salidas del almacén y así llevar a cabo un </a:t>
            </a:r>
            <a:r>
              <a:rPr lang="es-MX" dirty="0" smtClean="0"/>
              <a:t>mejor control </a:t>
            </a:r>
            <a:r>
              <a:rPr lang="es-MX" dirty="0"/>
              <a:t>de inventario en la institución, ahorrando tiempos de registro de </a:t>
            </a:r>
            <a:r>
              <a:rPr lang="es-MX" dirty="0" smtClean="0"/>
              <a:t>materiales para </a:t>
            </a:r>
            <a:r>
              <a:rPr lang="es-MX" dirty="0"/>
              <a:t>así poder proceder a tareas siguientes en menor tiempo o aprovechar </a:t>
            </a:r>
            <a:r>
              <a:rPr lang="es-MX" dirty="0" smtClean="0"/>
              <a:t>éste tiempo </a:t>
            </a:r>
            <a:r>
              <a:rPr lang="es-MX" dirty="0"/>
              <a:t>perdido en tareas de más importancia.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464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r>
              <a:rPr lang="es-MX" dirty="0"/>
              <a:t>Procesador AMD 3500+ </a:t>
            </a:r>
            <a:r>
              <a:rPr lang="es-MX" dirty="0" err="1"/>
              <a:t>Athom</a:t>
            </a:r>
            <a:r>
              <a:rPr lang="es-MX" dirty="0"/>
              <a:t>™ 64</a:t>
            </a:r>
          </a:p>
          <a:p>
            <a:r>
              <a:rPr lang="es-MX" dirty="0" smtClean="0"/>
              <a:t> </a:t>
            </a:r>
            <a:r>
              <a:rPr lang="es-MX" dirty="0"/>
              <a:t>RAM de 512 MB</a:t>
            </a:r>
          </a:p>
          <a:p>
            <a:r>
              <a:rPr lang="fr-FR" dirty="0" smtClean="0"/>
              <a:t> </a:t>
            </a:r>
            <a:r>
              <a:rPr lang="fr-FR" dirty="0"/>
              <a:t>Chipset </a:t>
            </a:r>
            <a:r>
              <a:rPr lang="fr-FR" dirty="0" err="1"/>
              <a:t>nVidia</a:t>
            </a:r>
            <a:r>
              <a:rPr lang="fr-FR" dirty="0"/>
              <a:t> GeForce 6150LE/</a:t>
            </a:r>
            <a:r>
              <a:rPr lang="fr-FR" dirty="0" err="1"/>
              <a:t>Nforce</a:t>
            </a:r>
            <a:r>
              <a:rPr lang="fr-FR" dirty="0"/>
              <a:t> 430</a:t>
            </a:r>
          </a:p>
          <a:p>
            <a:r>
              <a:rPr lang="es-MX" dirty="0" smtClean="0"/>
              <a:t> </a:t>
            </a:r>
            <a:r>
              <a:rPr lang="es-MX" dirty="0"/>
              <a:t>Bus de Datos con 64 bits</a:t>
            </a:r>
          </a:p>
          <a:p>
            <a:r>
              <a:rPr lang="es-MX" dirty="0" smtClean="0"/>
              <a:t> </a:t>
            </a:r>
            <a:r>
              <a:rPr lang="es-MX" dirty="0"/>
              <a:t>Disco Duro de 320 GB</a:t>
            </a:r>
          </a:p>
          <a:p>
            <a:r>
              <a:rPr lang="es-MX" dirty="0" smtClean="0"/>
              <a:t> </a:t>
            </a:r>
            <a:r>
              <a:rPr lang="es-MX" dirty="0"/>
              <a:t>Windows XP Professional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114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Riesgos de negocio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/>
              <a:t>El instituto </a:t>
            </a:r>
            <a:r>
              <a:rPr lang="es-MX" b="1" dirty="0" smtClean="0"/>
              <a:t>no aporta financiamiento para la realización del proyecto</a:t>
            </a:r>
          </a:p>
          <a:p>
            <a:pPr algn="just"/>
            <a:r>
              <a:rPr lang="es-MX" dirty="0"/>
              <a:t>Para no dejar el proyecto sin terminar, el equipo deberá buscar </a:t>
            </a:r>
            <a:r>
              <a:rPr lang="es-MX" dirty="0" smtClean="0"/>
              <a:t>apoyos económicos </a:t>
            </a:r>
            <a:r>
              <a:rPr lang="es-MX" dirty="0"/>
              <a:t>para la realización del proyecto. Si no se cuenta con </a:t>
            </a:r>
            <a:r>
              <a:rPr lang="es-MX" dirty="0" smtClean="0"/>
              <a:t>apoyo económico </a:t>
            </a:r>
            <a:r>
              <a:rPr lang="es-MX" dirty="0"/>
              <a:t>es probable que por falta de recursos no se pueda seguir con </a:t>
            </a:r>
            <a:r>
              <a:rPr lang="es-MX" dirty="0" smtClean="0"/>
              <a:t>la realización </a:t>
            </a:r>
            <a:r>
              <a:rPr lang="es-MX" dirty="0"/>
              <a:t>del proyecto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r>
              <a:rPr lang="es-MX" b="1" dirty="0" smtClean="0"/>
              <a:t>El </a:t>
            </a:r>
            <a:r>
              <a:rPr lang="es-MX" b="1" dirty="0"/>
              <a:t>usuario no acepta el </a:t>
            </a:r>
            <a:r>
              <a:rPr lang="es-MX" b="1" dirty="0" smtClean="0"/>
              <a:t>sistema</a:t>
            </a:r>
          </a:p>
          <a:p>
            <a:pPr algn="just"/>
            <a:r>
              <a:rPr lang="es-MX" dirty="0"/>
              <a:t>Convencer de los </a:t>
            </a:r>
            <a:r>
              <a:rPr lang="es-MX" dirty="0" smtClean="0"/>
              <a:t>beneficios que obtendrá </a:t>
            </a:r>
            <a:r>
              <a:rPr lang="es-MX" dirty="0"/>
              <a:t>el cliente, tal como lo es la facilidad de manejar un sistema </a:t>
            </a:r>
            <a:r>
              <a:rPr lang="es-MX" dirty="0" smtClean="0"/>
              <a:t>de información</a:t>
            </a:r>
            <a:r>
              <a:rPr lang="es-MX" dirty="0"/>
              <a:t>, se reducirá el tiempo en la realización de tareas y </a:t>
            </a:r>
            <a:r>
              <a:rPr lang="es-MX" dirty="0" smtClean="0"/>
              <a:t>una organización </a:t>
            </a:r>
            <a:r>
              <a:rPr lang="es-MX" dirty="0"/>
              <a:t>completa en un solo lugar. Si el cliente no acepta el </a:t>
            </a:r>
            <a:r>
              <a:rPr lang="es-MX" dirty="0" smtClean="0"/>
              <a:t>sistema de </a:t>
            </a:r>
            <a:r>
              <a:rPr lang="es-MX" dirty="0"/>
              <a:t>información el proyecto </a:t>
            </a:r>
            <a:r>
              <a:rPr lang="es-MX" dirty="0" smtClean="0"/>
              <a:t>quedaría </a:t>
            </a:r>
            <a:r>
              <a:rPr lang="es-MX" dirty="0"/>
              <a:t>inservible, por lo que el tiempo </a:t>
            </a:r>
            <a:r>
              <a:rPr lang="es-MX" dirty="0" smtClean="0"/>
              <a:t>invertido y </a:t>
            </a:r>
            <a:r>
              <a:rPr lang="es-MX" dirty="0"/>
              <a:t>trabajo del equipo seria desechado.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22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El cliente no cuenta con </a:t>
            </a:r>
            <a:r>
              <a:rPr lang="es-MX" b="1" dirty="0" err="1"/>
              <a:t>lor</a:t>
            </a:r>
            <a:r>
              <a:rPr lang="es-MX" b="1" dirty="0"/>
              <a:t> requerimientos de hardware y se niega </a:t>
            </a:r>
            <a:r>
              <a:rPr lang="es-MX" b="1" dirty="0" smtClean="0"/>
              <a:t>a actualizar</a:t>
            </a:r>
          </a:p>
          <a:p>
            <a:pPr algn="just"/>
            <a:r>
              <a:rPr lang="es-MX" dirty="0"/>
              <a:t>Al actualizar la computadora con la cual se estará </a:t>
            </a:r>
            <a:r>
              <a:rPr lang="es-MX" dirty="0" smtClean="0"/>
              <a:t>trabajando con </a:t>
            </a:r>
            <a:r>
              <a:rPr lang="es-MX" dirty="0"/>
              <a:t>el sistema de información se obtendrá un mejor flujo del sistema </a:t>
            </a:r>
            <a:r>
              <a:rPr lang="es-MX" dirty="0" smtClean="0"/>
              <a:t>de información </a:t>
            </a:r>
            <a:r>
              <a:rPr lang="es-MX" dirty="0"/>
              <a:t>y por lo tanto será de gran satisfacción el manejo del </a:t>
            </a:r>
            <a:r>
              <a:rPr lang="es-MX" dirty="0" smtClean="0"/>
              <a:t>sistema. El </a:t>
            </a:r>
            <a:r>
              <a:rPr lang="es-MX" dirty="0"/>
              <a:t>cliente quedará inconforme al no poder utilizar el sistema de </a:t>
            </a:r>
            <a:r>
              <a:rPr lang="es-MX" dirty="0" smtClean="0"/>
              <a:t>información de </a:t>
            </a:r>
            <a:r>
              <a:rPr lang="es-MX" dirty="0"/>
              <a:t>manera fluida y poder utilizar al 100% el sistema de </a:t>
            </a:r>
            <a:r>
              <a:rPr lang="es-MX" dirty="0" smtClean="0"/>
              <a:t>información.</a:t>
            </a:r>
          </a:p>
          <a:p>
            <a:pPr marL="0" indent="0" algn="just">
              <a:buNone/>
            </a:pPr>
            <a:r>
              <a:rPr lang="es-MX" b="1" dirty="0"/>
              <a:t>No terminar en tiempo y forma e sistema de </a:t>
            </a:r>
            <a:r>
              <a:rPr lang="es-MX" b="1" dirty="0" smtClean="0"/>
              <a:t>información</a:t>
            </a:r>
          </a:p>
          <a:p>
            <a:r>
              <a:rPr lang="es-MX" dirty="0"/>
              <a:t>El equipo </a:t>
            </a:r>
            <a:r>
              <a:rPr lang="es-MX" dirty="0" smtClean="0"/>
              <a:t>de trabajo </a:t>
            </a:r>
            <a:r>
              <a:rPr lang="es-MX" dirty="0"/>
              <a:t>deberá evitar retrasos en la creación del sistema para evitar </a:t>
            </a:r>
            <a:r>
              <a:rPr lang="es-MX" dirty="0" smtClean="0"/>
              <a:t>pedir prorrogas </a:t>
            </a:r>
            <a:r>
              <a:rPr lang="es-MX" dirty="0"/>
              <a:t>o no entregar el sistema en el tiempo requerido.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10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1583</Words>
  <Application>Microsoft Office PowerPoint</Application>
  <PresentationFormat>Panorámica</PresentationFormat>
  <Paragraphs>61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VISIÓN Y ALCANCE ALMACÉN ITSZO </vt:lpstr>
      <vt:lpstr>Requerimientos del negocio </vt:lpstr>
      <vt:lpstr>Background </vt:lpstr>
      <vt:lpstr>Oportunidades del negocio</vt:lpstr>
      <vt:lpstr>Objetivos de negocio y criterios de éxito </vt:lpstr>
      <vt:lpstr>Necesidades de cliente o de  mercado</vt:lpstr>
      <vt:lpstr>Requerimientos </vt:lpstr>
      <vt:lpstr>Riesgos de negocio </vt:lpstr>
      <vt:lpstr>Presentación de PowerPoint</vt:lpstr>
      <vt:lpstr>Presentación de PowerPoint</vt:lpstr>
      <vt:lpstr>VISIÓN DEL PRODUCTO</vt:lpstr>
      <vt:lpstr>STATEMENT DE VISIÓN</vt:lpstr>
      <vt:lpstr>CARACTERÍSTICAS IMPORTANTES</vt:lpstr>
      <vt:lpstr>SUPOSICIONES Y DEPENDENCIAS</vt:lpstr>
      <vt:lpstr>ALCANCE Y LIMITACIONES</vt:lpstr>
      <vt:lpstr>ALCANCE DEL LANZAMIENTO INICIAL</vt:lpstr>
      <vt:lpstr>ALCANCE DE LANZAMIENTOS SUBSECUENTES</vt:lpstr>
      <vt:lpstr>LIMITACIONES Y EXCEPCIONES</vt:lpstr>
      <vt:lpstr>CONTEXTO DEL NEGOCIO</vt:lpstr>
      <vt:lpstr>PERFILES DE LOS STAKEHOLDERS</vt:lpstr>
      <vt:lpstr>PRIORIDADES DEL PROYECTO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VISIÓN Y ALCANCE ALMACÉN ITSZO</dc:title>
  <dc:creator>BECKO</dc:creator>
  <cp:lastModifiedBy>BECKO</cp:lastModifiedBy>
  <cp:revision>5</cp:revision>
  <dcterms:created xsi:type="dcterms:W3CDTF">2015-10-08T18:29:46Z</dcterms:created>
  <dcterms:modified xsi:type="dcterms:W3CDTF">2015-10-08T19:16:30Z</dcterms:modified>
</cp:coreProperties>
</file>