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E80A18-4870-47BB-8073-C1421019A8EC}" v="522" dt="2024-01-06T18:38:30.168"/>
    <p1510:client id="{F7C73D5F-2B18-45BD-8FE2-0CC986AEBCFE}" v="3410" dt="2024-01-07T20:36:50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7785ED-274E-4098-8C27-CCCB4A53DE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4074C22-77EB-4FC9-9935-4526A11BD15F}">
      <dgm:prSet/>
      <dgm:spPr/>
      <dgm:t>
        <a:bodyPr/>
        <a:lstStyle/>
        <a:p>
          <a:r>
            <a:rPr lang="tr-TR"/>
            <a:t>Used an Android phone?</a:t>
          </a:r>
          <a:endParaRPr lang="en-US"/>
        </a:p>
      </dgm:t>
    </dgm:pt>
    <dgm:pt modelId="{AEFC18CF-7D16-42F0-8C53-06F149D5DE1A}" type="parTrans" cxnId="{38514AF7-3668-4919-80FF-07E9D4051550}">
      <dgm:prSet/>
      <dgm:spPr/>
      <dgm:t>
        <a:bodyPr/>
        <a:lstStyle/>
        <a:p>
          <a:endParaRPr lang="en-US"/>
        </a:p>
      </dgm:t>
    </dgm:pt>
    <dgm:pt modelId="{B9F7DCAC-2965-4074-B66D-B9EB75DA64CA}" type="sibTrans" cxnId="{38514AF7-3668-4919-80FF-07E9D4051550}">
      <dgm:prSet/>
      <dgm:spPr/>
      <dgm:t>
        <a:bodyPr/>
        <a:lstStyle/>
        <a:p>
          <a:endParaRPr lang="en-US"/>
        </a:p>
      </dgm:t>
    </dgm:pt>
    <dgm:pt modelId="{A3A71FAE-44B5-4423-B6F8-934A2657042A}">
      <dgm:prSet/>
      <dgm:spPr/>
      <dgm:t>
        <a:bodyPr/>
        <a:lstStyle/>
        <a:p>
          <a:r>
            <a:rPr lang="tr-TR"/>
            <a:t>Interacted with your Wi-Fi router?</a:t>
          </a:r>
          <a:endParaRPr lang="en-US"/>
        </a:p>
      </dgm:t>
    </dgm:pt>
    <dgm:pt modelId="{8255D585-941E-4939-A7BD-D049104B0A70}" type="parTrans" cxnId="{B0176C5E-B8E1-4017-B7D2-03EFE2355141}">
      <dgm:prSet/>
      <dgm:spPr/>
      <dgm:t>
        <a:bodyPr/>
        <a:lstStyle/>
        <a:p>
          <a:endParaRPr lang="en-US"/>
        </a:p>
      </dgm:t>
    </dgm:pt>
    <dgm:pt modelId="{F7EBA813-A3C6-4FB1-8E25-7433BEB4F1A6}" type="sibTrans" cxnId="{B0176C5E-B8E1-4017-B7D2-03EFE2355141}">
      <dgm:prSet/>
      <dgm:spPr/>
      <dgm:t>
        <a:bodyPr/>
        <a:lstStyle/>
        <a:p>
          <a:endParaRPr lang="en-US"/>
        </a:p>
      </dgm:t>
    </dgm:pt>
    <dgm:pt modelId="{1196F103-E082-414C-A382-A15F2299C00D}">
      <dgm:prSet/>
      <dgm:spPr/>
      <dgm:t>
        <a:bodyPr/>
        <a:lstStyle/>
        <a:p>
          <a:r>
            <a:rPr lang="tr-TR"/>
            <a:t>Used the modern internet?</a:t>
          </a:r>
          <a:endParaRPr lang="en-US"/>
        </a:p>
      </dgm:t>
    </dgm:pt>
    <dgm:pt modelId="{CCE5B144-89EA-4B16-8622-2C64152C3FB1}" type="parTrans" cxnId="{E53994FD-9170-405A-9953-8DD0E7079A80}">
      <dgm:prSet/>
      <dgm:spPr/>
      <dgm:t>
        <a:bodyPr/>
        <a:lstStyle/>
        <a:p>
          <a:endParaRPr lang="en-US"/>
        </a:p>
      </dgm:t>
    </dgm:pt>
    <dgm:pt modelId="{7C01D61B-C7E2-409C-89A3-87BB96662B09}" type="sibTrans" cxnId="{E53994FD-9170-405A-9953-8DD0E7079A80}">
      <dgm:prSet/>
      <dgm:spPr/>
      <dgm:t>
        <a:bodyPr/>
        <a:lstStyle/>
        <a:p>
          <a:endParaRPr lang="en-US"/>
        </a:p>
      </dgm:t>
    </dgm:pt>
    <dgm:pt modelId="{89FB4241-9EA3-4015-A9A0-07D829C58193}" type="pres">
      <dgm:prSet presAssocID="{647785ED-274E-4098-8C27-CCCB4A53DEBC}" presName="root" presStyleCnt="0">
        <dgm:presLayoutVars>
          <dgm:dir/>
          <dgm:resizeHandles val="exact"/>
        </dgm:presLayoutVars>
      </dgm:prSet>
      <dgm:spPr/>
    </dgm:pt>
    <dgm:pt modelId="{2D07F8C5-4CDA-4096-B2D3-7B7F2928CCF6}" type="pres">
      <dgm:prSet presAssocID="{D4074C22-77EB-4FC9-9935-4526A11BD15F}" presName="compNode" presStyleCnt="0"/>
      <dgm:spPr/>
    </dgm:pt>
    <dgm:pt modelId="{A5D94231-C39D-4BFE-BCCB-8E39D9897962}" type="pres">
      <dgm:prSet presAssocID="{D4074C22-77EB-4FC9-9935-4526A11BD15F}" presName="bgRect" presStyleLbl="bgShp" presStyleIdx="0" presStyleCnt="3"/>
      <dgm:spPr/>
    </dgm:pt>
    <dgm:pt modelId="{8DA515A9-71E4-427E-912E-9D33A2CFDB47}" type="pres">
      <dgm:prSet presAssocID="{D4074C22-77EB-4FC9-9935-4526A11BD1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DC632E2-DFEB-4942-9965-6E1671740983}" type="pres">
      <dgm:prSet presAssocID="{D4074C22-77EB-4FC9-9935-4526A11BD15F}" presName="spaceRect" presStyleCnt="0"/>
      <dgm:spPr/>
    </dgm:pt>
    <dgm:pt modelId="{20CD1005-43C0-4533-A3BE-6101CE44AE65}" type="pres">
      <dgm:prSet presAssocID="{D4074C22-77EB-4FC9-9935-4526A11BD15F}" presName="parTx" presStyleLbl="revTx" presStyleIdx="0" presStyleCnt="3">
        <dgm:presLayoutVars>
          <dgm:chMax val="0"/>
          <dgm:chPref val="0"/>
        </dgm:presLayoutVars>
      </dgm:prSet>
      <dgm:spPr/>
    </dgm:pt>
    <dgm:pt modelId="{702E7525-4694-451F-B70B-F74E5E9F4CA2}" type="pres">
      <dgm:prSet presAssocID="{B9F7DCAC-2965-4074-B66D-B9EB75DA64CA}" presName="sibTrans" presStyleCnt="0"/>
      <dgm:spPr/>
    </dgm:pt>
    <dgm:pt modelId="{6A545EA0-A8CF-499E-B7EE-6914C2739F1E}" type="pres">
      <dgm:prSet presAssocID="{A3A71FAE-44B5-4423-B6F8-934A2657042A}" presName="compNode" presStyleCnt="0"/>
      <dgm:spPr/>
    </dgm:pt>
    <dgm:pt modelId="{0F1EFB79-9B0B-4EAF-AB7C-E49196D7A68D}" type="pres">
      <dgm:prSet presAssocID="{A3A71FAE-44B5-4423-B6F8-934A2657042A}" presName="bgRect" presStyleLbl="bgShp" presStyleIdx="1" presStyleCnt="3"/>
      <dgm:spPr/>
    </dgm:pt>
    <dgm:pt modelId="{75E91E8C-C9FC-4D60-902C-C1BA8066CFDC}" type="pres">
      <dgm:prSet presAssocID="{A3A71FAE-44B5-4423-B6F8-934A265704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blosuz"/>
        </a:ext>
      </dgm:extLst>
    </dgm:pt>
    <dgm:pt modelId="{45C11CAD-1546-4DC8-8FA9-E944E956871F}" type="pres">
      <dgm:prSet presAssocID="{A3A71FAE-44B5-4423-B6F8-934A2657042A}" presName="spaceRect" presStyleCnt="0"/>
      <dgm:spPr/>
    </dgm:pt>
    <dgm:pt modelId="{78C417F0-554F-4473-9D8C-DFA311A4E0EE}" type="pres">
      <dgm:prSet presAssocID="{A3A71FAE-44B5-4423-B6F8-934A2657042A}" presName="parTx" presStyleLbl="revTx" presStyleIdx="1" presStyleCnt="3">
        <dgm:presLayoutVars>
          <dgm:chMax val="0"/>
          <dgm:chPref val="0"/>
        </dgm:presLayoutVars>
      </dgm:prSet>
      <dgm:spPr/>
    </dgm:pt>
    <dgm:pt modelId="{719777C2-D4FB-4F2A-BF66-88F50F49A986}" type="pres">
      <dgm:prSet presAssocID="{F7EBA813-A3C6-4FB1-8E25-7433BEB4F1A6}" presName="sibTrans" presStyleCnt="0"/>
      <dgm:spPr/>
    </dgm:pt>
    <dgm:pt modelId="{C5D07E8E-F16F-485B-8F49-1C9D3FF205EA}" type="pres">
      <dgm:prSet presAssocID="{1196F103-E082-414C-A382-A15F2299C00D}" presName="compNode" presStyleCnt="0"/>
      <dgm:spPr/>
    </dgm:pt>
    <dgm:pt modelId="{66715685-DDB1-4524-8144-0B67EFE8AFE6}" type="pres">
      <dgm:prSet presAssocID="{1196F103-E082-414C-A382-A15F2299C00D}" presName="bgRect" presStyleLbl="bgShp" presStyleIdx="2" presStyleCnt="3"/>
      <dgm:spPr/>
    </dgm:pt>
    <dgm:pt modelId="{FF4BD8F1-8DF1-444F-B8A3-A27CE5757502}" type="pres">
      <dgm:prSet presAssocID="{1196F103-E082-414C-A382-A15F2299C00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44A092BA-5264-470F-9D28-F6FBC984B4E5}" type="pres">
      <dgm:prSet presAssocID="{1196F103-E082-414C-A382-A15F2299C00D}" presName="spaceRect" presStyleCnt="0"/>
      <dgm:spPr/>
    </dgm:pt>
    <dgm:pt modelId="{51C57F23-725F-4AF8-A338-B3902A545005}" type="pres">
      <dgm:prSet presAssocID="{1196F103-E082-414C-A382-A15F2299C00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64F8A2C-C5FB-4D51-8C90-72F37648444F}" type="presOf" srcId="{647785ED-274E-4098-8C27-CCCB4A53DEBC}" destId="{89FB4241-9EA3-4015-A9A0-07D829C58193}" srcOrd="0" destOrd="0" presId="urn:microsoft.com/office/officeart/2018/2/layout/IconVerticalSolidList"/>
    <dgm:cxn modelId="{2DBBA23E-D68C-4711-B39E-6090C73E12F3}" type="presOf" srcId="{A3A71FAE-44B5-4423-B6F8-934A2657042A}" destId="{78C417F0-554F-4473-9D8C-DFA311A4E0EE}" srcOrd="0" destOrd="0" presId="urn:microsoft.com/office/officeart/2018/2/layout/IconVerticalSolidList"/>
    <dgm:cxn modelId="{B0176C5E-B8E1-4017-B7D2-03EFE2355141}" srcId="{647785ED-274E-4098-8C27-CCCB4A53DEBC}" destId="{A3A71FAE-44B5-4423-B6F8-934A2657042A}" srcOrd="1" destOrd="0" parTransId="{8255D585-941E-4939-A7BD-D049104B0A70}" sibTransId="{F7EBA813-A3C6-4FB1-8E25-7433BEB4F1A6}"/>
    <dgm:cxn modelId="{9BB3AB75-64EA-476D-9EE1-C2043CE783A1}" type="presOf" srcId="{1196F103-E082-414C-A382-A15F2299C00D}" destId="{51C57F23-725F-4AF8-A338-B3902A545005}" srcOrd="0" destOrd="0" presId="urn:microsoft.com/office/officeart/2018/2/layout/IconVerticalSolidList"/>
    <dgm:cxn modelId="{4E963C86-DD1D-4A43-ADB8-1BA69E5AEC5D}" type="presOf" srcId="{D4074C22-77EB-4FC9-9935-4526A11BD15F}" destId="{20CD1005-43C0-4533-A3BE-6101CE44AE65}" srcOrd="0" destOrd="0" presId="urn:microsoft.com/office/officeart/2018/2/layout/IconVerticalSolidList"/>
    <dgm:cxn modelId="{38514AF7-3668-4919-80FF-07E9D4051550}" srcId="{647785ED-274E-4098-8C27-CCCB4A53DEBC}" destId="{D4074C22-77EB-4FC9-9935-4526A11BD15F}" srcOrd="0" destOrd="0" parTransId="{AEFC18CF-7D16-42F0-8C53-06F149D5DE1A}" sibTransId="{B9F7DCAC-2965-4074-B66D-B9EB75DA64CA}"/>
    <dgm:cxn modelId="{E53994FD-9170-405A-9953-8DD0E7079A80}" srcId="{647785ED-274E-4098-8C27-CCCB4A53DEBC}" destId="{1196F103-E082-414C-A382-A15F2299C00D}" srcOrd="2" destOrd="0" parTransId="{CCE5B144-89EA-4B16-8622-2C64152C3FB1}" sibTransId="{7C01D61B-C7E2-409C-89A3-87BB96662B09}"/>
    <dgm:cxn modelId="{41521A71-E5E6-454A-995A-43F654E4A873}" type="presParOf" srcId="{89FB4241-9EA3-4015-A9A0-07D829C58193}" destId="{2D07F8C5-4CDA-4096-B2D3-7B7F2928CCF6}" srcOrd="0" destOrd="0" presId="urn:microsoft.com/office/officeart/2018/2/layout/IconVerticalSolidList"/>
    <dgm:cxn modelId="{7463CD4D-116A-4A8E-96FF-445F30C43526}" type="presParOf" srcId="{2D07F8C5-4CDA-4096-B2D3-7B7F2928CCF6}" destId="{A5D94231-C39D-4BFE-BCCB-8E39D9897962}" srcOrd="0" destOrd="0" presId="urn:microsoft.com/office/officeart/2018/2/layout/IconVerticalSolidList"/>
    <dgm:cxn modelId="{BB8080F5-4DD9-4A36-817A-AFE10ABCAB68}" type="presParOf" srcId="{2D07F8C5-4CDA-4096-B2D3-7B7F2928CCF6}" destId="{8DA515A9-71E4-427E-912E-9D33A2CFDB47}" srcOrd="1" destOrd="0" presId="urn:microsoft.com/office/officeart/2018/2/layout/IconVerticalSolidList"/>
    <dgm:cxn modelId="{D8D62853-D7F5-4770-A4EA-126ECEC3399B}" type="presParOf" srcId="{2D07F8C5-4CDA-4096-B2D3-7B7F2928CCF6}" destId="{8DC632E2-DFEB-4942-9965-6E1671740983}" srcOrd="2" destOrd="0" presId="urn:microsoft.com/office/officeart/2018/2/layout/IconVerticalSolidList"/>
    <dgm:cxn modelId="{7EFF20E4-C7B1-400D-952E-99EDC7D129DF}" type="presParOf" srcId="{2D07F8C5-4CDA-4096-B2D3-7B7F2928CCF6}" destId="{20CD1005-43C0-4533-A3BE-6101CE44AE65}" srcOrd="3" destOrd="0" presId="urn:microsoft.com/office/officeart/2018/2/layout/IconVerticalSolidList"/>
    <dgm:cxn modelId="{6EB2EBFC-BA38-4EC1-98A4-1A5433FC644D}" type="presParOf" srcId="{89FB4241-9EA3-4015-A9A0-07D829C58193}" destId="{702E7525-4694-451F-B70B-F74E5E9F4CA2}" srcOrd="1" destOrd="0" presId="urn:microsoft.com/office/officeart/2018/2/layout/IconVerticalSolidList"/>
    <dgm:cxn modelId="{836D7F57-30A0-4A5A-9ECF-66FCEA6ACF28}" type="presParOf" srcId="{89FB4241-9EA3-4015-A9A0-07D829C58193}" destId="{6A545EA0-A8CF-499E-B7EE-6914C2739F1E}" srcOrd="2" destOrd="0" presId="urn:microsoft.com/office/officeart/2018/2/layout/IconVerticalSolidList"/>
    <dgm:cxn modelId="{135670BF-0760-4439-88CA-2CF6879B2271}" type="presParOf" srcId="{6A545EA0-A8CF-499E-B7EE-6914C2739F1E}" destId="{0F1EFB79-9B0B-4EAF-AB7C-E49196D7A68D}" srcOrd="0" destOrd="0" presId="urn:microsoft.com/office/officeart/2018/2/layout/IconVerticalSolidList"/>
    <dgm:cxn modelId="{E30F73A3-F6B1-4315-9C70-78469144FC01}" type="presParOf" srcId="{6A545EA0-A8CF-499E-B7EE-6914C2739F1E}" destId="{75E91E8C-C9FC-4D60-902C-C1BA8066CFDC}" srcOrd="1" destOrd="0" presId="urn:microsoft.com/office/officeart/2018/2/layout/IconVerticalSolidList"/>
    <dgm:cxn modelId="{0B073394-0AA5-4654-857C-F518769FA312}" type="presParOf" srcId="{6A545EA0-A8CF-499E-B7EE-6914C2739F1E}" destId="{45C11CAD-1546-4DC8-8FA9-E944E956871F}" srcOrd="2" destOrd="0" presId="urn:microsoft.com/office/officeart/2018/2/layout/IconVerticalSolidList"/>
    <dgm:cxn modelId="{57F32042-3BFB-490E-A262-48113B388833}" type="presParOf" srcId="{6A545EA0-A8CF-499E-B7EE-6914C2739F1E}" destId="{78C417F0-554F-4473-9D8C-DFA311A4E0EE}" srcOrd="3" destOrd="0" presId="urn:microsoft.com/office/officeart/2018/2/layout/IconVerticalSolidList"/>
    <dgm:cxn modelId="{94B9EB89-233C-4B88-A01D-B41EB1AC4F0A}" type="presParOf" srcId="{89FB4241-9EA3-4015-A9A0-07D829C58193}" destId="{719777C2-D4FB-4F2A-BF66-88F50F49A986}" srcOrd="3" destOrd="0" presId="urn:microsoft.com/office/officeart/2018/2/layout/IconVerticalSolidList"/>
    <dgm:cxn modelId="{2A0B918D-CD3F-4238-8EBF-315DEC214BFF}" type="presParOf" srcId="{89FB4241-9EA3-4015-A9A0-07D829C58193}" destId="{C5D07E8E-F16F-485B-8F49-1C9D3FF205EA}" srcOrd="4" destOrd="0" presId="urn:microsoft.com/office/officeart/2018/2/layout/IconVerticalSolidList"/>
    <dgm:cxn modelId="{E8191572-7F64-4248-95FC-070446ACF1AF}" type="presParOf" srcId="{C5D07E8E-F16F-485B-8F49-1C9D3FF205EA}" destId="{66715685-DDB1-4524-8144-0B67EFE8AFE6}" srcOrd="0" destOrd="0" presId="urn:microsoft.com/office/officeart/2018/2/layout/IconVerticalSolidList"/>
    <dgm:cxn modelId="{722B89D6-F541-4AF0-AC0E-B31BE1BA0A16}" type="presParOf" srcId="{C5D07E8E-F16F-485B-8F49-1C9D3FF205EA}" destId="{FF4BD8F1-8DF1-444F-B8A3-A27CE5757502}" srcOrd="1" destOrd="0" presId="urn:microsoft.com/office/officeart/2018/2/layout/IconVerticalSolidList"/>
    <dgm:cxn modelId="{B4842FB7-ABF4-4483-BB63-8881DE2AB3A1}" type="presParOf" srcId="{C5D07E8E-F16F-485B-8F49-1C9D3FF205EA}" destId="{44A092BA-5264-470F-9D28-F6FBC984B4E5}" srcOrd="2" destOrd="0" presId="urn:microsoft.com/office/officeart/2018/2/layout/IconVerticalSolidList"/>
    <dgm:cxn modelId="{8101992A-08F0-4D0E-900E-CE4066D68E79}" type="presParOf" srcId="{C5D07E8E-F16F-485B-8F49-1C9D3FF205EA}" destId="{51C57F23-725F-4AF8-A338-B3902A5450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94231-C39D-4BFE-BCCB-8E39D9897962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515A9-71E4-427E-912E-9D33A2CFDB47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D1005-43C0-4533-A3BE-6101CE44AE65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Used an Android phone?</a:t>
          </a:r>
          <a:endParaRPr lang="en-US" sz="2500" kern="1200"/>
        </a:p>
      </dsp:txBody>
      <dsp:txXfrm>
        <a:off x="1939533" y="717"/>
        <a:ext cx="4362067" cy="1679249"/>
      </dsp:txXfrm>
    </dsp:sp>
    <dsp:sp modelId="{0F1EFB79-9B0B-4EAF-AB7C-E49196D7A68D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91E8C-C9FC-4D60-902C-C1BA8066CFDC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417F0-554F-4473-9D8C-DFA311A4E0EE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Interacted with your Wi-Fi router?</a:t>
          </a:r>
          <a:endParaRPr lang="en-US" sz="2500" kern="1200"/>
        </a:p>
      </dsp:txBody>
      <dsp:txXfrm>
        <a:off x="1939533" y="2099779"/>
        <a:ext cx="4362067" cy="1679249"/>
      </dsp:txXfrm>
    </dsp:sp>
    <dsp:sp modelId="{66715685-DDB1-4524-8144-0B67EFE8AFE6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BD8F1-8DF1-444F-B8A3-A27CE5757502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57F23-725F-4AF8-A338-B3902A545005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Used the modern internet?</a:t>
          </a:r>
          <a:endParaRPr lang="en-US" sz="2500" kern="1200"/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ux" TargetMode="External"/><Relationship Id="rId2" Type="http://schemas.openxmlformats.org/officeDocument/2006/relationships/hyperlink" Target="https://en.wikipedia.org/wiki/Linus_Torvald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hyperlink" Target="https://en.wikipedia.org/wiki/List_of_Linux_distribution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 descr="Linus Torvalds | Biography, Linux, &amp; Facts | Britannica">
            <a:extLst>
              <a:ext uri="{FF2B5EF4-FFF2-40B4-BE49-F238E27FC236}">
                <a16:creationId xmlns:a16="http://schemas.microsoft.com/office/drawing/2014/main" id="{D7AEE35B-ACEB-7D4D-E1D7-2F39CEDC1B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461" r="-1" b="5271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  <a:ea typeface="Calibri Light"/>
                <a:cs typeface="Calibri Light"/>
              </a:rPr>
              <a:t>Linus Torvalds</a:t>
            </a:r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tr-TR">
                <a:solidFill>
                  <a:srgbClr val="FFFFFF"/>
                </a:solidFill>
                <a:ea typeface="Calibri"/>
                <a:cs typeface="Calibri"/>
              </a:rPr>
              <a:t>Ali Çavdar 10-E 1444</a:t>
            </a:r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A2168DD-255C-64D6-851A-DB4E940A7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tr-TR" sz="4800">
                <a:cs typeface="Calibri Light"/>
              </a:rPr>
              <a:t>Linux's rapid growth</a:t>
            </a:r>
            <a:endParaRPr lang="tr-TR" sz="4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FDF93A-ED5A-C5E4-7FE0-D0AB8EC71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04" y="2352107"/>
            <a:ext cx="4639755" cy="38670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2000" dirty="0" err="1">
                <a:cs typeface="Calibri"/>
              </a:rPr>
              <a:t>After</a:t>
            </a:r>
            <a:r>
              <a:rPr lang="tr-TR" sz="2000" dirty="0">
                <a:cs typeface="Calibri"/>
              </a:rPr>
              <a:t> </a:t>
            </a:r>
            <a:r>
              <a:rPr lang="tr-TR" sz="2000" dirty="0" err="1">
                <a:cs typeface="Calibri"/>
              </a:rPr>
              <a:t>Red</a:t>
            </a:r>
            <a:r>
              <a:rPr lang="tr-TR" sz="2000" dirty="0">
                <a:cs typeface="Calibri"/>
              </a:rPr>
              <a:t> </a:t>
            </a:r>
            <a:r>
              <a:rPr lang="tr-TR" sz="2000" dirty="0" err="1">
                <a:cs typeface="Calibri"/>
              </a:rPr>
              <a:t>Hat's</a:t>
            </a:r>
            <a:r>
              <a:rPr lang="tr-TR" sz="2000" dirty="0">
                <a:cs typeface="Calibri"/>
              </a:rPr>
              <a:t> </a:t>
            </a:r>
            <a:r>
              <a:rPr lang="tr-TR" sz="2000" dirty="0" err="1">
                <a:cs typeface="Calibri"/>
              </a:rPr>
              <a:t>adaptation</a:t>
            </a:r>
            <a:r>
              <a:rPr lang="tr-TR" sz="2000" dirty="0">
                <a:cs typeface="Calibri"/>
              </a:rPr>
              <a:t> </a:t>
            </a:r>
            <a:r>
              <a:rPr lang="tr-TR" sz="2000" dirty="0" err="1">
                <a:cs typeface="Calibri"/>
              </a:rPr>
              <a:t>to</a:t>
            </a:r>
            <a:r>
              <a:rPr lang="tr-TR" sz="2000" dirty="0">
                <a:cs typeface="Calibri"/>
              </a:rPr>
              <a:t> Linux, Linux has </a:t>
            </a:r>
            <a:r>
              <a:rPr lang="tr-TR" sz="2000" dirty="0" err="1">
                <a:cs typeface="Calibri"/>
              </a:rPr>
              <a:t>experienced</a:t>
            </a:r>
            <a:r>
              <a:rPr lang="tr-TR" sz="2000" dirty="0">
                <a:cs typeface="Calibri"/>
              </a:rPr>
              <a:t> a </a:t>
            </a:r>
            <a:r>
              <a:rPr lang="tr-TR" sz="2000" dirty="0" err="1">
                <a:cs typeface="Calibri"/>
              </a:rPr>
              <a:t>massive</a:t>
            </a:r>
            <a:r>
              <a:rPr lang="tr-TR" sz="2000" dirty="0">
                <a:cs typeface="Calibri"/>
              </a:rPr>
              <a:t> </a:t>
            </a:r>
            <a:r>
              <a:rPr lang="tr-TR" sz="2000" dirty="0" err="1">
                <a:cs typeface="Calibri"/>
              </a:rPr>
              <a:t>growth</a:t>
            </a:r>
            <a:r>
              <a:rPr lang="tr-TR" sz="2000" dirty="0">
                <a:cs typeface="Calibri"/>
              </a:rPr>
              <a:t>. </a:t>
            </a:r>
            <a:r>
              <a:rPr lang="tr-TR" sz="2000" dirty="0" err="1">
                <a:cs typeface="Calibri"/>
              </a:rPr>
              <a:t>By</a:t>
            </a:r>
            <a:r>
              <a:rPr lang="tr-TR" sz="2000" dirty="0">
                <a:cs typeface="Calibri"/>
              </a:rPr>
              <a:t> 2004, </a:t>
            </a:r>
            <a:r>
              <a:rPr lang="tr-TR" sz="2000" dirty="0" err="1">
                <a:cs typeface="Calibri"/>
              </a:rPr>
              <a:t>about</a:t>
            </a:r>
            <a:r>
              <a:rPr lang="tr-TR" sz="2000" dirty="0">
                <a:cs typeface="Calibri"/>
              </a:rPr>
              <a:t> 90% of web </a:t>
            </a:r>
            <a:r>
              <a:rPr lang="tr-TR" sz="2000" dirty="0" err="1">
                <a:cs typeface="Calibri"/>
              </a:rPr>
              <a:t>servers</a:t>
            </a:r>
            <a:r>
              <a:rPr lang="tr-TR" sz="2000" dirty="0">
                <a:cs typeface="Calibri"/>
              </a:rPr>
              <a:t> </a:t>
            </a:r>
            <a:r>
              <a:rPr lang="tr-TR" sz="2000" dirty="0" err="1">
                <a:cs typeface="Calibri"/>
              </a:rPr>
              <a:t>used</a:t>
            </a:r>
            <a:r>
              <a:rPr lang="tr-TR" sz="2000" dirty="0">
                <a:cs typeface="Calibri"/>
              </a:rPr>
              <a:t> Linux as </a:t>
            </a:r>
            <a:r>
              <a:rPr lang="tr-TR" sz="2000" dirty="0" err="1">
                <a:cs typeface="Calibri"/>
              </a:rPr>
              <a:t>their</a:t>
            </a:r>
            <a:r>
              <a:rPr lang="tr-TR" sz="2000" dirty="0">
                <a:cs typeface="Calibri"/>
              </a:rPr>
              <a:t> </a:t>
            </a:r>
            <a:r>
              <a:rPr lang="tr-TR" sz="2000" dirty="0" err="1">
                <a:cs typeface="Calibri"/>
              </a:rPr>
              <a:t>backend</a:t>
            </a:r>
            <a:r>
              <a:rPr lang="tr-TR" sz="2000" dirty="0">
                <a:cs typeface="Calibri"/>
              </a:rPr>
              <a:t>. </a:t>
            </a:r>
            <a:r>
              <a:rPr lang="tr-TR" sz="2000" dirty="0" err="1">
                <a:cs typeface="Calibri"/>
              </a:rPr>
              <a:t>This</a:t>
            </a:r>
            <a:r>
              <a:rPr lang="tr-TR" sz="2000" dirty="0">
                <a:cs typeface="Calibri"/>
              </a:rPr>
              <a:t> </a:t>
            </a:r>
            <a:r>
              <a:rPr lang="tr-TR" sz="2000" dirty="0" err="1">
                <a:cs typeface="Calibri"/>
              </a:rPr>
              <a:t>number</a:t>
            </a:r>
            <a:r>
              <a:rPr lang="tr-TR" sz="2000" dirty="0">
                <a:cs typeface="Calibri"/>
              </a:rPr>
              <a:t> has </a:t>
            </a:r>
            <a:r>
              <a:rPr lang="tr-TR" sz="2000" dirty="0" err="1">
                <a:cs typeface="Calibri"/>
              </a:rPr>
              <a:t>spiked</a:t>
            </a:r>
            <a:r>
              <a:rPr lang="tr-TR" sz="2000" dirty="0">
                <a:cs typeface="Calibri"/>
              </a:rPr>
              <a:t> </a:t>
            </a:r>
            <a:r>
              <a:rPr lang="tr-TR" sz="2000" dirty="0" err="1">
                <a:cs typeface="Calibri"/>
              </a:rPr>
              <a:t>to</a:t>
            </a:r>
            <a:r>
              <a:rPr lang="tr-TR" sz="2000" dirty="0">
                <a:cs typeface="Calibri"/>
              </a:rPr>
              <a:t> 99% </a:t>
            </a:r>
            <a:r>
              <a:rPr lang="tr-TR" sz="2000" dirty="0" err="1">
                <a:cs typeface="Calibri"/>
              </a:rPr>
              <a:t>nowadays</a:t>
            </a:r>
            <a:r>
              <a:rPr lang="tr-TR" sz="2000" dirty="0">
                <a:cs typeface="Calibri"/>
              </a:rPr>
              <a:t>.</a:t>
            </a:r>
          </a:p>
          <a:p>
            <a:endParaRPr lang="tr-TR" sz="2000">
              <a:cs typeface="Calibri"/>
            </a:endParaRPr>
          </a:p>
          <a:p>
            <a:r>
              <a:rPr lang="tr-TR" sz="2000" dirty="0">
                <a:cs typeface="Calibri"/>
              </a:rPr>
              <a:t>Linux is </a:t>
            </a:r>
            <a:r>
              <a:rPr lang="tr-TR" sz="2000" dirty="0" err="1">
                <a:cs typeface="Calibri"/>
              </a:rPr>
              <a:t>also</a:t>
            </a:r>
            <a:r>
              <a:rPr lang="tr-TR" sz="2000" dirty="0">
                <a:cs typeface="Calibri"/>
              </a:rPr>
              <a:t> </a:t>
            </a:r>
            <a:r>
              <a:rPr lang="tr-TR" sz="2000" dirty="0" err="1">
                <a:cs typeface="Calibri"/>
              </a:rPr>
              <a:t>regularly</a:t>
            </a:r>
            <a:r>
              <a:rPr lang="tr-TR" sz="2000" dirty="0">
                <a:cs typeface="Calibri"/>
              </a:rPr>
              <a:t> </a:t>
            </a:r>
            <a:r>
              <a:rPr lang="tr-TR" sz="2000" dirty="0" err="1">
                <a:cs typeface="Calibri"/>
              </a:rPr>
              <a:t>used</a:t>
            </a:r>
            <a:r>
              <a:rPr lang="tr-TR" sz="2000" dirty="0">
                <a:cs typeface="Calibri"/>
              </a:rPr>
              <a:t> </a:t>
            </a:r>
            <a:r>
              <a:rPr lang="tr-TR" sz="2000" dirty="0" err="1">
                <a:cs typeface="Calibri"/>
              </a:rPr>
              <a:t>by</a:t>
            </a:r>
            <a:r>
              <a:rPr lang="tr-TR" sz="2000" dirty="0">
                <a:cs typeface="Calibri"/>
              </a:rPr>
              <a:t> </a:t>
            </a:r>
            <a:r>
              <a:rPr lang="tr-TR" sz="2000" dirty="0" err="1">
                <a:cs typeface="Calibri"/>
              </a:rPr>
              <a:t>about</a:t>
            </a:r>
            <a:r>
              <a:rPr lang="tr-TR" sz="2000" dirty="0">
                <a:cs typeface="Calibri"/>
              </a:rPr>
              <a:t> 3.3 </a:t>
            </a:r>
            <a:r>
              <a:rPr lang="tr-TR" sz="2000" dirty="0" err="1">
                <a:cs typeface="Calibri"/>
              </a:rPr>
              <a:t>billion</a:t>
            </a:r>
            <a:r>
              <a:rPr lang="tr-TR" sz="2000" dirty="0">
                <a:cs typeface="Calibri"/>
              </a:rPr>
              <a:t> </a:t>
            </a:r>
            <a:r>
              <a:rPr lang="tr-TR" sz="2000" dirty="0" err="1">
                <a:cs typeface="Calibri"/>
              </a:rPr>
              <a:t>users</a:t>
            </a:r>
            <a:r>
              <a:rPr lang="tr-TR" sz="2000" dirty="0">
                <a:cs typeface="Calibri"/>
              </a:rPr>
              <a:t> </a:t>
            </a:r>
            <a:r>
              <a:rPr lang="tr-TR" sz="2000" dirty="0" err="1">
                <a:cs typeface="Calibri"/>
              </a:rPr>
              <a:t>across</a:t>
            </a:r>
            <a:r>
              <a:rPr lang="tr-TR" sz="2000" dirty="0">
                <a:cs typeface="Calibri"/>
              </a:rPr>
              <a:t> </a:t>
            </a:r>
            <a:r>
              <a:rPr lang="tr-TR" sz="2000" dirty="0" err="1">
                <a:cs typeface="Calibri"/>
              </a:rPr>
              <a:t>the</a:t>
            </a:r>
            <a:r>
              <a:rPr lang="tr-TR" sz="2000" dirty="0">
                <a:cs typeface="Calibri"/>
              </a:rPr>
              <a:t> </a:t>
            </a:r>
            <a:r>
              <a:rPr lang="tr-TR" sz="2000" dirty="0" err="1">
                <a:cs typeface="Calibri"/>
              </a:rPr>
              <a:t>globe</a:t>
            </a:r>
            <a:r>
              <a:rPr lang="tr-TR" sz="2000" dirty="0">
                <a:cs typeface="Calibri"/>
              </a:rPr>
              <a:t> (Android </a:t>
            </a:r>
            <a:r>
              <a:rPr lang="tr-TR" sz="2000" dirty="0" err="1">
                <a:cs typeface="Calibri"/>
              </a:rPr>
              <a:t>users</a:t>
            </a:r>
            <a:r>
              <a:rPr lang="tr-TR" sz="2000" dirty="0">
                <a:cs typeface="Calibri"/>
              </a:rPr>
              <a:t>). Linux </a:t>
            </a:r>
            <a:r>
              <a:rPr lang="tr-TR" sz="2000" dirty="0" err="1">
                <a:cs typeface="Calibri"/>
              </a:rPr>
              <a:t>also</a:t>
            </a:r>
            <a:r>
              <a:rPr lang="tr-TR" sz="2000" dirty="0">
                <a:cs typeface="Calibri"/>
              </a:rPr>
              <a:t> </a:t>
            </a:r>
            <a:r>
              <a:rPr lang="tr-TR" sz="2000" dirty="0" err="1">
                <a:cs typeface="Calibri"/>
              </a:rPr>
              <a:t>holds</a:t>
            </a:r>
            <a:r>
              <a:rPr lang="tr-TR" sz="2000" dirty="0">
                <a:cs typeface="Calibri"/>
              </a:rPr>
              <a:t> a 6% market </a:t>
            </a:r>
            <a:r>
              <a:rPr lang="tr-TR" sz="2000" dirty="0" err="1">
                <a:cs typeface="Calibri"/>
              </a:rPr>
              <a:t>share</a:t>
            </a:r>
            <a:r>
              <a:rPr lang="tr-TR" sz="2000" dirty="0">
                <a:cs typeface="Calibri"/>
              </a:rPr>
              <a:t> in desktop </a:t>
            </a:r>
            <a:r>
              <a:rPr lang="tr-TR" sz="2000" dirty="0" err="1">
                <a:cs typeface="Calibri"/>
              </a:rPr>
              <a:t>computing</a:t>
            </a:r>
            <a:r>
              <a:rPr lang="tr-TR" sz="2000" dirty="0">
                <a:cs typeface="Calibri"/>
              </a:rPr>
              <a:t> (</a:t>
            </a:r>
            <a:r>
              <a:rPr lang="tr-TR" sz="2000" dirty="0" err="1">
                <a:cs typeface="Calibri"/>
              </a:rPr>
              <a:t>If</a:t>
            </a:r>
            <a:r>
              <a:rPr lang="tr-TR" sz="2000" dirty="0">
                <a:cs typeface="Calibri"/>
              </a:rPr>
              <a:t> </a:t>
            </a:r>
            <a:r>
              <a:rPr lang="tr-TR" sz="2000" dirty="0" err="1">
                <a:cs typeface="Calibri"/>
              </a:rPr>
              <a:t>we</a:t>
            </a:r>
            <a:r>
              <a:rPr lang="tr-TR" sz="2000" dirty="0">
                <a:cs typeface="Calibri"/>
              </a:rPr>
              <a:t> </a:t>
            </a:r>
            <a:r>
              <a:rPr lang="tr-TR" sz="2000" dirty="0" err="1">
                <a:cs typeface="Calibri"/>
              </a:rPr>
              <a:t>count</a:t>
            </a:r>
            <a:r>
              <a:rPr lang="tr-TR" sz="2000" dirty="0">
                <a:cs typeface="Calibri"/>
              </a:rPr>
              <a:t> </a:t>
            </a:r>
            <a:r>
              <a:rPr lang="tr-TR" sz="2000" dirty="0" err="1">
                <a:cs typeface="Calibri"/>
              </a:rPr>
              <a:t>chrome</a:t>
            </a:r>
            <a:r>
              <a:rPr lang="tr-TR" sz="2000" dirty="0">
                <a:cs typeface="Calibri"/>
              </a:rPr>
              <a:t> OS)</a:t>
            </a:r>
          </a:p>
          <a:p>
            <a:pPr marL="0" indent="0">
              <a:buNone/>
            </a:pPr>
            <a:endParaRPr lang="tr-TR" sz="2000">
              <a:cs typeface="Calibri"/>
            </a:endParaRPr>
          </a:p>
        </p:txBody>
      </p:sp>
      <p:pic>
        <p:nvPicPr>
          <p:cNvPr id="6" name="Resim 5" descr="Ubuntu 23.10 seems like the usual boring update - until you dig into it |  ZDNET">
            <a:extLst>
              <a:ext uri="{FF2B5EF4-FFF2-40B4-BE49-F238E27FC236}">
                <a16:creationId xmlns:a16="http://schemas.microsoft.com/office/drawing/2014/main" id="{BD5EEBA5-604F-D809-F611-67C8EAA47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731915"/>
            <a:ext cx="5150277" cy="321892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FE44207-07C8-9435-D009-C5A02011F1D8}"/>
              </a:ext>
            </a:extLst>
          </p:cNvPr>
          <p:cNvSpPr txBox="1"/>
          <p:nvPr/>
        </p:nvSpPr>
        <p:spPr>
          <a:xfrm>
            <a:off x="6908978" y="6023556"/>
            <a:ext cx="38234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A popular linux </a:t>
            </a:r>
            <a:r>
              <a:rPr lang="tr-TR" err="1"/>
              <a:t>distro</a:t>
            </a:r>
            <a:r>
              <a:rPr lang="tr-TR" dirty="0"/>
              <a:t>, </a:t>
            </a:r>
            <a:r>
              <a:rPr lang="tr-TR" err="1"/>
              <a:t>called</a:t>
            </a:r>
            <a:r>
              <a:rPr lang="tr-TR" dirty="0"/>
              <a:t> Ubuntu</a:t>
            </a:r>
          </a:p>
          <a:p>
            <a:endParaRPr lang="tr-T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0189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9A96F10-7F53-167B-B673-3038D40C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tr-TR" sz="4800">
                <a:cs typeface="Calibri Light"/>
              </a:rPr>
              <a:t>What made Linux great</a:t>
            </a:r>
            <a:endParaRPr lang="tr-TR" sz="4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C25582-42BD-4B9B-80E0-B0A0FA86A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28" y="2213561"/>
            <a:ext cx="4699131" cy="4173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1600" dirty="0">
                <a:cs typeface="Calibri"/>
              </a:rPr>
              <a:t>Linux is </a:t>
            </a:r>
            <a:r>
              <a:rPr lang="tr-TR" sz="1600" dirty="0" err="1">
                <a:cs typeface="Calibri"/>
              </a:rPr>
              <a:t>fully</a:t>
            </a:r>
            <a:r>
              <a:rPr lang="tr-TR" sz="1600" dirty="0">
                <a:cs typeface="Calibri"/>
              </a:rPr>
              <a:t> </a:t>
            </a:r>
            <a:r>
              <a:rPr lang="tr-TR" sz="1600" dirty="0" err="1">
                <a:cs typeface="Calibri"/>
              </a:rPr>
              <a:t>open</a:t>
            </a:r>
            <a:r>
              <a:rPr lang="tr-TR" sz="1600" dirty="0">
                <a:cs typeface="Calibri"/>
              </a:rPr>
              <a:t> </a:t>
            </a:r>
            <a:r>
              <a:rPr lang="tr-TR" sz="1600" dirty="0" err="1">
                <a:cs typeface="Calibri"/>
              </a:rPr>
              <a:t>sourced</a:t>
            </a:r>
            <a:r>
              <a:rPr lang="tr-TR" sz="1600" dirty="0">
                <a:cs typeface="Calibri"/>
              </a:rPr>
              <a:t> </a:t>
            </a:r>
            <a:r>
              <a:rPr lang="tr-TR" sz="1600" dirty="0" err="1">
                <a:cs typeface="Calibri"/>
              </a:rPr>
              <a:t>and</a:t>
            </a:r>
            <a:r>
              <a:rPr lang="tr-TR" sz="1600" dirty="0">
                <a:cs typeface="Calibri"/>
              </a:rPr>
              <a:t> </a:t>
            </a:r>
            <a:r>
              <a:rPr lang="tr-TR" sz="1600" dirty="0" err="1">
                <a:cs typeface="Calibri"/>
              </a:rPr>
              <a:t>it's</a:t>
            </a:r>
            <a:r>
              <a:rPr lang="tr-TR" sz="1600" dirty="0">
                <a:cs typeface="Calibri"/>
              </a:rPr>
              <a:t> </a:t>
            </a:r>
            <a:r>
              <a:rPr lang="tr-TR" sz="1600" dirty="0" err="1">
                <a:cs typeface="Calibri"/>
              </a:rPr>
              <a:t>source</a:t>
            </a:r>
            <a:r>
              <a:rPr lang="tr-TR" sz="1600" dirty="0">
                <a:cs typeface="Calibri"/>
              </a:rPr>
              <a:t> </a:t>
            </a:r>
            <a:r>
              <a:rPr lang="tr-TR" sz="1600" dirty="0" err="1">
                <a:cs typeface="Calibri"/>
              </a:rPr>
              <a:t>code</a:t>
            </a:r>
            <a:r>
              <a:rPr lang="tr-TR" sz="1600" dirty="0">
                <a:cs typeface="Calibri"/>
              </a:rPr>
              <a:t> can be </a:t>
            </a:r>
            <a:r>
              <a:rPr lang="tr-TR" sz="1600" dirty="0" err="1">
                <a:cs typeface="Calibri"/>
              </a:rPr>
              <a:t>found</a:t>
            </a:r>
            <a:r>
              <a:rPr lang="tr-TR" sz="1600" dirty="0">
                <a:cs typeface="Calibri"/>
              </a:rPr>
              <a:t> in </a:t>
            </a:r>
            <a:r>
              <a:rPr lang="tr-TR" sz="1600" dirty="0" err="1">
                <a:cs typeface="Calibri"/>
              </a:rPr>
              <a:t>the</a:t>
            </a:r>
            <a:r>
              <a:rPr lang="tr-TR" sz="1600" dirty="0">
                <a:cs typeface="Calibri"/>
              </a:rPr>
              <a:t> internet.</a:t>
            </a:r>
          </a:p>
          <a:p>
            <a:endParaRPr lang="tr-TR" sz="1600" dirty="0">
              <a:cs typeface="Calibri"/>
            </a:endParaRPr>
          </a:p>
          <a:p>
            <a:r>
              <a:rPr lang="tr-TR" sz="1600" dirty="0" err="1">
                <a:cs typeface="Calibri"/>
              </a:rPr>
              <a:t>While</a:t>
            </a:r>
            <a:r>
              <a:rPr lang="tr-TR" sz="1600" dirty="0">
                <a:cs typeface="Calibri"/>
              </a:rPr>
              <a:t> </a:t>
            </a:r>
            <a:r>
              <a:rPr lang="tr-TR" sz="1600" dirty="0" err="1">
                <a:cs typeface="Calibri"/>
              </a:rPr>
              <a:t>Torvalds</a:t>
            </a:r>
            <a:r>
              <a:rPr lang="tr-TR" sz="1600" dirty="0">
                <a:cs typeface="Calibri"/>
              </a:rPr>
              <a:t> </a:t>
            </a:r>
            <a:r>
              <a:rPr lang="tr-TR" sz="1600" dirty="0" err="1">
                <a:cs typeface="Calibri"/>
              </a:rPr>
              <a:t>might</a:t>
            </a:r>
            <a:r>
              <a:rPr lang="tr-TR" sz="1600" dirty="0">
                <a:cs typeface="Calibri"/>
              </a:rPr>
              <a:t> </a:t>
            </a:r>
            <a:r>
              <a:rPr lang="tr-TR" sz="1600" dirty="0" err="1">
                <a:cs typeface="Calibri"/>
              </a:rPr>
              <a:t>seem</a:t>
            </a:r>
            <a:r>
              <a:rPr lang="tr-TR" sz="1600" dirty="0">
                <a:cs typeface="Calibri"/>
              </a:rPr>
              <a:t> </a:t>
            </a:r>
            <a:r>
              <a:rPr lang="tr-TR" sz="1600" dirty="0" err="1">
                <a:cs typeface="Calibri"/>
              </a:rPr>
              <a:t>like</a:t>
            </a:r>
            <a:r>
              <a:rPr lang="tr-TR" sz="1600" dirty="0">
                <a:cs typeface="Calibri"/>
              </a:rPr>
              <a:t> </a:t>
            </a:r>
            <a:r>
              <a:rPr lang="tr-TR" sz="1600" dirty="0" err="1">
                <a:cs typeface="Calibri"/>
              </a:rPr>
              <a:t>the</a:t>
            </a:r>
            <a:r>
              <a:rPr lang="tr-TR" sz="1600" dirty="0">
                <a:cs typeface="Calibri"/>
              </a:rPr>
              <a:t> </a:t>
            </a:r>
            <a:r>
              <a:rPr lang="tr-TR" sz="1600" dirty="0" err="1">
                <a:cs typeface="Calibri"/>
              </a:rPr>
              <a:t>person</a:t>
            </a:r>
            <a:r>
              <a:rPr lang="tr-TR" sz="1600" dirty="0">
                <a:cs typeface="Calibri"/>
              </a:rPr>
              <a:t> </a:t>
            </a:r>
            <a:r>
              <a:rPr lang="tr-TR" sz="1600" dirty="0" err="1">
                <a:cs typeface="Calibri"/>
              </a:rPr>
              <a:t>who</a:t>
            </a:r>
            <a:r>
              <a:rPr lang="tr-TR" sz="1600" dirty="0">
                <a:cs typeface="Calibri"/>
              </a:rPr>
              <a:t> </a:t>
            </a:r>
            <a:r>
              <a:rPr lang="tr-TR" sz="1600" dirty="0" err="1">
                <a:cs typeface="Calibri"/>
              </a:rPr>
              <a:t>wrote</a:t>
            </a:r>
            <a:r>
              <a:rPr lang="tr-TR" sz="1600" dirty="0">
                <a:cs typeface="Calibri"/>
              </a:rPr>
              <a:t> </a:t>
            </a:r>
            <a:r>
              <a:rPr lang="tr-TR" sz="1600" dirty="0" err="1">
                <a:cs typeface="Calibri"/>
              </a:rPr>
              <a:t>the</a:t>
            </a:r>
            <a:r>
              <a:rPr lang="tr-TR" sz="1600" dirty="0">
                <a:cs typeface="Calibri"/>
              </a:rPr>
              <a:t> OS </a:t>
            </a:r>
            <a:r>
              <a:rPr lang="tr-TR" sz="1600" dirty="0" err="1">
                <a:cs typeface="Calibri"/>
              </a:rPr>
              <a:t>itself</a:t>
            </a:r>
            <a:r>
              <a:rPr lang="tr-TR" sz="1600" dirty="0">
                <a:cs typeface="Calibri"/>
              </a:rPr>
              <a:t>, </a:t>
            </a:r>
            <a:r>
              <a:rPr lang="tr-TR" sz="1600" dirty="0" err="1">
                <a:cs typeface="Calibri"/>
              </a:rPr>
              <a:t>this</a:t>
            </a:r>
            <a:r>
              <a:rPr lang="tr-TR" sz="1600" dirty="0">
                <a:cs typeface="Calibri"/>
              </a:rPr>
              <a:t> </a:t>
            </a:r>
            <a:r>
              <a:rPr lang="tr-TR" sz="1600" dirty="0" err="1">
                <a:cs typeface="Calibri"/>
              </a:rPr>
              <a:t>isn't</a:t>
            </a:r>
            <a:r>
              <a:rPr lang="tr-TR" sz="1600" dirty="0">
                <a:cs typeface="Calibri"/>
              </a:rPr>
              <a:t> </a:t>
            </a:r>
            <a:r>
              <a:rPr lang="tr-TR" sz="1600" dirty="0" err="1">
                <a:cs typeface="Calibri"/>
              </a:rPr>
              <a:t>the</a:t>
            </a:r>
            <a:r>
              <a:rPr lang="tr-TR" sz="1600" dirty="0">
                <a:cs typeface="Calibri"/>
              </a:rPr>
              <a:t> </a:t>
            </a:r>
            <a:r>
              <a:rPr lang="tr-TR" sz="1600" dirty="0" err="1">
                <a:cs typeface="Calibri"/>
              </a:rPr>
              <a:t>case</a:t>
            </a:r>
            <a:r>
              <a:rPr lang="tr-TR" sz="1600" dirty="0">
                <a:cs typeface="Calibri"/>
              </a:rPr>
              <a:t> at </a:t>
            </a:r>
            <a:r>
              <a:rPr lang="tr-TR" sz="1600" dirty="0" err="1">
                <a:cs typeface="Calibri"/>
              </a:rPr>
              <a:t>all</a:t>
            </a:r>
            <a:r>
              <a:rPr lang="tr-TR" sz="1600" dirty="0">
                <a:cs typeface="Calibri"/>
              </a:rPr>
              <a:t>. </a:t>
            </a:r>
            <a:r>
              <a:rPr lang="tr-TR" sz="1600" dirty="0" err="1">
                <a:cs typeface="Calibri"/>
              </a:rPr>
              <a:t>By</a:t>
            </a:r>
            <a:r>
              <a:rPr lang="tr-TR" sz="1600" dirty="0">
                <a:cs typeface="Calibri"/>
              </a:rPr>
              <a:t> 2006, </a:t>
            </a:r>
            <a:r>
              <a:rPr lang="tr-TR" sz="1600" dirty="0" err="1">
                <a:ea typeface="+mn-lt"/>
                <a:cs typeface="+mn-lt"/>
              </a:rPr>
              <a:t>approximately</a:t>
            </a:r>
            <a:r>
              <a:rPr lang="tr-TR" sz="1600" dirty="0">
                <a:ea typeface="+mn-lt"/>
                <a:cs typeface="+mn-lt"/>
              </a:rPr>
              <a:t> 2% of </a:t>
            </a:r>
            <a:r>
              <a:rPr lang="tr-TR" sz="1600" dirty="0" err="1">
                <a:ea typeface="+mn-lt"/>
                <a:cs typeface="+mn-lt"/>
              </a:rPr>
              <a:t>the</a:t>
            </a:r>
            <a:r>
              <a:rPr lang="tr-TR" sz="1600" dirty="0">
                <a:ea typeface="+mn-lt"/>
                <a:cs typeface="+mn-lt"/>
              </a:rPr>
              <a:t> Linux </a:t>
            </a:r>
            <a:r>
              <a:rPr lang="tr-TR" sz="1600" dirty="0" err="1">
                <a:ea typeface="+mn-lt"/>
                <a:cs typeface="+mn-lt"/>
              </a:rPr>
              <a:t>kernel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was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written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by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Torvalds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himself</a:t>
            </a:r>
            <a:r>
              <a:rPr lang="tr-TR" sz="1600" dirty="0">
                <a:ea typeface="+mn-lt"/>
                <a:cs typeface="+mn-lt"/>
              </a:rPr>
              <a:t>. </a:t>
            </a:r>
            <a:r>
              <a:rPr lang="tr-TR" sz="1600" dirty="0" err="1">
                <a:ea typeface="+mn-lt"/>
                <a:cs typeface="+mn-lt"/>
              </a:rPr>
              <a:t>The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other</a:t>
            </a:r>
            <a:r>
              <a:rPr lang="tr-TR" sz="1600" dirty="0">
                <a:ea typeface="+mn-lt"/>
                <a:cs typeface="+mn-lt"/>
              </a:rPr>
              <a:t> 98% </a:t>
            </a:r>
            <a:r>
              <a:rPr lang="tr-TR" sz="1600" dirty="0" err="1">
                <a:ea typeface="+mn-lt"/>
                <a:cs typeface="+mn-lt"/>
              </a:rPr>
              <a:t>was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written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by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the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community</a:t>
            </a:r>
            <a:r>
              <a:rPr lang="tr-TR" sz="1600" dirty="0">
                <a:ea typeface="+mn-lt"/>
                <a:cs typeface="+mn-lt"/>
              </a:rPr>
              <a:t>. </a:t>
            </a:r>
            <a:r>
              <a:rPr lang="tr-TR" sz="1600" dirty="0" err="1">
                <a:ea typeface="+mn-lt"/>
                <a:cs typeface="+mn-lt"/>
              </a:rPr>
              <a:t>And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this</a:t>
            </a:r>
            <a:r>
              <a:rPr lang="tr-TR" sz="1600" dirty="0">
                <a:ea typeface="+mn-lt"/>
                <a:cs typeface="+mn-lt"/>
              </a:rPr>
              <a:t> is </a:t>
            </a:r>
            <a:r>
              <a:rPr lang="tr-TR" sz="1600" dirty="0" err="1">
                <a:ea typeface="+mn-lt"/>
                <a:cs typeface="+mn-lt"/>
              </a:rPr>
              <a:t>just</a:t>
            </a:r>
            <a:r>
              <a:rPr lang="tr-TR" sz="1600" dirty="0">
                <a:ea typeface="+mn-lt"/>
                <a:cs typeface="+mn-lt"/>
              </a:rPr>
              <a:t> 2006, </a:t>
            </a:r>
            <a:r>
              <a:rPr lang="tr-TR" sz="1600" dirty="0" err="1">
                <a:ea typeface="+mn-lt"/>
                <a:cs typeface="+mn-lt"/>
              </a:rPr>
              <a:t>this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value</a:t>
            </a:r>
            <a:r>
              <a:rPr lang="tr-TR" sz="1600" dirty="0">
                <a:ea typeface="+mn-lt"/>
                <a:cs typeface="+mn-lt"/>
              </a:rPr>
              <a:t> is </a:t>
            </a:r>
            <a:r>
              <a:rPr lang="tr-TR" sz="1600" dirty="0" err="1">
                <a:ea typeface="+mn-lt"/>
                <a:cs typeface="+mn-lt"/>
              </a:rPr>
              <a:t>even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lower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nowadays</a:t>
            </a:r>
            <a:r>
              <a:rPr lang="tr-TR" sz="1600" dirty="0">
                <a:ea typeface="+mn-lt"/>
                <a:cs typeface="+mn-lt"/>
              </a:rPr>
              <a:t>.</a:t>
            </a:r>
          </a:p>
          <a:p>
            <a:endParaRPr lang="tr-TR" sz="1600">
              <a:cs typeface="Calibri"/>
            </a:endParaRPr>
          </a:p>
          <a:p>
            <a:r>
              <a:rPr lang="tr-TR" sz="1600" dirty="0" err="1">
                <a:cs typeface="Calibri"/>
              </a:rPr>
              <a:t>Torvalds</a:t>
            </a:r>
            <a:r>
              <a:rPr lang="tr-TR" sz="1600" dirty="0">
                <a:cs typeface="Calibri"/>
              </a:rPr>
              <a:t> </a:t>
            </a:r>
            <a:r>
              <a:rPr lang="tr-TR" sz="1600" dirty="0" err="1">
                <a:cs typeface="Calibri"/>
              </a:rPr>
              <a:t>doesn't</a:t>
            </a:r>
            <a:r>
              <a:rPr lang="tr-TR" sz="1600" dirty="0">
                <a:cs typeface="Calibri"/>
              </a:rPr>
              <a:t> </a:t>
            </a:r>
            <a:r>
              <a:rPr lang="tr-TR" sz="1600" dirty="0" err="1">
                <a:cs typeface="Calibri"/>
              </a:rPr>
              <a:t>write</a:t>
            </a:r>
            <a:r>
              <a:rPr lang="tr-TR" sz="1600" dirty="0">
                <a:cs typeface="Calibri"/>
              </a:rPr>
              <a:t> </a:t>
            </a:r>
            <a:r>
              <a:rPr lang="tr-TR" sz="1600" dirty="0" err="1">
                <a:cs typeface="Calibri"/>
              </a:rPr>
              <a:t>the</a:t>
            </a:r>
            <a:r>
              <a:rPr lang="tr-TR" sz="1600" dirty="0">
                <a:cs typeface="Calibri"/>
              </a:rPr>
              <a:t> OS </a:t>
            </a:r>
            <a:r>
              <a:rPr lang="tr-TR" sz="1600" dirty="0" err="1">
                <a:cs typeface="Calibri"/>
              </a:rPr>
              <a:t>anymore</a:t>
            </a:r>
            <a:r>
              <a:rPr lang="tr-TR" sz="1600" dirty="0">
                <a:cs typeface="Calibri"/>
              </a:rPr>
              <a:t>, </a:t>
            </a:r>
            <a:r>
              <a:rPr lang="tr-TR" sz="1600" dirty="0">
                <a:ea typeface="+mn-lt"/>
                <a:cs typeface="+mn-lt"/>
              </a:rPr>
              <a:t>he </a:t>
            </a:r>
            <a:r>
              <a:rPr lang="tr-TR" sz="1600" dirty="0" err="1">
                <a:ea typeface="+mn-lt"/>
                <a:cs typeface="+mn-lt"/>
              </a:rPr>
              <a:t>said</a:t>
            </a:r>
            <a:r>
              <a:rPr lang="tr-TR" sz="1600" dirty="0">
                <a:ea typeface="+mn-lt"/>
                <a:cs typeface="+mn-lt"/>
              </a:rPr>
              <a:t> in 2012 </a:t>
            </a:r>
            <a:r>
              <a:rPr lang="tr-TR" sz="1600" dirty="0" err="1">
                <a:ea typeface="+mn-lt"/>
                <a:cs typeface="+mn-lt"/>
              </a:rPr>
              <a:t>that</a:t>
            </a:r>
            <a:r>
              <a:rPr lang="tr-TR" sz="1600" dirty="0">
                <a:ea typeface="+mn-lt"/>
                <a:cs typeface="+mn-lt"/>
              </a:rPr>
              <a:t> his </a:t>
            </a:r>
            <a:r>
              <a:rPr lang="tr-TR" sz="1600" dirty="0" err="1">
                <a:ea typeface="+mn-lt"/>
                <a:cs typeface="+mn-lt"/>
              </a:rPr>
              <a:t>own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personal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contribution</a:t>
            </a:r>
            <a:r>
              <a:rPr lang="tr-TR" sz="1600" dirty="0">
                <a:ea typeface="+mn-lt"/>
                <a:cs typeface="+mn-lt"/>
              </a:rPr>
              <a:t> is </a:t>
            </a:r>
            <a:r>
              <a:rPr lang="tr-TR" sz="1600" dirty="0" err="1">
                <a:ea typeface="+mn-lt"/>
                <a:cs typeface="+mn-lt"/>
              </a:rPr>
              <a:t>now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mostly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merging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code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written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by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others</a:t>
            </a:r>
            <a:r>
              <a:rPr lang="tr-TR" sz="1600" dirty="0">
                <a:ea typeface="+mn-lt"/>
                <a:cs typeface="+mn-lt"/>
              </a:rPr>
              <a:t>, </a:t>
            </a:r>
            <a:r>
              <a:rPr lang="tr-TR" sz="1600" dirty="0" err="1">
                <a:ea typeface="+mn-lt"/>
                <a:cs typeface="+mn-lt"/>
              </a:rPr>
              <a:t>with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little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dirty="0" err="1">
                <a:ea typeface="+mn-lt"/>
                <a:cs typeface="+mn-lt"/>
              </a:rPr>
              <a:t>programming</a:t>
            </a:r>
            <a:r>
              <a:rPr lang="tr-TR" sz="1600" dirty="0">
                <a:ea typeface="+mn-lt"/>
                <a:cs typeface="+mn-lt"/>
              </a:rPr>
              <a:t>. </a:t>
            </a:r>
            <a:endParaRPr lang="tr-TR" sz="1600">
              <a:cs typeface="Calibri"/>
            </a:endParaRPr>
          </a:p>
        </p:txBody>
      </p:sp>
      <p:pic>
        <p:nvPicPr>
          <p:cNvPr id="4" name="Resim 3" descr="A Sneak Peek at Zorin OS 17 - Zorin">
            <a:extLst>
              <a:ext uri="{FF2B5EF4-FFF2-40B4-BE49-F238E27FC236}">
                <a16:creationId xmlns:a16="http://schemas.microsoft.com/office/drawing/2014/main" id="{D835741F-4729-E6BF-445F-EEA4D06A5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731915"/>
            <a:ext cx="5150277" cy="321892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D2ED2DF-81FB-E949-921F-DC8624712C6E}"/>
              </a:ext>
            </a:extLst>
          </p:cNvPr>
          <p:cNvSpPr txBox="1"/>
          <p:nvPr/>
        </p:nvSpPr>
        <p:spPr>
          <a:xfrm>
            <a:off x="6788238" y="6058437"/>
            <a:ext cx="36463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 err="1">
                <a:cs typeface="Calibri"/>
              </a:rPr>
              <a:t>Another</a:t>
            </a:r>
            <a:r>
              <a:rPr lang="tr-TR" dirty="0">
                <a:cs typeface="Calibri"/>
              </a:rPr>
              <a:t> Linux </a:t>
            </a:r>
            <a:r>
              <a:rPr lang="tr-TR" dirty="0" err="1">
                <a:cs typeface="Calibri"/>
              </a:rPr>
              <a:t>distro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called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Zorin</a:t>
            </a:r>
            <a:r>
              <a:rPr lang="tr-TR" dirty="0">
                <a:cs typeface="Calibri"/>
              </a:rPr>
              <a:t> OS.</a:t>
            </a:r>
          </a:p>
        </p:txBody>
      </p:sp>
    </p:spTree>
    <p:extLst>
      <p:ext uri="{BB962C8B-B14F-4D97-AF65-F5344CB8AC3E}">
        <p14:creationId xmlns:p14="http://schemas.microsoft.com/office/powerpoint/2010/main" val="292842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99B3382-03A9-3762-BEDD-0E3A4E89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tr-TR" sz="3600">
                <a:cs typeface="Calibri Light"/>
              </a:rPr>
              <a:t>Why Linux? </a:t>
            </a:r>
            <a:endParaRPr lang="tr-TR" sz="36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B2176E-D298-74CB-A21B-A8035D1D4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tr-TR" sz="1800" dirty="0">
                <a:cs typeface="Calibri"/>
              </a:rPr>
              <a:t>Since Linux is </a:t>
            </a:r>
            <a:r>
              <a:rPr lang="tr-TR" sz="1800" dirty="0" err="1">
                <a:cs typeface="Calibri"/>
              </a:rPr>
              <a:t>fully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open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source</a:t>
            </a:r>
            <a:r>
              <a:rPr lang="tr-TR" sz="1800" dirty="0">
                <a:cs typeface="Calibri"/>
              </a:rPr>
              <a:t> (</a:t>
            </a:r>
            <a:r>
              <a:rPr lang="tr-TR" sz="1800" dirty="0" err="1">
                <a:cs typeface="Calibri"/>
              </a:rPr>
              <a:t>and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thanks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to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its</a:t>
            </a:r>
            <a:r>
              <a:rPr lang="tr-TR" sz="1800" dirty="0">
                <a:cs typeface="Calibri"/>
              </a:rPr>
              <a:t> GPL v3 </a:t>
            </a:r>
            <a:r>
              <a:rPr lang="tr-TR" sz="1800" dirty="0" err="1">
                <a:cs typeface="Calibri"/>
              </a:rPr>
              <a:t>license</a:t>
            </a:r>
            <a:r>
              <a:rPr lang="tr-TR" sz="1800" dirty="0">
                <a:cs typeface="Calibri"/>
              </a:rPr>
              <a:t>), a lot of </a:t>
            </a:r>
            <a:r>
              <a:rPr lang="tr-TR" sz="1800" dirty="0" err="1">
                <a:cs typeface="Calibri"/>
              </a:rPr>
              <a:t>companies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have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customized</a:t>
            </a:r>
            <a:r>
              <a:rPr lang="tr-TR" sz="1800" dirty="0">
                <a:cs typeface="Calibri"/>
              </a:rPr>
              <a:t> it </a:t>
            </a:r>
            <a:r>
              <a:rPr lang="tr-TR" sz="1800" dirty="0" err="1">
                <a:cs typeface="Calibri"/>
              </a:rPr>
              <a:t>to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their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needs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and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removed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the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parts</a:t>
            </a:r>
            <a:r>
              <a:rPr lang="tr-TR" sz="1800" dirty="0">
                <a:cs typeface="Calibri"/>
              </a:rPr>
              <a:t> they </a:t>
            </a:r>
            <a:r>
              <a:rPr lang="tr-TR" sz="1800" dirty="0" err="1">
                <a:cs typeface="Calibri"/>
              </a:rPr>
              <a:t>didn't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need</a:t>
            </a:r>
            <a:r>
              <a:rPr lang="tr-TR" sz="1800" dirty="0">
                <a:cs typeface="Calibri"/>
              </a:rPr>
              <a:t>. </a:t>
            </a:r>
            <a:r>
              <a:rPr lang="tr-TR" sz="1800" dirty="0" err="1">
                <a:cs typeface="Calibri"/>
              </a:rPr>
              <a:t>This</a:t>
            </a:r>
            <a:r>
              <a:rPr lang="tr-TR" sz="1800" dirty="0">
                <a:cs typeface="Calibri"/>
              </a:rPr>
              <a:t> is </a:t>
            </a:r>
            <a:r>
              <a:rPr lang="tr-TR" sz="1800" dirty="0" err="1">
                <a:cs typeface="Calibri"/>
              </a:rPr>
              <a:t>why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your</a:t>
            </a:r>
            <a:r>
              <a:rPr lang="tr-TR" sz="1800" dirty="0">
                <a:cs typeface="Calibri"/>
              </a:rPr>
              <a:t> robot </a:t>
            </a:r>
            <a:r>
              <a:rPr lang="tr-TR" sz="1800" dirty="0" err="1">
                <a:cs typeface="Calibri"/>
              </a:rPr>
              <a:t>vacuum</a:t>
            </a:r>
            <a:r>
              <a:rPr lang="tr-TR" sz="1800" dirty="0">
                <a:cs typeface="Calibri"/>
              </a:rPr>
              <a:t>, printer, </a:t>
            </a:r>
            <a:r>
              <a:rPr lang="tr-TR" sz="1800" dirty="0" err="1">
                <a:cs typeface="Calibri"/>
              </a:rPr>
              <a:t>router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and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basically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any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smart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device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you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own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runs</a:t>
            </a:r>
            <a:r>
              <a:rPr lang="tr-TR" sz="1800" dirty="0">
                <a:cs typeface="Calibri"/>
              </a:rPr>
              <a:t> Linux </a:t>
            </a:r>
            <a:r>
              <a:rPr lang="tr-TR" sz="1800" dirty="0" err="1">
                <a:cs typeface="Calibri"/>
              </a:rPr>
              <a:t>underneath</a:t>
            </a:r>
            <a:r>
              <a:rPr lang="tr-TR" sz="1800" dirty="0">
                <a:cs typeface="Calibri"/>
              </a:rPr>
              <a:t>. </a:t>
            </a:r>
          </a:p>
          <a:p>
            <a:r>
              <a:rPr lang="tr-TR" sz="1800" dirty="0" err="1">
                <a:cs typeface="Calibri"/>
              </a:rPr>
              <a:t>The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community</a:t>
            </a:r>
            <a:r>
              <a:rPr lang="tr-TR" sz="1800" dirty="0">
                <a:cs typeface="Calibri"/>
              </a:rPr>
              <a:t> has </a:t>
            </a:r>
            <a:r>
              <a:rPr lang="tr-TR" sz="1800" dirty="0" err="1">
                <a:cs typeface="Calibri"/>
              </a:rPr>
              <a:t>also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contributed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and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cloned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the</a:t>
            </a:r>
            <a:r>
              <a:rPr lang="tr-TR" sz="1800" dirty="0">
                <a:cs typeface="Calibri"/>
              </a:rPr>
              <a:t> Linux </a:t>
            </a:r>
            <a:r>
              <a:rPr lang="tr-TR" sz="1800" dirty="0" err="1">
                <a:cs typeface="Calibri"/>
              </a:rPr>
              <a:t>project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and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created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their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own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projects</a:t>
            </a:r>
            <a:r>
              <a:rPr lang="tr-TR" sz="1800" dirty="0">
                <a:cs typeface="Calibri"/>
              </a:rPr>
              <a:t>. </a:t>
            </a:r>
            <a:r>
              <a:rPr lang="tr-TR" sz="1800" dirty="0" err="1">
                <a:cs typeface="Calibri"/>
              </a:rPr>
              <a:t>These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are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called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distros</a:t>
            </a:r>
            <a:r>
              <a:rPr lang="tr-TR" sz="1800" dirty="0">
                <a:cs typeface="Calibri"/>
              </a:rPr>
              <a:t>, </a:t>
            </a:r>
            <a:r>
              <a:rPr lang="tr-TR" sz="1800" dirty="0" err="1">
                <a:cs typeface="Calibri"/>
              </a:rPr>
              <a:t>and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there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are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thousands</a:t>
            </a:r>
            <a:r>
              <a:rPr lang="tr-TR" sz="1800" dirty="0">
                <a:cs typeface="Calibri"/>
              </a:rPr>
              <a:t> of </a:t>
            </a:r>
            <a:r>
              <a:rPr lang="tr-TR" sz="1800" dirty="0" err="1">
                <a:cs typeface="Calibri"/>
              </a:rPr>
              <a:t>them</a:t>
            </a:r>
            <a:r>
              <a:rPr lang="tr-TR" sz="1800" dirty="0">
                <a:cs typeface="Calibri"/>
              </a:rPr>
              <a:t>. </a:t>
            </a:r>
          </a:p>
          <a:p>
            <a:endParaRPr lang="tr-TR" sz="1800" dirty="0">
              <a:cs typeface="Calibri"/>
            </a:endParaRPr>
          </a:p>
          <a:p>
            <a:r>
              <a:rPr lang="tr-TR" sz="1800" dirty="0">
                <a:cs typeface="Calibri"/>
              </a:rPr>
              <a:t>Linux is </a:t>
            </a:r>
            <a:r>
              <a:rPr lang="tr-TR" sz="1800" dirty="0" err="1">
                <a:cs typeface="Calibri"/>
              </a:rPr>
              <a:t>also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super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fast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compared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to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other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operating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systems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like</a:t>
            </a:r>
            <a:r>
              <a:rPr lang="tr-TR" sz="1800" dirty="0">
                <a:cs typeface="Calibri"/>
              </a:rPr>
              <a:t> Windows.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undefined">
            <a:extLst>
              <a:ext uri="{FF2B5EF4-FFF2-40B4-BE49-F238E27FC236}">
                <a16:creationId xmlns:a16="http://schemas.microsoft.com/office/drawing/2014/main" id="{8F8F20B7-CB30-90CB-98EB-F8E08D04D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220" y="901032"/>
            <a:ext cx="1355798" cy="51162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etin kutusu 5">
            <a:extLst>
              <a:ext uri="{FF2B5EF4-FFF2-40B4-BE49-F238E27FC236}">
                <a16:creationId xmlns:a16="http://schemas.microsoft.com/office/drawing/2014/main" id="{F41C231D-5E22-C1F4-7733-A8435051469F}"/>
              </a:ext>
            </a:extLst>
          </p:cNvPr>
          <p:cNvSpPr txBox="1"/>
          <p:nvPr/>
        </p:nvSpPr>
        <p:spPr>
          <a:xfrm>
            <a:off x="9954296" y="2723344"/>
            <a:ext cx="140862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tr-TR" dirty="0">
                <a:cs typeface="Calibri"/>
              </a:rPr>
              <a:t>Linux </a:t>
            </a:r>
            <a:r>
              <a:rPr lang="tr-TR" dirty="0" err="1">
                <a:cs typeface="Calibri"/>
              </a:rPr>
              <a:t>Distro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Tree</a:t>
            </a:r>
            <a:r>
              <a:rPr lang="tr-TR" dirty="0">
                <a:cs typeface="Calibri"/>
              </a:rPr>
              <a:t>.</a:t>
            </a:r>
          </a:p>
          <a:p>
            <a:pPr marL="285750" indent="-285750">
              <a:buFont typeface="Calibri"/>
              <a:buChar char="-"/>
            </a:pPr>
            <a:endParaRPr lang="tr-T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973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269E8F0-8B06-9529-0FF8-ECAB0479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tr-TR" dirty="0">
                <a:cs typeface="Calibri Light"/>
              </a:rPr>
              <a:t>AI </a:t>
            </a:r>
            <a:r>
              <a:rPr lang="tr-TR" dirty="0" err="1">
                <a:cs typeface="Calibri Light"/>
              </a:rPr>
              <a:t>and</a:t>
            </a:r>
            <a:r>
              <a:rPr lang="tr-TR" dirty="0">
                <a:cs typeface="Calibri Light"/>
              </a:rPr>
              <a:t> Linux</a:t>
            </a:r>
            <a:endParaRPr lang="tr-TR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Resim 3" descr="metin, ekran görüntüsü, yazı tipi, siyah içeren bir resim&#10;&#10;Açıklama otomatik olarak oluşturuldu">
            <a:extLst>
              <a:ext uri="{FF2B5EF4-FFF2-40B4-BE49-F238E27FC236}">
                <a16:creationId xmlns:a16="http://schemas.microsoft.com/office/drawing/2014/main" id="{84A437C6-4AFA-4EAE-3131-B885A0219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1435778"/>
            <a:ext cx="10872172" cy="1494923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86DD28-AC3F-7906-4566-E3AAD7C18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1800" dirty="0">
                <a:cs typeface="Calibri"/>
              </a:rPr>
              <a:t>Since AI is </a:t>
            </a:r>
            <a:r>
              <a:rPr lang="tr-TR" sz="1800" dirty="0" err="1">
                <a:cs typeface="Calibri"/>
              </a:rPr>
              <a:t>rapidly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advancing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nowadays</a:t>
            </a:r>
            <a:r>
              <a:rPr lang="tr-TR" sz="1800" dirty="0">
                <a:cs typeface="Calibri"/>
              </a:rPr>
              <a:t>, </a:t>
            </a:r>
            <a:r>
              <a:rPr lang="tr-TR" sz="1800" dirty="0" err="1">
                <a:cs typeface="Calibri"/>
              </a:rPr>
              <a:t>it's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also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worth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to</a:t>
            </a:r>
            <a:r>
              <a:rPr lang="tr-TR" sz="1800" dirty="0">
                <a:cs typeface="Calibri"/>
              </a:rPr>
              <a:t> talk </a:t>
            </a:r>
            <a:r>
              <a:rPr lang="tr-TR" sz="1800" dirty="0" err="1">
                <a:cs typeface="Calibri"/>
              </a:rPr>
              <a:t>about</a:t>
            </a:r>
            <a:r>
              <a:rPr lang="tr-TR" sz="1800" dirty="0">
                <a:cs typeface="Calibri"/>
              </a:rPr>
              <a:t> AI </a:t>
            </a:r>
            <a:r>
              <a:rPr lang="tr-TR" sz="1800" dirty="0" err="1">
                <a:cs typeface="Calibri"/>
              </a:rPr>
              <a:t>and</a:t>
            </a:r>
            <a:r>
              <a:rPr lang="tr-TR" sz="1800" dirty="0">
                <a:cs typeface="Calibri"/>
              </a:rPr>
              <a:t> Linux. </a:t>
            </a:r>
            <a:r>
              <a:rPr lang="tr-TR" sz="1800" dirty="0" err="1">
                <a:cs typeface="Calibri"/>
              </a:rPr>
              <a:t>To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get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any</a:t>
            </a:r>
            <a:r>
              <a:rPr lang="tr-TR" sz="1800" dirty="0">
                <a:cs typeface="Calibri"/>
              </a:rPr>
              <a:t> AI </a:t>
            </a:r>
            <a:r>
              <a:rPr lang="tr-TR" sz="1800" dirty="0" err="1">
                <a:cs typeface="Calibri"/>
              </a:rPr>
              <a:t>system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running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locally</a:t>
            </a:r>
            <a:r>
              <a:rPr lang="tr-TR" sz="1800" dirty="0">
                <a:cs typeface="Calibri"/>
              </a:rPr>
              <a:t> on </a:t>
            </a:r>
            <a:r>
              <a:rPr lang="tr-TR" sz="1800" dirty="0" err="1">
                <a:cs typeface="Calibri"/>
              </a:rPr>
              <a:t>your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system</a:t>
            </a:r>
            <a:r>
              <a:rPr lang="tr-TR" sz="1800" dirty="0">
                <a:cs typeface="Calibri"/>
              </a:rPr>
              <a:t>, </a:t>
            </a:r>
            <a:r>
              <a:rPr lang="tr-TR" sz="1800" dirty="0" err="1">
                <a:cs typeface="Calibri"/>
              </a:rPr>
              <a:t>you'll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need</a:t>
            </a:r>
            <a:r>
              <a:rPr lang="tr-TR" sz="1800" dirty="0">
                <a:cs typeface="Calibri"/>
              </a:rPr>
              <a:t> Linux. </a:t>
            </a:r>
            <a:r>
              <a:rPr lang="tr-TR" sz="1800" dirty="0" err="1">
                <a:cs typeface="Calibri"/>
              </a:rPr>
              <a:t>The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reason</a:t>
            </a:r>
            <a:r>
              <a:rPr lang="tr-TR" sz="1800" dirty="0">
                <a:cs typeface="Calibri"/>
              </a:rPr>
              <a:t> is </a:t>
            </a:r>
            <a:r>
              <a:rPr lang="tr-TR" sz="1800" dirty="0" err="1">
                <a:cs typeface="Calibri"/>
              </a:rPr>
              <a:t>that</a:t>
            </a:r>
            <a:r>
              <a:rPr lang="tr-TR" sz="1800" dirty="0">
                <a:cs typeface="Calibri"/>
              </a:rPr>
              <a:t> AI </a:t>
            </a:r>
            <a:r>
              <a:rPr lang="tr-TR" sz="1800" dirty="0" err="1">
                <a:cs typeface="Calibri"/>
              </a:rPr>
              <a:t>requires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specific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modifications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to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the</a:t>
            </a:r>
            <a:r>
              <a:rPr lang="tr-TR" sz="1800" dirty="0">
                <a:cs typeface="Calibri"/>
              </a:rPr>
              <a:t> OS </a:t>
            </a:r>
            <a:r>
              <a:rPr lang="tr-TR" sz="1800" dirty="0" err="1">
                <a:cs typeface="Calibri"/>
              </a:rPr>
              <a:t>kernel</a:t>
            </a:r>
            <a:r>
              <a:rPr lang="tr-TR" sz="1800" dirty="0">
                <a:cs typeface="Calibri"/>
              </a:rPr>
              <a:t> (Kernel is </a:t>
            </a:r>
            <a:r>
              <a:rPr lang="tr-TR" sz="1800" dirty="0" err="1">
                <a:cs typeface="Calibri"/>
              </a:rPr>
              <a:t>like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the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core</a:t>
            </a:r>
            <a:r>
              <a:rPr lang="tr-TR" sz="1800" dirty="0">
                <a:cs typeface="Calibri"/>
              </a:rPr>
              <a:t> of an </a:t>
            </a:r>
            <a:r>
              <a:rPr lang="tr-TR" sz="1800" dirty="0" err="1">
                <a:cs typeface="Calibri"/>
              </a:rPr>
              <a:t>operating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system</a:t>
            </a:r>
            <a:r>
              <a:rPr lang="tr-TR" sz="1800" dirty="0">
                <a:cs typeface="Calibri"/>
              </a:rPr>
              <a:t>) </a:t>
            </a:r>
            <a:r>
              <a:rPr lang="tr-TR" sz="1800" dirty="0" err="1">
                <a:cs typeface="Calibri"/>
              </a:rPr>
              <a:t>and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other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operating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systems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are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locked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down</a:t>
            </a:r>
            <a:r>
              <a:rPr lang="tr-TR" sz="1800" dirty="0">
                <a:cs typeface="Calibri"/>
              </a:rPr>
              <a:t>, </a:t>
            </a:r>
            <a:r>
              <a:rPr lang="tr-TR" sz="1800" dirty="0" err="1">
                <a:cs typeface="Calibri"/>
              </a:rPr>
              <a:t>there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isn't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really</a:t>
            </a:r>
            <a:r>
              <a:rPr lang="tr-TR" sz="1800" dirty="0">
                <a:cs typeface="Calibri"/>
              </a:rPr>
              <a:t> an </a:t>
            </a:r>
            <a:r>
              <a:rPr lang="tr-TR" sz="1800" dirty="0" err="1">
                <a:cs typeface="Calibri"/>
              </a:rPr>
              <a:t>opportunity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to</a:t>
            </a:r>
            <a:r>
              <a:rPr lang="tr-TR" sz="1800" dirty="0">
                <a:cs typeface="Calibri"/>
              </a:rPr>
              <a:t> do it </a:t>
            </a:r>
            <a:r>
              <a:rPr lang="tr-TR" sz="1800" dirty="0" err="1">
                <a:cs typeface="Calibri"/>
              </a:rPr>
              <a:t>without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sacrificing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performance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and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reliability</a:t>
            </a:r>
            <a:r>
              <a:rPr lang="tr-TR" sz="1800" dirty="0">
                <a:cs typeface="Calibri"/>
              </a:rPr>
              <a:t>. </a:t>
            </a:r>
          </a:p>
          <a:p>
            <a:endParaRPr lang="tr-TR" sz="1500">
              <a:cs typeface="Calibri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7CE8527-27B9-0480-2940-5991D6779364}"/>
              </a:ext>
            </a:extLst>
          </p:cNvPr>
          <p:cNvSpPr txBox="1"/>
          <p:nvPr/>
        </p:nvSpPr>
        <p:spPr>
          <a:xfrm>
            <a:off x="3962935" y="3007753"/>
            <a:ext cx="40917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cs typeface="Calibri"/>
              </a:rPr>
              <a:t>An AI </a:t>
            </a:r>
            <a:r>
              <a:rPr lang="tr-TR" dirty="0" err="1">
                <a:cs typeface="Calibri"/>
              </a:rPr>
              <a:t>language</a:t>
            </a:r>
            <a:r>
              <a:rPr lang="tr-TR" dirty="0">
                <a:cs typeface="Calibri"/>
              </a:rPr>
              <a:t> model I </a:t>
            </a:r>
            <a:r>
              <a:rPr lang="tr-TR" dirty="0" err="1">
                <a:cs typeface="Calibri"/>
              </a:rPr>
              <a:t>ran</a:t>
            </a:r>
            <a:r>
              <a:rPr lang="tr-TR" dirty="0">
                <a:cs typeface="Calibri"/>
              </a:rPr>
              <a:t> on </a:t>
            </a:r>
            <a:r>
              <a:rPr lang="tr-TR" dirty="0" err="1">
                <a:cs typeface="Calibri"/>
              </a:rPr>
              <a:t>my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891910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783F9AF-1084-6270-D093-4CC3F9C3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tr-TR" sz="5400">
                <a:cs typeface="Calibri Light"/>
              </a:rPr>
              <a:t>Closing thoughts</a:t>
            </a:r>
            <a:endParaRPr lang="tr-TR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EDDD09-3321-2E03-8914-EECD99661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2000">
                <a:cs typeface="Calibri"/>
              </a:rPr>
              <a:t>Linux is the perfect example of people working on something to make it great. It's also the biggest open source project in the entire world. </a:t>
            </a:r>
          </a:p>
          <a:p>
            <a:r>
              <a:rPr lang="tr-TR" sz="2000">
                <a:cs typeface="Calibri"/>
              </a:rPr>
              <a:t>The reason why I went with Torvalds because generally he (and Linux) isn't really known by regular people. I thought it would be interesting to talk about him and his project here.</a:t>
            </a:r>
          </a:p>
          <a:p>
            <a:r>
              <a:rPr lang="tr-TR" sz="2000">
                <a:cs typeface="Calibri"/>
              </a:rPr>
              <a:t>Sources: </a:t>
            </a:r>
          </a:p>
          <a:p>
            <a:r>
              <a:rPr lang="tr-TR" sz="2000">
                <a:ea typeface="+mn-lt"/>
                <a:cs typeface="+mn-lt"/>
                <a:hlinkClick r:id="rId2"/>
              </a:rPr>
              <a:t>https://en.wikipedia.org/wiki/Linus_Torvalds</a:t>
            </a:r>
          </a:p>
          <a:p>
            <a:r>
              <a:rPr lang="tr-TR" sz="2000">
                <a:ea typeface="+mn-lt"/>
                <a:cs typeface="+mn-lt"/>
                <a:hlinkClick r:id="rId3"/>
              </a:rPr>
              <a:t>https://en.wikipedia.org/wiki/Linux</a:t>
            </a:r>
          </a:p>
          <a:p>
            <a:r>
              <a:rPr lang="tr-TR" sz="2000">
                <a:ea typeface="+mn-lt"/>
                <a:cs typeface="+mn-lt"/>
                <a:hlinkClick r:id="rId4"/>
              </a:rPr>
              <a:t>https://en.wikipedia.org/wiki/List_of_Linux_distributions</a:t>
            </a:r>
          </a:p>
          <a:p>
            <a:endParaRPr lang="tr-TR" sz="2000">
              <a:cs typeface="Calibri"/>
            </a:endParaRPr>
          </a:p>
        </p:txBody>
      </p:sp>
      <p:pic>
        <p:nvPicPr>
          <p:cNvPr id="4" name="Resim 3" descr="The New Yorker">
            <a:extLst>
              <a:ext uri="{FF2B5EF4-FFF2-40B4-BE49-F238E27FC236}">
                <a16:creationId xmlns:a16="http://schemas.microsoft.com/office/drawing/2014/main" id="{AF69150B-EA07-53A3-A797-348331FDB4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95" r="-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5249D32A-57C7-32A7-4782-39BC23807028}"/>
              </a:ext>
            </a:extLst>
          </p:cNvPr>
          <p:cNvSpPr txBox="1"/>
          <p:nvPr/>
        </p:nvSpPr>
        <p:spPr>
          <a:xfrm>
            <a:off x="7786352" y="6192592"/>
            <a:ext cx="35363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 err="1">
                <a:cs typeface="Calibri"/>
              </a:rPr>
              <a:t>Another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random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picture</a:t>
            </a:r>
            <a:r>
              <a:rPr lang="tr-TR" dirty="0">
                <a:cs typeface="Calibri"/>
              </a:rPr>
              <a:t> of </a:t>
            </a:r>
            <a:r>
              <a:rPr lang="tr-TR" dirty="0" err="1">
                <a:cs typeface="Calibri"/>
              </a:rPr>
              <a:t>Torvalds</a:t>
            </a:r>
            <a:r>
              <a:rPr lang="tr-TR" dirty="0">
                <a:cs typeface="Calibri"/>
              </a:rPr>
              <a:t>. </a:t>
            </a:r>
            <a:r>
              <a:rPr lang="tr-TR" dirty="0" err="1">
                <a:cs typeface="Calibri"/>
              </a:rPr>
              <a:t>Why</a:t>
            </a:r>
            <a:r>
              <a:rPr lang="tr-TR" dirty="0">
                <a:cs typeface="Calibri"/>
              </a:rPr>
              <a:t> do I </a:t>
            </a:r>
            <a:r>
              <a:rPr lang="tr-TR" dirty="0" err="1">
                <a:cs typeface="Calibri"/>
              </a:rPr>
              <a:t>even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add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these</a:t>
            </a:r>
            <a:r>
              <a:rPr lang="tr-TR" dirty="0">
                <a:cs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761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2230ABE-6DF0-4EC2-3D67-6997AB66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tr-TR" sz="5400">
                <a:ea typeface="Calibri Light"/>
                <a:cs typeface="Calibri Light"/>
              </a:rPr>
              <a:t>Early Life </a:t>
            </a:r>
            <a:endParaRPr lang="tr-TR" sz="5400"/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83A82B-A90F-57D1-9897-624A8679A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tr-TR" sz="1900" dirty="0" err="1">
                <a:ea typeface="Calibri"/>
                <a:cs typeface="Calibri"/>
              </a:rPr>
              <a:t>Linus</a:t>
            </a:r>
            <a:r>
              <a:rPr lang="tr-TR" sz="1900" dirty="0">
                <a:ea typeface="Calibri"/>
                <a:cs typeface="Calibri"/>
              </a:rPr>
              <a:t> Benedict </a:t>
            </a:r>
            <a:r>
              <a:rPr lang="tr-TR" sz="1900" dirty="0" err="1">
                <a:ea typeface="Calibri"/>
                <a:cs typeface="Calibri"/>
              </a:rPr>
              <a:t>Torvalds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was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born</a:t>
            </a:r>
            <a:r>
              <a:rPr lang="tr-TR" sz="1900" dirty="0">
                <a:ea typeface="Calibri"/>
                <a:cs typeface="Calibri"/>
              </a:rPr>
              <a:t> in </a:t>
            </a:r>
            <a:r>
              <a:rPr lang="tr-TR" sz="1900" dirty="0" err="1">
                <a:ea typeface="Calibri"/>
                <a:cs typeface="Calibri"/>
              </a:rPr>
              <a:t>Heliski</a:t>
            </a:r>
            <a:r>
              <a:rPr lang="tr-TR" sz="1900" dirty="0">
                <a:ea typeface="Calibri"/>
                <a:cs typeface="Calibri"/>
              </a:rPr>
              <a:t>, </a:t>
            </a:r>
            <a:r>
              <a:rPr lang="tr-TR" sz="1900" dirty="0" err="1">
                <a:ea typeface="Calibri"/>
                <a:cs typeface="Calibri"/>
              </a:rPr>
              <a:t>Finland</a:t>
            </a:r>
            <a:r>
              <a:rPr lang="tr-TR" sz="1900" dirty="0">
                <a:ea typeface="Calibri"/>
                <a:cs typeface="Calibri"/>
              </a:rPr>
              <a:t> in 1969. </a:t>
            </a:r>
          </a:p>
          <a:p>
            <a:endParaRPr lang="tr-TR" sz="1900">
              <a:ea typeface="Calibri"/>
              <a:cs typeface="Calibri"/>
            </a:endParaRPr>
          </a:p>
          <a:p>
            <a:r>
              <a:rPr lang="tr-TR" sz="1900" dirty="0">
                <a:ea typeface="Calibri"/>
                <a:cs typeface="Calibri"/>
              </a:rPr>
              <a:t>His </a:t>
            </a:r>
            <a:r>
              <a:rPr lang="tr-TR" sz="1900" dirty="0" err="1">
                <a:ea typeface="Calibri"/>
                <a:cs typeface="Calibri"/>
              </a:rPr>
              <a:t>interest</a:t>
            </a:r>
            <a:r>
              <a:rPr lang="tr-TR" sz="1900" dirty="0">
                <a:ea typeface="Calibri"/>
                <a:cs typeface="Calibri"/>
              </a:rPr>
              <a:t> in </a:t>
            </a:r>
            <a:r>
              <a:rPr lang="tr-TR" sz="1900" dirty="0" err="1">
                <a:ea typeface="Calibri"/>
                <a:cs typeface="Calibri"/>
              </a:rPr>
              <a:t>computers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began</a:t>
            </a:r>
            <a:r>
              <a:rPr lang="tr-TR" sz="1900" dirty="0">
                <a:ea typeface="Calibri"/>
                <a:cs typeface="Calibri"/>
              </a:rPr>
              <a:t> at </a:t>
            </a:r>
            <a:r>
              <a:rPr lang="tr-TR" sz="1900" dirty="0" err="1">
                <a:ea typeface="Calibri"/>
                <a:cs typeface="Calibri"/>
              </a:rPr>
              <a:t>the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age</a:t>
            </a:r>
            <a:r>
              <a:rPr lang="tr-TR" sz="1900" dirty="0">
                <a:ea typeface="Calibri"/>
                <a:cs typeface="Calibri"/>
              </a:rPr>
              <a:t> of 11 </a:t>
            </a:r>
            <a:r>
              <a:rPr lang="tr-TR" sz="1900" dirty="0" err="1">
                <a:ea typeface="Calibri"/>
                <a:cs typeface="Calibri"/>
              </a:rPr>
              <a:t>and</a:t>
            </a:r>
            <a:r>
              <a:rPr lang="tr-TR" sz="1900" dirty="0">
                <a:ea typeface="Calibri"/>
                <a:cs typeface="Calibri"/>
              </a:rPr>
              <a:t> he </a:t>
            </a:r>
            <a:r>
              <a:rPr lang="tr-TR" sz="1900" dirty="0" err="1">
                <a:ea typeface="Calibri"/>
                <a:cs typeface="Calibri"/>
              </a:rPr>
              <a:t>started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experimenting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with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them</a:t>
            </a:r>
            <a:r>
              <a:rPr lang="tr-TR" sz="1900" dirty="0">
                <a:ea typeface="Calibri"/>
                <a:cs typeface="Calibri"/>
              </a:rPr>
              <a:t>.</a:t>
            </a:r>
          </a:p>
          <a:p>
            <a:r>
              <a:rPr lang="tr-TR" sz="1900" dirty="0">
                <a:ea typeface="Calibri"/>
                <a:cs typeface="Calibri"/>
              </a:rPr>
              <a:t>He </a:t>
            </a:r>
            <a:r>
              <a:rPr lang="tr-TR" sz="1900" dirty="0" err="1">
                <a:ea typeface="Calibri"/>
                <a:cs typeface="Calibri"/>
              </a:rPr>
              <a:t>attended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University</a:t>
            </a:r>
            <a:r>
              <a:rPr lang="tr-TR" sz="1900" dirty="0">
                <a:ea typeface="Calibri"/>
                <a:cs typeface="Calibri"/>
              </a:rPr>
              <a:t> of </a:t>
            </a:r>
            <a:r>
              <a:rPr lang="tr-TR" sz="1900" dirty="0" err="1">
                <a:ea typeface="Calibri"/>
                <a:cs typeface="Calibri"/>
              </a:rPr>
              <a:t>Helinski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and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graduated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with</a:t>
            </a:r>
            <a:r>
              <a:rPr lang="tr-TR" sz="1900" dirty="0">
                <a:ea typeface="Calibri"/>
                <a:cs typeface="Calibri"/>
              </a:rPr>
              <a:t> a </a:t>
            </a:r>
            <a:r>
              <a:rPr lang="tr-TR" sz="1900" dirty="0" err="1">
                <a:ea typeface="Calibri"/>
                <a:cs typeface="Calibri"/>
              </a:rPr>
              <a:t>masters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degree</a:t>
            </a:r>
            <a:r>
              <a:rPr lang="tr-TR" sz="1900" dirty="0">
                <a:ea typeface="Calibri"/>
                <a:cs typeface="Calibri"/>
              </a:rPr>
              <a:t> in </a:t>
            </a:r>
            <a:r>
              <a:rPr lang="tr-TR" sz="1900" dirty="0" err="1">
                <a:ea typeface="Calibri"/>
                <a:cs typeface="Calibri"/>
              </a:rPr>
              <a:t>computer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science</a:t>
            </a:r>
            <a:r>
              <a:rPr lang="tr-TR" sz="1900" dirty="0">
                <a:ea typeface="Calibri"/>
                <a:cs typeface="Calibri"/>
              </a:rPr>
              <a:t>. </a:t>
            </a:r>
            <a:endParaRPr lang="tr-TR" dirty="0"/>
          </a:p>
          <a:p>
            <a:endParaRPr lang="tr-TR" sz="1900">
              <a:ea typeface="Calibri"/>
              <a:cs typeface="Calibri"/>
            </a:endParaRPr>
          </a:p>
          <a:p>
            <a:r>
              <a:rPr lang="tr-TR" sz="1900" dirty="0" err="1">
                <a:ea typeface="Calibri"/>
                <a:cs typeface="Calibri"/>
              </a:rPr>
              <a:t>Also</a:t>
            </a:r>
            <a:r>
              <a:rPr lang="tr-TR" sz="1900" dirty="0">
                <a:ea typeface="Calibri"/>
                <a:cs typeface="Calibri"/>
              </a:rPr>
              <a:t> at </a:t>
            </a:r>
            <a:r>
              <a:rPr lang="tr-TR" sz="1900" dirty="0" err="1">
                <a:ea typeface="Calibri"/>
                <a:cs typeface="Calibri"/>
              </a:rPr>
              <a:t>the</a:t>
            </a:r>
            <a:r>
              <a:rPr lang="tr-TR" sz="1900" dirty="0">
                <a:ea typeface="Calibri"/>
                <a:cs typeface="Calibri"/>
              </a:rPr>
              <a:t> time he </a:t>
            </a:r>
            <a:r>
              <a:rPr lang="tr-TR" sz="1900" dirty="0" err="1">
                <a:ea typeface="Calibri"/>
                <a:cs typeface="Calibri"/>
              </a:rPr>
              <a:t>wrote</a:t>
            </a:r>
            <a:r>
              <a:rPr lang="tr-TR" sz="1900" dirty="0">
                <a:ea typeface="Calibri"/>
                <a:cs typeface="Calibri"/>
              </a:rPr>
              <a:t> his </a:t>
            </a:r>
            <a:r>
              <a:rPr lang="tr-TR" sz="1900" dirty="0" err="1">
                <a:ea typeface="Calibri"/>
                <a:cs typeface="Calibri"/>
              </a:rPr>
              <a:t>own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Pac</a:t>
            </a:r>
            <a:r>
              <a:rPr lang="tr-TR" sz="1900" dirty="0">
                <a:ea typeface="Calibri"/>
                <a:cs typeface="Calibri"/>
              </a:rPr>
              <a:t>-Man </a:t>
            </a:r>
            <a:r>
              <a:rPr lang="tr-TR" sz="1900" dirty="0" err="1">
                <a:ea typeface="Calibri"/>
                <a:cs typeface="Calibri"/>
              </a:rPr>
              <a:t>clone</a:t>
            </a:r>
            <a:r>
              <a:rPr lang="tr-TR" sz="1900" dirty="0">
                <a:ea typeface="Calibri"/>
                <a:cs typeface="Calibri"/>
              </a:rPr>
              <a:t>, </a:t>
            </a:r>
            <a:r>
              <a:rPr lang="tr-TR" sz="1900" dirty="0" err="1">
                <a:ea typeface="Calibri"/>
                <a:cs typeface="Calibri"/>
              </a:rPr>
              <a:t>called</a:t>
            </a:r>
            <a:r>
              <a:rPr lang="tr-TR" sz="1900" dirty="0">
                <a:ea typeface="Calibri"/>
                <a:cs typeface="Calibri"/>
              </a:rPr>
              <a:t> </a:t>
            </a:r>
            <a:r>
              <a:rPr lang="tr-TR" sz="1900" dirty="0" err="1">
                <a:ea typeface="Calibri"/>
                <a:cs typeface="Calibri"/>
              </a:rPr>
              <a:t>Cool</a:t>
            </a:r>
            <a:r>
              <a:rPr lang="tr-TR" sz="1900" dirty="0">
                <a:ea typeface="Calibri"/>
                <a:cs typeface="Calibri"/>
              </a:rPr>
              <a:t>-Man. </a:t>
            </a:r>
          </a:p>
          <a:p>
            <a:endParaRPr lang="tr-TR" sz="1900">
              <a:ea typeface="Calibri"/>
              <a:cs typeface="Calibri"/>
            </a:endParaRPr>
          </a:p>
          <a:p>
            <a:endParaRPr lang="tr-TR" sz="1900">
              <a:ea typeface="Calibri"/>
              <a:cs typeface="Calibri"/>
            </a:endParaRPr>
          </a:p>
        </p:txBody>
      </p:sp>
      <p:pic>
        <p:nvPicPr>
          <p:cNvPr id="4" name="Resim 3" descr="kc%2Bmunchkin">
            <a:extLst>
              <a:ext uri="{FF2B5EF4-FFF2-40B4-BE49-F238E27FC236}">
                <a16:creationId xmlns:a16="http://schemas.microsoft.com/office/drawing/2014/main" id="{5E45157C-40E1-258E-B795-E19DFE91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700567"/>
            <a:ext cx="5458968" cy="3456866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9EB98A9A-1C47-D9DA-A823-CC4973E4C9D9}"/>
              </a:ext>
            </a:extLst>
          </p:cNvPr>
          <p:cNvSpPr txBox="1"/>
          <p:nvPr/>
        </p:nvSpPr>
        <p:spPr>
          <a:xfrm>
            <a:off x="8167351" y="5229359"/>
            <a:ext cx="2249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dirty="0" err="1">
                <a:ea typeface="Calibri"/>
                <a:cs typeface="Calibri"/>
              </a:rPr>
              <a:t>Cool</a:t>
            </a:r>
            <a:r>
              <a:rPr lang="tr-TR" dirty="0">
                <a:ea typeface="Calibri"/>
                <a:cs typeface="Calibri"/>
              </a:rPr>
              <a:t>-Man</a:t>
            </a:r>
          </a:p>
        </p:txBody>
      </p:sp>
    </p:spTree>
    <p:extLst>
      <p:ext uri="{BB962C8B-B14F-4D97-AF65-F5344CB8AC3E}">
        <p14:creationId xmlns:p14="http://schemas.microsoft.com/office/powerpoint/2010/main" val="104139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E94257C-B5D5-386D-2278-6597446F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bg1"/>
                </a:solidFill>
                <a:ea typeface="Calibri Light"/>
                <a:cs typeface="Calibri Light"/>
              </a:rPr>
              <a:t>Have you ever...</a:t>
            </a:r>
            <a:endParaRPr lang="tr-TR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C01D96B7-2660-AC7A-E268-BCD4040607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03276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00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08CBE8F-108A-E3B0-A554-6CDE557B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tr-TR" sz="5400">
                <a:ea typeface="Calibri Light"/>
                <a:cs typeface="Calibri Light"/>
              </a:rPr>
              <a:t>What is the Linux Operating System?</a:t>
            </a:r>
            <a:endParaRPr lang="tr-TR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572B4E-E9FA-0BFA-CB3B-C25892409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2200" dirty="0" err="1">
                <a:ea typeface="Calibri"/>
                <a:cs typeface="Calibri"/>
              </a:rPr>
              <a:t>If</a:t>
            </a:r>
            <a:r>
              <a:rPr lang="tr-TR" sz="2200" dirty="0">
                <a:ea typeface="Calibri"/>
                <a:cs typeface="Calibri"/>
              </a:rPr>
              <a:t> </a:t>
            </a:r>
            <a:r>
              <a:rPr lang="tr-TR" sz="2200" dirty="0" err="1">
                <a:ea typeface="Calibri"/>
                <a:cs typeface="Calibri"/>
              </a:rPr>
              <a:t>your</a:t>
            </a:r>
            <a:r>
              <a:rPr lang="tr-TR" sz="2200" dirty="0">
                <a:ea typeface="Calibri"/>
                <a:cs typeface="Calibri"/>
              </a:rPr>
              <a:t> </a:t>
            </a:r>
            <a:r>
              <a:rPr lang="tr-TR" sz="2200" dirty="0" err="1">
                <a:ea typeface="Calibri"/>
                <a:cs typeface="Calibri"/>
              </a:rPr>
              <a:t>answer</a:t>
            </a:r>
            <a:r>
              <a:rPr lang="tr-TR" sz="2200" dirty="0">
                <a:ea typeface="Calibri"/>
                <a:cs typeface="Calibri"/>
              </a:rPr>
              <a:t> is </a:t>
            </a:r>
            <a:r>
              <a:rPr lang="tr-TR" sz="2200" dirty="0" err="1">
                <a:ea typeface="Calibri"/>
                <a:cs typeface="Calibri"/>
              </a:rPr>
              <a:t>yes</a:t>
            </a:r>
            <a:r>
              <a:rPr lang="tr-TR" sz="2200" dirty="0">
                <a:ea typeface="Calibri"/>
                <a:cs typeface="Calibri"/>
              </a:rPr>
              <a:t> </a:t>
            </a:r>
            <a:r>
              <a:rPr lang="tr-TR" sz="2200" dirty="0" err="1">
                <a:ea typeface="Calibri"/>
                <a:cs typeface="Calibri"/>
              </a:rPr>
              <a:t>to</a:t>
            </a:r>
            <a:r>
              <a:rPr lang="tr-TR" sz="2200" dirty="0">
                <a:ea typeface="Calibri"/>
                <a:cs typeface="Calibri"/>
              </a:rPr>
              <a:t> at </a:t>
            </a:r>
            <a:r>
              <a:rPr lang="tr-TR" sz="2200" dirty="0" err="1">
                <a:ea typeface="Calibri"/>
                <a:cs typeface="Calibri"/>
              </a:rPr>
              <a:t>least</a:t>
            </a:r>
            <a:r>
              <a:rPr lang="tr-TR" sz="2200" dirty="0">
                <a:ea typeface="Calibri"/>
                <a:cs typeface="Calibri"/>
              </a:rPr>
              <a:t> </a:t>
            </a:r>
            <a:r>
              <a:rPr lang="tr-TR" sz="2200" dirty="0" err="1">
                <a:ea typeface="Calibri"/>
                <a:cs typeface="Calibri"/>
              </a:rPr>
              <a:t>one</a:t>
            </a:r>
            <a:r>
              <a:rPr lang="tr-TR" sz="2200" dirty="0">
                <a:ea typeface="Calibri"/>
                <a:cs typeface="Calibri"/>
              </a:rPr>
              <a:t> of </a:t>
            </a:r>
            <a:r>
              <a:rPr lang="tr-TR" sz="2200" dirty="0" err="1">
                <a:ea typeface="Calibri"/>
                <a:cs typeface="Calibri"/>
              </a:rPr>
              <a:t>these</a:t>
            </a:r>
            <a:r>
              <a:rPr lang="tr-TR" sz="2200" dirty="0">
                <a:ea typeface="Calibri"/>
                <a:cs typeface="Calibri"/>
              </a:rPr>
              <a:t> </a:t>
            </a:r>
            <a:r>
              <a:rPr lang="tr-TR" sz="2200" dirty="0" err="1">
                <a:ea typeface="Calibri"/>
                <a:cs typeface="Calibri"/>
              </a:rPr>
              <a:t>questions</a:t>
            </a:r>
            <a:r>
              <a:rPr lang="tr-TR" sz="2200" dirty="0">
                <a:ea typeface="Calibri"/>
                <a:cs typeface="Calibri"/>
              </a:rPr>
              <a:t> (Of </a:t>
            </a:r>
            <a:r>
              <a:rPr lang="tr-TR" sz="2200" dirty="0" err="1">
                <a:ea typeface="Calibri"/>
                <a:cs typeface="Calibri"/>
              </a:rPr>
              <a:t>course</a:t>
            </a:r>
            <a:r>
              <a:rPr lang="tr-TR" sz="2200" dirty="0">
                <a:ea typeface="Calibri"/>
                <a:cs typeface="Calibri"/>
              </a:rPr>
              <a:t>) </a:t>
            </a:r>
            <a:r>
              <a:rPr lang="tr-TR" sz="2200" dirty="0" err="1">
                <a:ea typeface="Calibri"/>
                <a:cs typeface="Calibri"/>
              </a:rPr>
              <a:t>then</a:t>
            </a:r>
            <a:r>
              <a:rPr lang="tr-TR" sz="2200" dirty="0">
                <a:ea typeface="Calibri"/>
                <a:cs typeface="Calibri"/>
              </a:rPr>
              <a:t> </a:t>
            </a:r>
            <a:r>
              <a:rPr lang="tr-TR" sz="2200" dirty="0" err="1">
                <a:ea typeface="Calibri"/>
                <a:cs typeface="Calibri"/>
              </a:rPr>
              <a:t>you've</a:t>
            </a:r>
            <a:r>
              <a:rPr lang="tr-TR" sz="2200" dirty="0">
                <a:ea typeface="Calibri"/>
                <a:cs typeface="Calibri"/>
              </a:rPr>
              <a:t> </a:t>
            </a:r>
            <a:r>
              <a:rPr lang="tr-TR" sz="2200" dirty="0" err="1">
                <a:ea typeface="Calibri"/>
                <a:cs typeface="Calibri"/>
              </a:rPr>
              <a:t>used</a:t>
            </a:r>
            <a:r>
              <a:rPr lang="tr-TR" sz="2200" dirty="0">
                <a:ea typeface="Calibri"/>
                <a:cs typeface="Calibri"/>
              </a:rPr>
              <a:t> </a:t>
            </a:r>
            <a:r>
              <a:rPr lang="tr-TR" sz="2200" dirty="0" err="1">
                <a:ea typeface="Calibri"/>
                <a:cs typeface="Calibri"/>
              </a:rPr>
              <a:t>something</a:t>
            </a:r>
            <a:r>
              <a:rPr lang="tr-TR" sz="2200" dirty="0">
                <a:ea typeface="Calibri"/>
                <a:cs typeface="Calibri"/>
              </a:rPr>
              <a:t> </a:t>
            </a:r>
            <a:r>
              <a:rPr lang="tr-TR" sz="2200" dirty="0" err="1">
                <a:ea typeface="Calibri"/>
                <a:cs typeface="Calibri"/>
              </a:rPr>
              <a:t>Linus</a:t>
            </a:r>
            <a:r>
              <a:rPr lang="tr-TR" sz="2200" dirty="0">
                <a:ea typeface="Calibri"/>
                <a:cs typeface="Calibri"/>
              </a:rPr>
              <a:t> has </a:t>
            </a:r>
            <a:r>
              <a:rPr lang="tr-TR" sz="2200" dirty="0" err="1">
                <a:ea typeface="Calibri"/>
                <a:cs typeface="Calibri"/>
              </a:rPr>
              <a:t>created</a:t>
            </a:r>
            <a:r>
              <a:rPr lang="tr-TR" sz="2200" dirty="0">
                <a:ea typeface="Calibri"/>
                <a:cs typeface="Calibri"/>
              </a:rPr>
              <a:t>: </a:t>
            </a:r>
            <a:r>
              <a:rPr lang="tr-TR" sz="2200" dirty="0" err="1">
                <a:ea typeface="Calibri"/>
                <a:cs typeface="Calibri"/>
              </a:rPr>
              <a:t>The</a:t>
            </a:r>
            <a:r>
              <a:rPr lang="tr-TR" sz="2200" dirty="0">
                <a:ea typeface="Calibri"/>
                <a:cs typeface="Calibri"/>
              </a:rPr>
              <a:t> Linux </a:t>
            </a:r>
            <a:r>
              <a:rPr lang="tr-TR" sz="2200" dirty="0" err="1">
                <a:ea typeface="Calibri"/>
                <a:cs typeface="Calibri"/>
              </a:rPr>
              <a:t>operating</a:t>
            </a:r>
            <a:r>
              <a:rPr lang="tr-TR" sz="2200" dirty="0">
                <a:ea typeface="Calibri"/>
                <a:cs typeface="Calibri"/>
              </a:rPr>
              <a:t> </a:t>
            </a:r>
            <a:r>
              <a:rPr lang="tr-TR" sz="2200" dirty="0" err="1">
                <a:ea typeface="Calibri"/>
                <a:cs typeface="Calibri"/>
              </a:rPr>
              <a:t>system</a:t>
            </a:r>
            <a:r>
              <a:rPr lang="tr-TR" sz="2200" dirty="0">
                <a:ea typeface="Calibri"/>
                <a:cs typeface="Calibri"/>
              </a:rPr>
              <a:t>. </a:t>
            </a:r>
            <a:r>
              <a:rPr lang="tr-TR" sz="2200" dirty="0" err="1">
                <a:ea typeface="Calibri"/>
                <a:cs typeface="Calibri"/>
              </a:rPr>
              <a:t>It</a:t>
            </a:r>
            <a:r>
              <a:rPr lang="tr-TR" sz="2200" dirty="0">
                <a:ea typeface="Calibri"/>
                <a:cs typeface="Calibri"/>
              </a:rPr>
              <a:t> </a:t>
            </a:r>
            <a:r>
              <a:rPr lang="tr-TR" sz="2200" dirty="0" err="1">
                <a:ea typeface="Calibri"/>
                <a:cs typeface="Calibri"/>
              </a:rPr>
              <a:t>was</a:t>
            </a:r>
            <a:r>
              <a:rPr lang="tr-TR" sz="2200" dirty="0">
                <a:ea typeface="Calibri"/>
                <a:cs typeface="Calibri"/>
              </a:rPr>
              <a:t> </a:t>
            </a:r>
            <a:r>
              <a:rPr lang="tr-TR" sz="2200" dirty="0" err="1">
                <a:ea typeface="Calibri"/>
                <a:cs typeface="Calibri"/>
              </a:rPr>
              <a:t>originally</a:t>
            </a:r>
            <a:r>
              <a:rPr lang="tr-TR" sz="2200" dirty="0">
                <a:ea typeface="Calibri"/>
                <a:cs typeface="Calibri"/>
              </a:rPr>
              <a:t> </a:t>
            </a:r>
            <a:r>
              <a:rPr lang="tr-TR" sz="2200" dirty="0" err="1">
                <a:ea typeface="Calibri"/>
                <a:cs typeface="Calibri"/>
              </a:rPr>
              <a:t>created</a:t>
            </a:r>
            <a:r>
              <a:rPr lang="tr-TR" sz="2200" dirty="0">
                <a:ea typeface="Calibri"/>
                <a:cs typeface="Calibri"/>
              </a:rPr>
              <a:t> as a </a:t>
            </a:r>
            <a:r>
              <a:rPr lang="tr-TR" sz="2200" dirty="0" err="1">
                <a:ea typeface="Calibri"/>
                <a:cs typeface="Calibri"/>
              </a:rPr>
              <a:t>hobby</a:t>
            </a:r>
            <a:r>
              <a:rPr lang="tr-TR" sz="2200" dirty="0">
                <a:ea typeface="Calibri"/>
                <a:cs typeface="Calibri"/>
              </a:rPr>
              <a:t> of </a:t>
            </a:r>
            <a:r>
              <a:rPr lang="tr-TR" sz="2200" dirty="0" err="1">
                <a:ea typeface="Calibri"/>
                <a:cs typeface="Calibri"/>
              </a:rPr>
              <a:t>Linus</a:t>
            </a:r>
            <a:r>
              <a:rPr lang="tr-TR" sz="2200" dirty="0">
                <a:ea typeface="Calibri"/>
                <a:cs typeface="Calibri"/>
              </a:rPr>
              <a:t> </a:t>
            </a:r>
            <a:r>
              <a:rPr lang="tr-TR" sz="2200" dirty="0" err="1">
                <a:ea typeface="Calibri"/>
                <a:cs typeface="Calibri"/>
              </a:rPr>
              <a:t>back</a:t>
            </a:r>
            <a:r>
              <a:rPr lang="tr-TR" sz="2200" dirty="0">
                <a:ea typeface="Calibri"/>
                <a:cs typeface="Calibri"/>
              </a:rPr>
              <a:t> in 1991. </a:t>
            </a:r>
          </a:p>
          <a:p>
            <a:endParaRPr lang="tr-TR" sz="2200">
              <a:ea typeface="Calibri"/>
              <a:cs typeface="Calibri"/>
            </a:endParaRPr>
          </a:p>
          <a:p>
            <a:r>
              <a:rPr lang="tr-TR" sz="2200" dirty="0">
                <a:ea typeface="Calibri"/>
                <a:cs typeface="Calibri"/>
              </a:rPr>
              <a:t>Linux </a:t>
            </a:r>
            <a:r>
              <a:rPr lang="tr-TR" sz="2200" dirty="0" err="1">
                <a:ea typeface="Calibri"/>
                <a:cs typeface="Calibri"/>
              </a:rPr>
              <a:t>operating</a:t>
            </a:r>
            <a:r>
              <a:rPr lang="tr-TR" sz="2200" dirty="0">
                <a:ea typeface="Calibri"/>
                <a:cs typeface="Calibri"/>
              </a:rPr>
              <a:t> </a:t>
            </a:r>
            <a:r>
              <a:rPr lang="tr-TR" sz="2200" dirty="0" err="1">
                <a:ea typeface="Calibri"/>
                <a:cs typeface="Calibri"/>
              </a:rPr>
              <a:t>system</a:t>
            </a:r>
            <a:r>
              <a:rPr lang="tr-TR" sz="2200" dirty="0">
                <a:ea typeface="Calibri"/>
                <a:cs typeface="Calibri"/>
              </a:rPr>
              <a:t> is </a:t>
            </a:r>
            <a:r>
              <a:rPr lang="tr-TR" sz="2200" dirty="0" err="1">
                <a:ea typeface="Calibri"/>
                <a:cs typeface="Calibri"/>
              </a:rPr>
              <a:t>fully</a:t>
            </a:r>
            <a:r>
              <a:rPr lang="tr-TR" sz="2200" dirty="0">
                <a:ea typeface="Calibri"/>
                <a:cs typeface="Calibri"/>
              </a:rPr>
              <a:t> modular, </a:t>
            </a:r>
            <a:r>
              <a:rPr lang="tr-TR" sz="2200" dirty="0" err="1">
                <a:ea typeface="Calibri"/>
                <a:cs typeface="Calibri"/>
              </a:rPr>
              <a:t>free</a:t>
            </a:r>
            <a:r>
              <a:rPr lang="tr-TR" sz="2200" dirty="0">
                <a:ea typeface="Calibri"/>
                <a:cs typeface="Calibri"/>
              </a:rPr>
              <a:t> </a:t>
            </a:r>
            <a:r>
              <a:rPr lang="tr-TR" sz="2200" dirty="0" err="1">
                <a:ea typeface="Calibri"/>
                <a:cs typeface="Calibri"/>
              </a:rPr>
              <a:t>to</a:t>
            </a:r>
            <a:r>
              <a:rPr lang="tr-TR" sz="2200" dirty="0">
                <a:ea typeface="Calibri"/>
                <a:cs typeface="Calibri"/>
              </a:rPr>
              <a:t> </a:t>
            </a:r>
            <a:r>
              <a:rPr lang="tr-TR" sz="2200" dirty="0" err="1">
                <a:ea typeface="Calibri"/>
                <a:cs typeface="Calibri"/>
              </a:rPr>
              <a:t>use</a:t>
            </a:r>
            <a:r>
              <a:rPr lang="tr-TR" sz="2200" dirty="0">
                <a:ea typeface="Calibri"/>
                <a:cs typeface="Calibri"/>
              </a:rPr>
              <a:t> </a:t>
            </a:r>
            <a:r>
              <a:rPr lang="tr-TR" sz="2200" dirty="0" err="1">
                <a:ea typeface="Calibri"/>
                <a:cs typeface="Calibri"/>
              </a:rPr>
              <a:t>and</a:t>
            </a:r>
            <a:r>
              <a:rPr lang="tr-TR" sz="2200" dirty="0">
                <a:ea typeface="Calibri"/>
                <a:cs typeface="Calibri"/>
              </a:rPr>
              <a:t> </a:t>
            </a:r>
            <a:r>
              <a:rPr lang="tr-TR" sz="2200" dirty="0" err="1">
                <a:ea typeface="Calibri"/>
                <a:cs typeface="Calibri"/>
              </a:rPr>
              <a:t>open</a:t>
            </a:r>
            <a:r>
              <a:rPr lang="tr-TR" sz="2200" dirty="0">
                <a:ea typeface="Calibri"/>
                <a:cs typeface="Calibri"/>
              </a:rPr>
              <a:t> </a:t>
            </a:r>
            <a:r>
              <a:rPr lang="tr-TR" sz="2200" dirty="0" err="1">
                <a:ea typeface="Calibri"/>
                <a:cs typeface="Calibri"/>
              </a:rPr>
              <a:t>source</a:t>
            </a:r>
            <a:r>
              <a:rPr lang="tr-TR" sz="2200" dirty="0">
                <a:ea typeface="Calibri"/>
                <a:cs typeface="Calibri"/>
              </a:rPr>
              <a:t>. </a:t>
            </a:r>
            <a:r>
              <a:rPr lang="tr-TR" sz="2200" dirty="0" err="1">
                <a:ea typeface="Calibri"/>
                <a:cs typeface="Calibri"/>
              </a:rPr>
              <a:t>That's</a:t>
            </a:r>
            <a:r>
              <a:rPr lang="tr-TR" sz="2200" dirty="0">
                <a:ea typeface="Calibri"/>
                <a:cs typeface="Calibri"/>
              </a:rPr>
              <a:t> </a:t>
            </a:r>
            <a:r>
              <a:rPr lang="tr-TR" sz="2200" dirty="0" err="1">
                <a:ea typeface="Calibri"/>
                <a:cs typeface="Calibri"/>
              </a:rPr>
              <a:t>why</a:t>
            </a:r>
            <a:r>
              <a:rPr lang="tr-TR" sz="2200" dirty="0">
                <a:ea typeface="Calibri"/>
                <a:cs typeface="Calibri"/>
              </a:rPr>
              <a:t> it is </a:t>
            </a:r>
            <a:r>
              <a:rPr lang="tr-TR" sz="2200" dirty="0" err="1">
                <a:ea typeface="Calibri"/>
                <a:cs typeface="Calibri"/>
              </a:rPr>
              <a:t>secretly</a:t>
            </a:r>
            <a:r>
              <a:rPr lang="tr-TR" sz="2200" dirty="0">
                <a:ea typeface="Calibri"/>
                <a:cs typeface="Calibri"/>
              </a:rPr>
              <a:t> </a:t>
            </a:r>
            <a:r>
              <a:rPr lang="tr-TR" sz="2200" dirty="0" err="1">
                <a:ea typeface="Calibri"/>
                <a:cs typeface="Calibri"/>
              </a:rPr>
              <a:t>the</a:t>
            </a:r>
            <a:r>
              <a:rPr lang="tr-TR" sz="2200" dirty="0">
                <a:ea typeface="Calibri"/>
                <a:cs typeface="Calibri"/>
              </a:rPr>
              <a:t> </a:t>
            </a:r>
            <a:r>
              <a:rPr lang="tr-TR" sz="2200" dirty="0" err="1">
                <a:ea typeface="Calibri"/>
                <a:cs typeface="Calibri"/>
              </a:rPr>
              <a:t>most</a:t>
            </a:r>
            <a:r>
              <a:rPr lang="tr-TR" sz="2200" dirty="0">
                <a:ea typeface="Calibri"/>
                <a:cs typeface="Calibri"/>
              </a:rPr>
              <a:t> popular </a:t>
            </a:r>
            <a:r>
              <a:rPr lang="tr-TR" sz="2200" dirty="0" err="1">
                <a:ea typeface="Calibri"/>
                <a:cs typeface="Calibri"/>
              </a:rPr>
              <a:t>operating</a:t>
            </a:r>
            <a:r>
              <a:rPr lang="tr-TR" sz="2200" dirty="0">
                <a:ea typeface="Calibri"/>
                <a:cs typeface="Calibri"/>
              </a:rPr>
              <a:t> </a:t>
            </a:r>
            <a:r>
              <a:rPr lang="tr-TR" sz="2200" dirty="0" err="1">
                <a:ea typeface="Calibri"/>
                <a:cs typeface="Calibri"/>
              </a:rPr>
              <a:t>system</a:t>
            </a:r>
            <a:r>
              <a:rPr lang="tr-TR" sz="2200" dirty="0">
                <a:ea typeface="Calibri"/>
                <a:cs typeface="Calibri"/>
              </a:rPr>
              <a:t> in </a:t>
            </a:r>
            <a:r>
              <a:rPr lang="tr-TR" sz="2200" dirty="0" err="1">
                <a:ea typeface="Calibri"/>
                <a:cs typeface="Calibri"/>
              </a:rPr>
              <a:t>the</a:t>
            </a:r>
            <a:r>
              <a:rPr lang="tr-TR" sz="2200" dirty="0">
                <a:ea typeface="Calibri"/>
                <a:cs typeface="Calibri"/>
              </a:rPr>
              <a:t> </a:t>
            </a:r>
            <a:r>
              <a:rPr lang="tr-TR" sz="2200" dirty="0" err="1">
                <a:ea typeface="Calibri"/>
                <a:cs typeface="Calibri"/>
              </a:rPr>
              <a:t>world</a:t>
            </a:r>
            <a:r>
              <a:rPr lang="tr-TR" sz="2200" dirty="0">
                <a:ea typeface="Calibri"/>
                <a:cs typeface="Calibri"/>
              </a:rPr>
              <a:t>.</a:t>
            </a:r>
          </a:p>
          <a:p>
            <a:endParaRPr lang="tr-TR" sz="2200">
              <a:ea typeface="Calibri"/>
              <a:cs typeface="Calibri"/>
            </a:endParaRPr>
          </a:p>
          <a:p>
            <a:r>
              <a:rPr lang="tr-TR" sz="2200" dirty="0">
                <a:ea typeface="Calibri"/>
                <a:cs typeface="Calibri"/>
              </a:rPr>
              <a:t>99% of </a:t>
            </a:r>
            <a:r>
              <a:rPr lang="tr-TR" sz="2200" dirty="0" err="1">
                <a:ea typeface="Calibri"/>
                <a:cs typeface="Calibri"/>
              </a:rPr>
              <a:t>the</a:t>
            </a:r>
            <a:r>
              <a:rPr lang="tr-TR" sz="2200" dirty="0">
                <a:ea typeface="Calibri"/>
                <a:cs typeface="Calibri"/>
              </a:rPr>
              <a:t> </a:t>
            </a:r>
            <a:r>
              <a:rPr lang="tr-TR" sz="2200" dirty="0" err="1">
                <a:ea typeface="Calibri"/>
                <a:cs typeface="Calibri"/>
              </a:rPr>
              <a:t>web's</a:t>
            </a:r>
            <a:r>
              <a:rPr lang="tr-TR" sz="2200" dirty="0">
                <a:ea typeface="Calibri"/>
                <a:cs typeface="Calibri"/>
              </a:rPr>
              <a:t> </a:t>
            </a:r>
            <a:r>
              <a:rPr lang="tr-TR" sz="2200" dirty="0" err="1">
                <a:ea typeface="Calibri"/>
                <a:cs typeface="Calibri"/>
              </a:rPr>
              <a:t>servers</a:t>
            </a:r>
            <a:r>
              <a:rPr lang="tr-TR" sz="2200" dirty="0">
                <a:ea typeface="Calibri"/>
                <a:cs typeface="Calibri"/>
              </a:rPr>
              <a:t> </a:t>
            </a:r>
            <a:r>
              <a:rPr lang="tr-TR" sz="2200" dirty="0" err="1">
                <a:ea typeface="Calibri"/>
                <a:cs typeface="Calibri"/>
              </a:rPr>
              <a:t>run</a:t>
            </a:r>
            <a:r>
              <a:rPr lang="tr-TR" sz="2200" dirty="0">
                <a:ea typeface="Calibri"/>
                <a:cs typeface="Calibri"/>
              </a:rPr>
              <a:t> linux </a:t>
            </a:r>
            <a:r>
              <a:rPr lang="tr-TR" sz="2200" dirty="0" err="1">
                <a:ea typeface="Calibri"/>
                <a:cs typeface="Calibri"/>
              </a:rPr>
              <a:t>underneath</a:t>
            </a:r>
            <a:r>
              <a:rPr lang="tr-TR" sz="2200" dirty="0">
                <a:ea typeface="Calibri"/>
                <a:cs typeface="Calibri"/>
              </a:rPr>
              <a:t> </a:t>
            </a:r>
            <a:r>
              <a:rPr lang="tr-TR" sz="2200" dirty="0" err="1">
                <a:ea typeface="Calibri"/>
                <a:cs typeface="Calibri"/>
              </a:rPr>
              <a:t>them</a:t>
            </a:r>
            <a:r>
              <a:rPr lang="tr-TR" sz="2200" dirty="0">
                <a:ea typeface="Calibri"/>
                <a:cs typeface="Calibri"/>
              </a:rPr>
              <a:t> as of </a:t>
            </a:r>
            <a:r>
              <a:rPr lang="tr-TR" sz="2200" dirty="0" err="1">
                <a:ea typeface="Calibri"/>
                <a:cs typeface="Calibri"/>
              </a:rPr>
              <a:t>today</a:t>
            </a:r>
            <a:r>
              <a:rPr lang="tr-TR" sz="2200" dirty="0">
                <a:ea typeface="Calibri"/>
                <a:cs typeface="Calibri"/>
              </a:rPr>
              <a:t>. Android </a:t>
            </a:r>
            <a:r>
              <a:rPr lang="tr-TR" sz="2200" dirty="0" err="1">
                <a:ea typeface="Calibri"/>
                <a:cs typeface="Calibri"/>
              </a:rPr>
              <a:t>phones</a:t>
            </a:r>
            <a:r>
              <a:rPr lang="tr-TR" sz="2200" dirty="0">
                <a:ea typeface="Calibri"/>
                <a:cs typeface="Calibri"/>
              </a:rPr>
              <a:t> </a:t>
            </a:r>
            <a:r>
              <a:rPr lang="tr-TR" sz="2200" dirty="0" err="1">
                <a:ea typeface="Calibri"/>
                <a:cs typeface="Calibri"/>
              </a:rPr>
              <a:t>also</a:t>
            </a:r>
            <a:r>
              <a:rPr lang="tr-TR" sz="2200" dirty="0">
                <a:ea typeface="Calibri"/>
                <a:cs typeface="Calibri"/>
              </a:rPr>
              <a:t> </a:t>
            </a:r>
            <a:r>
              <a:rPr lang="tr-TR" sz="2200" dirty="0" err="1">
                <a:ea typeface="Calibri"/>
                <a:cs typeface="Calibri"/>
              </a:rPr>
              <a:t>run</a:t>
            </a:r>
            <a:r>
              <a:rPr lang="tr-TR" sz="2200" dirty="0">
                <a:ea typeface="Calibri"/>
                <a:cs typeface="Calibri"/>
              </a:rPr>
              <a:t> linux </a:t>
            </a:r>
            <a:r>
              <a:rPr lang="tr-TR" sz="2200" dirty="0" err="1">
                <a:ea typeface="Calibri"/>
                <a:cs typeface="Calibri"/>
              </a:rPr>
              <a:t>underneath</a:t>
            </a:r>
            <a:r>
              <a:rPr lang="tr-TR" sz="2200" dirty="0">
                <a:ea typeface="Calibri"/>
                <a:cs typeface="Calibri"/>
              </a:rPr>
              <a:t>.</a:t>
            </a:r>
          </a:p>
          <a:p>
            <a:endParaRPr lang="tr-TR" sz="2200">
              <a:ea typeface="Calibri"/>
              <a:cs typeface="Calibri"/>
            </a:endParaRPr>
          </a:p>
          <a:p>
            <a:endParaRPr lang="tr-TR" sz="2200">
              <a:ea typeface="Calibri"/>
              <a:cs typeface="Calibri"/>
            </a:endParaRPr>
          </a:p>
          <a:p>
            <a:endParaRPr lang="tr-TR" sz="2200">
              <a:ea typeface="Calibri"/>
              <a:cs typeface="Calibri"/>
            </a:endParaRPr>
          </a:p>
          <a:p>
            <a:endParaRPr lang="tr-TR" sz="2200">
              <a:ea typeface="Calibri"/>
              <a:cs typeface="Calibri"/>
            </a:endParaRPr>
          </a:p>
        </p:txBody>
      </p:sp>
      <p:pic>
        <p:nvPicPr>
          <p:cNvPr id="5" name="Resim 4" descr="Tux - Vikipedi">
            <a:extLst>
              <a:ext uri="{FF2B5EF4-FFF2-40B4-BE49-F238E27FC236}">
                <a16:creationId xmlns:a16="http://schemas.microsoft.com/office/drawing/2014/main" id="{989CB16C-56F5-12BB-F24D-BB6AA1FE8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996" y="2397080"/>
            <a:ext cx="3007753" cy="360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4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B155BD-DFAA-B479-E36B-0F6BF0E7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tr-TR" sz="4800">
                <a:ea typeface="Calibri Light"/>
                <a:cs typeface="Calibri Light"/>
              </a:rPr>
              <a:t>Early days of Linux</a:t>
            </a:r>
            <a:endParaRPr lang="tr-TR" sz="4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B36D32-02CB-8A2D-EB49-F6BD4718F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1600">
                <a:ea typeface="Calibri"/>
                <a:cs typeface="Calibri"/>
              </a:rPr>
              <a:t>On January 5th 1991, he recieved his Unix clone called Minix, which he used to base Linux on and started working on Linux itself. </a:t>
            </a:r>
          </a:p>
          <a:p>
            <a:endParaRPr lang="tr-TR" sz="1600">
              <a:ea typeface="Calibri"/>
              <a:cs typeface="Calibri"/>
            </a:endParaRPr>
          </a:p>
          <a:p>
            <a:r>
              <a:rPr lang="tr-TR" sz="1600">
                <a:ea typeface="Calibri"/>
                <a:cs typeface="Calibri"/>
              </a:rPr>
              <a:t>In the time he said, "Just as a hobby, won't be anything professional" which aged like milk. </a:t>
            </a:r>
          </a:p>
          <a:p>
            <a:endParaRPr lang="tr-TR" sz="1600">
              <a:ea typeface="Calibri"/>
              <a:cs typeface="Calibri"/>
            </a:endParaRPr>
          </a:p>
          <a:p>
            <a:pPr marL="0" indent="0">
              <a:buNone/>
            </a:pPr>
            <a:endParaRPr lang="tr-TR" sz="1600">
              <a:ea typeface="Calibri"/>
              <a:cs typeface="Calibri"/>
            </a:endParaRPr>
          </a:p>
          <a:p>
            <a:r>
              <a:rPr lang="tr-TR" sz="1600">
                <a:ea typeface="+mn-lt"/>
                <a:cs typeface="+mn-lt"/>
              </a:rPr>
              <a:t>His academic career was interrupted after his first year of study when he joined the Finnish Navy Nyland Brigade in the summer of 1989, selecting the 11-month officer training program to fulfill the mandatory military service of Finland.</a:t>
            </a:r>
            <a:endParaRPr lang="tr-TR" sz="1600">
              <a:ea typeface="Calibri"/>
              <a:cs typeface="Calibri"/>
            </a:endParaRPr>
          </a:p>
        </p:txBody>
      </p:sp>
      <p:pic>
        <p:nvPicPr>
          <p:cNvPr id="4" name="Resim 3" descr="Minix - Wikipedia">
            <a:extLst>
              <a:ext uri="{FF2B5EF4-FFF2-40B4-BE49-F238E27FC236}">
                <a16:creationId xmlns:a16="http://schemas.microsoft.com/office/drawing/2014/main" id="{13081B85-E92C-2D4D-5540-D1427BFC0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76521"/>
            <a:ext cx="5150277" cy="29297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7E309A4-F5C4-5CD0-3486-B18AC6584A0A}"/>
              </a:ext>
            </a:extLst>
          </p:cNvPr>
          <p:cNvSpPr txBox="1"/>
          <p:nvPr/>
        </p:nvSpPr>
        <p:spPr>
          <a:xfrm>
            <a:off x="8019781" y="5859887"/>
            <a:ext cx="14381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dirty="0" err="1"/>
              <a:t>Minix</a:t>
            </a:r>
            <a:endParaRPr lang="tr-TR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492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B2843B1-232B-5E0E-279C-52179D2D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tr-TR" sz="4800" dirty="0" err="1">
                <a:cs typeface="Calibri Light"/>
              </a:rPr>
              <a:t>Early</a:t>
            </a:r>
            <a:r>
              <a:rPr lang="tr-TR" sz="4800" dirty="0">
                <a:cs typeface="Calibri Light"/>
              </a:rPr>
              <a:t> </a:t>
            </a:r>
            <a:r>
              <a:rPr lang="tr-TR" sz="4800" dirty="0" err="1">
                <a:cs typeface="Calibri Light"/>
              </a:rPr>
              <a:t>days</a:t>
            </a:r>
            <a:r>
              <a:rPr lang="tr-TR" sz="4800" dirty="0">
                <a:cs typeface="Calibri Light"/>
              </a:rPr>
              <a:t> of Linux</a:t>
            </a:r>
            <a:endParaRPr lang="tr-TR" sz="4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C23FA0-6C25-1659-19F9-751B43EAD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tr-TR" sz="2000">
                <a:cs typeface="Calibri"/>
              </a:rPr>
              <a:t> -   The idea behind Linux was to make a free and open source operating system that can be used by anyone to modify the software for their needs. This is what made Linux better than other Unix clones.</a:t>
            </a:r>
          </a:p>
          <a:p>
            <a:pPr marL="0" indent="0">
              <a:buNone/>
            </a:pPr>
            <a:endParaRPr lang="tr-TR" sz="2000">
              <a:cs typeface="Calibr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tr-TR" sz="2000">
                <a:cs typeface="Calibri"/>
              </a:rPr>
              <a:t>Torvalds released the first Linux prototypes in late 1991. He released Linux 1.0 in 1994. 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tr-TR" sz="2000">
              <a:cs typeface="Calibr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tr-TR" sz="2000">
              <a:cs typeface="Calibri"/>
            </a:endParaRPr>
          </a:p>
        </p:txBody>
      </p:sp>
      <p:pic>
        <p:nvPicPr>
          <p:cNvPr id="5" name="Resim 4" descr="How Linux got to be Linux: Test driving 1993-2003 distros | Opensource.com">
            <a:extLst>
              <a:ext uri="{FF2B5EF4-FFF2-40B4-BE49-F238E27FC236}">
                <a16:creationId xmlns:a16="http://schemas.microsoft.com/office/drawing/2014/main" id="{9675274D-5DC5-3C61-4940-2A66737CA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413" y="2484255"/>
            <a:ext cx="4958515" cy="371424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B8C3652-1D66-3BA5-B81D-5956553E6E17}"/>
              </a:ext>
            </a:extLst>
          </p:cNvPr>
          <p:cNvSpPr txBox="1"/>
          <p:nvPr/>
        </p:nvSpPr>
        <p:spPr>
          <a:xfrm>
            <a:off x="6004773" y="6146979"/>
            <a:ext cx="6114782" cy="6570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An </a:t>
            </a:r>
            <a:r>
              <a:rPr lang="tr-TR" dirty="0" err="1"/>
              <a:t>old</a:t>
            </a:r>
            <a:r>
              <a:rPr lang="tr-TR" dirty="0"/>
              <a:t> </a:t>
            </a:r>
            <a:r>
              <a:rPr lang="tr-TR" dirty="0" err="1"/>
              <a:t>version</a:t>
            </a:r>
            <a:r>
              <a:rPr lang="tr-TR" dirty="0"/>
              <a:t> of a Linux </a:t>
            </a:r>
            <a:r>
              <a:rPr lang="tr-TR" dirty="0" err="1"/>
              <a:t>distro</a:t>
            </a:r>
            <a:r>
              <a:rPr lang="tr-TR" dirty="0"/>
              <a:t>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dirty="0" err="1"/>
              <a:t>openSuse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version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released</a:t>
            </a:r>
            <a:r>
              <a:rPr lang="tr-TR" dirty="0"/>
              <a:t> in 1998.</a:t>
            </a:r>
            <a:endParaRPr lang="tr-T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5892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15D697A-10FD-4CF2-C41F-72A9B02F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tr-TR" sz="4800">
                <a:cs typeface="Calibri Light"/>
              </a:rPr>
              <a:t>His career </a:t>
            </a:r>
            <a:endParaRPr lang="tr-TR" sz="4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FCF2FC-5990-EE9F-BDC9-93D465D4C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z="1600" err="1">
                <a:ea typeface="+mn-lt"/>
                <a:cs typeface="+mn-lt"/>
              </a:rPr>
              <a:t>In</a:t>
            </a:r>
            <a:r>
              <a:rPr lang="tr-TR" sz="1600" dirty="0">
                <a:ea typeface="+mn-lt"/>
                <a:cs typeface="+mn-lt"/>
              </a:rPr>
              <a:t> 1996, </a:t>
            </a:r>
            <a:r>
              <a:rPr lang="tr-TR" sz="1600" err="1">
                <a:ea typeface="+mn-lt"/>
                <a:cs typeface="+mn-lt"/>
              </a:rPr>
              <a:t>Torvalds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accepted</a:t>
            </a:r>
            <a:r>
              <a:rPr lang="tr-TR" sz="1600" dirty="0">
                <a:ea typeface="+mn-lt"/>
                <a:cs typeface="+mn-lt"/>
              </a:rPr>
              <a:t> a </a:t>
            </a:r>
            <a:r>
              <a:rPr lang="tr-TR" sz="1600" err="1">
                <a:ea typeface="+mn-lt"/>
                <a:cs typeface="+mn-lt"/>
              </a:rPr>
              <a:t>position</a:t>
            </a:r>
            <a:r>
              <a:rPr lang="tr-TR" sz="1600" dirty="0">
                <a:ea typeface="+mn-lt"/>
                <a:cs typeface="+mn-lt"/>
              </a:rPr>
              <a:t> at a </a:t>
            </a:r>
            <a:r>
              <a:rPr lang="tr-TR" sz="1600" err="1">
                <a:ea typeface="+mn-lt"/>
                <a:cs typeface="+mn-lt"/>
              </a:rPr>
              <a:t>company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known</a:t>
            </a:r>
            <a:r>
              <a:rPr lang="tr-TR" sz="1600" dirty="0">
                <a:ea typeface="+mn-lt"/>
                <a:cs typeface="+mn-lt"/>
              </a:rPr>
              <a:t> as </a:t>
            </a:r>
            <a:r>
              <a:rPr lang="tr-TR" sz="1600" err="1">
                <a:ea typeface="+mn-lt"/>
                <a:cs typeface="+mn-lt"/>
              </a:rPr>
              <a:t>Transmeta</a:t>
            </a:r>
            <a:r>
              <a:rPr lang="tr-TR" sz="1600" dirty="0">
                <a:ea typeface="+mn-lt"/>
                <a:cs typeface="+mn-lt"/>
              </a:rPr>
              <a:t> in California, </a:t>
            </a:r>
            <a:r>
              <a:rPr lang="tr-TR" sz="1600" err="1">
                <a:ea typeface="+mn-lt"/>
                <a:cs typeface="+mn-lt"/>
              </a:rPr>
              <a:t>where</a:t>
            </a:r>
            <a:r>
              <a:rPr lang="tr-TR" sz="1600" dirty="0">
                <a:ea typeface="+mn-lt"/>
                <a:cs typeface="+mn-lt"/>
              </a:rPr>
              <a:t> he </a:t>
            </a:r>
            <a:r>
              <a:rPr lang="tr-TR" sz="1600" err="1">
                <a:ea typeface="+mn-lt"/>
                <a:cs typeface="+mn-lt"/>
              </a:rPr>
              <a:t>worked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from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February</a:t>
            </a:r>
            <a:r>
              <a:rPr lang="tr-TR" sz="1600" dirty="0">
                <a:ea typeface="+mn-lt"/>
                <a:cs typeface="+mn-lt"/>
              </a:rPr>
              <a:t> 1997 </a:t>
            </a:r>
            <a:r>
              <a:rPr lang="tr-TR" sz="1600" err="1">
                <a:ea typeface="+mn-lt"/>
                <a:cs typeface="+mn-lt"/>
              </a:rPr>
              <a:t>to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June</a:t>
            </a:r>
            <a:r>
              <a:rPr lang="tr-TR" sz="1600" dirty="0">
                <a:ea typeface="+mn-lt"/>
                <a:cs typeface="+mn-lt"/>
              </a:rPr>
              <a:t> 2003. He </a:t>
            </a:r>
            <a:r>
              <a:rPr lang="tr-TR" sz="1600" err="1">
                <a:ea typeface="+mn-lt"/>
                <a:cs typeface="+mn-lt"/>
              </a:rPr>
              <a:t>then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moved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to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the</a:t>
            </a:r>
            <a:r>
              <a:rPr lang="tr-TR" sz="1600" dirty="0">
                <a:ea typeface="+mn-lt"/>
                <a:cs typeface="+mn-lt"/>
              </a:rPr>
              <a:t> Open Source Development </a:t>
            </a:r>
            <a:r>
              <a:rPr lang="tr-TR" sz="1600" err="1">
                <a:ea typeface="+mn-lt"/>
                <a:cs typeface="+mn-lt"/>
              </a:rPr>
              <a:t>Labs</a:t>
            </a:r>
            <a:r>
              <a:rPr lang="tr-TR" sz="1600" dirty="0">
                <a:ea typeface="+mn-lt"/>
                <a:cs typeface="+mn-lt"/>
              </a:rPr>
              <a:t>, </a:t>
            </a:r>
            <a:r>
              <a:rPr lang="tr-TR" sz="1600" err="1">
                <a:ea typeface="+mn-lt"/>
                <a:cs typeface="+mn-lt"/>
              </a:rPr>
              <a:t>which</a:t>
            </a:r>
            <a:r>
              <a:rPr lang="tr-TR" sz="1600" dirty="0">
                <a:ea typeface="+mn-lt"/>
                <a:cs typeface="+mn-lt"/>
              </a:rPr>
              <a:t> has since </a:t>
            </a:r>
            <a:r>
              <a:rPr lang="tr-TR" sz="1600" err="1">
                <a:ea typeface="+mn-lt"/>
                <a:cs typeface="+mn-lt"/>
              </a:rPr>
              <a:t>merged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with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the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Free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Standards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Group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to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become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the</a:t>
            </a:r>
            <a:r>
              <a:rPr lang="tr-TR" sz="1600" dirty="0">
                <a:ea typeface="+mn-lt"/>
                <a:cs typeface="+mn-lt"/>
              </a:rPr>
              <a:t> Linux Foundation, </a:t>
            </a:r>
            <a:r>
              <a:rPr lang="tr-TR" sz="1600" err="1">
                <a:ea typeface="+mn-lt"/>
                <a:cs typeface="+mn-lt"/>
              </a:rPr>
              <a:t>under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which</a:t>
            </a:r>
            <a:r>
              <a:rPr lang="tr-TR" sz="1600" dirty="0">
                <a:ea typeface="+mn-lt"/>
                <a:cs typeface="+mn-lt"/>
              </a:rPr>
              <a:t> he </a:t>
            </a:r>
            <a:r>
              <a:rPr lang="tr-TR" sz="1600" err="1">
                <a:ea typeface="+mn-lt"/>
                <a:cs typeface="+mn-lt"/>
              </a:rPr>
              <a:t>continues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to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work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today</a:t>
            </a:r>
            <a:r>
              <a:rPr lang="tr-TR" sz="1600" dirty="0">
                <a:ea typeface="+mn-lt"/>
                <a:cs typeface="+mn-lt"/>
              </a:rPr>
              <a:t>. </a:t>
            </a:r>
            <a:r>
              <a:rPr lang="tr-TR" sz="1600" err="1">
                <a:ea typeface="+mn-lt"/>
                <a:cs typeface="+mn-lt"/>
              </a:rPr>
              <a:t>In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June</a:t>
            </a:r>
            <a:r>
              <a:rPr lang="tr-TR" sz="1600" dirty="0">
                <a:ea typeface="+mn-lt"/>
                <a:cs typeface="+mn-lt"/>
              </a:rPr>
              <a:t> 2004, </a:t>
            </a:r>
            <a:r>
              <a:rPr lang="tr-TR" sz="1600" err="1">
                <a:ea typeface="+mn-lt"/>
                <a:cs typeface="+mn-lt"/>
              </a:rPr>
              <a:t>Torvalds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and</a:t>
            </a:r>
            <a:r>
              <a:rPr lang="tr-TR" sz="1600" dirty="0">
                <a:ea typeface="+mn-lt"/>
                <a:cs typeface="+mn-lt"/>
              </a:rPr>
              <a:t> his </a:t>
            </a:r>
            <a:r>
              <a:rPr lang="tr-TR" sz="1600" err="1">
                <a:ea typeface="+mn-lt"/>
                <a:cs typeface="+mn-lt"/>
              </a:rPr>
              <a:t>family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moved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to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Dunthorpe</a:t>
            </a:r>
            <a:r>
              <a:rPr lang="tr-TR" sz="1600" dirty="0">
                <a:ea typeface="+mn-lt"/>
                <a:cs typeface="+mn-lt"/>
              </a:rPr>
              <a:t>, Oregon.</a:t>
            </a:r>
          </a:p>
          <a:p>
            <a:endParaRPr lang="tr-TR" sz="1600" dirty="0">
              <a:ea typeface="+mn-lt"/>
              <a:cs typeface="+mn-lt"/>
            </a:endParaRPr>
          </a:p>
          <a:p>
            <a:r>
              <a:rPr lang="tr-TR" sz="1600" err="1">
                <a:ea typeface="+mn-lt"/>
                <a:cs typeface="+mn-lt"/>
              </a:rPr>
              <a:t>In</a:t>
            </a:r>
            <a:r>
              <a:rPr lang="tr-TR" sz="1600" dirty="0">
                <a:ea typeface="+mn-lt"/>
                <a:cs typeface="+mn-lt"/>
              </a:rPr>
              <a:t> 1999, </a:t>
            </a:r>
            <a:r>
              <a:rPr lang="tr-TR" sz="1600" err="1">
                <a:ea typeface="+mn-lt"/>
                <a:cs typeface="+mn-lt"/>
              </a:rPr>
              <a:t>Red</a:t>
            </a:r>
            <a:r>
              <a:rPr lang="tr-TR" sz="1600" dirty="0">
                <a:ea typeface="+mn-lt"/>
                <a:cs typeface="+mn-lt"/>
              </a:rPr>
              <a:t> Hat </a:t>
            </a:r>
            <a:r>
              <a:rPr lang="tr-TR" sz="1600" err="1">
                <a:ea typeface="+mn-lt"/>
                <a:cs typeface="+mn-lt"/>
              </a:rPr>
              <a:t>Corporetion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and</a:t>
            </a:r>
            <a:r>
              <a:rPr lang="tr-TR" sz="1600" dirty="0">
                <a:ea typeface="+mn-lt"/>
                <a:cs typeface="+mn-lt"/>
              </a:rPr>
              <a:t> VA Linux, </a:t>
            </a:r>
            <a:r>
              <a:rPr lang="tr-TR" sz="1600" err="1">
                <a:ea typeface="+mn-lt"/>
                <a:cs typeface="+mn-lt"/>
              </a:rPr>
              <a:t>both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leading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developers</a:t>
            </a:r>
            <a:r>
              <a:rPr lang="tr-TR" sz="1600" dirty="0">
                <a:ea typeface="+mn-lt"/>
                <a:cs typeface="+mn-lt"/>
              </a:rPr>
              <a:t> of Linux-</a:t>
            </a:r>
            <a:r>
              <a:rPr lang="tr-TR" sz="1600" err="1">
                <a:ea typeface="+mn-lt"/>
                <a:cs typeface="+mn-lt"/>
              </a:rPr>
              <a:t>based</a:t>
            </a:r>
            <a:r>
              <a:rPr lang="tr-TR" sz="1600" dirty="0">
                <a:ea typeface="+mn-lt"/>
                <a:cs typeface="+mn-lt"/>
              </a:rPr>
              <a:t> software, </a:t>
            </a:r>
            <a:r>
              <a:rPr lang="tr-TR" sz="1600" err="1">
                <a:ea typeface="+mn-lt"/>
                <a:cs typeface="+mn-lt"/>
              </a:rPr>
              <a:t>presented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Torvalds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with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stock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optionss</a:t>
            </a:r>
            <a:r>
              <a:rPr lang="tr-TR" sz="1600" dirty="0">
                <a:ea typeface="+mn-lt"/>
                <a:cs typeface="+mn-lt"/>
              </a:rPr>
              <a:t> in </a:t>
            </a:r>
            <a:r>
              <a:rPr lang="tr-TR" sz="1600" err="1">
                <a:ea typeface="+mn-lt"/>
                <a:cs typeface="+mn-lt"/>
              </a:rPr>
              <a:t>gratitude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for</a:t>
            </a:r>
            <a:r>
              <a:rPr lang="tr-TR" sz="1600" dirty="0">
                <a:ea typeface="+mn-lt"/>
                <a:cs typeface="+mn-lt"/>
              </a:rPr>
              <a:t> his </a:t>
            </a:r>
            <a:r>
              <a:rPr lang="tr-TR" sz="1600" err="1">
                <a:ea typeface="+mn-lt"/>
                <a:cs typeface="+mn-lt"/>
              </a:rPr>
              <a:t>creation</a:t>
            </a:r>
            <a:r>
              <a:rPr lang="tr-TR" sz="1600" dirty="0">
                <a:ea typeface="+mn-lt"/>
                <a:cs typeface="+mn-lt"/>
              </a:rPr>
              <a:t>. </a:t>
            </a:r>
            <a:r>
              <a:rPr lang="tr-TR" sz="1600" err="1">
                <a:ea typeface="+mn-lt"/>
                <a:cs typeface="+mn-lt"/>
              </a:rPr>
              <a:t>That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year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both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companies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went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public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and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Torvalds's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share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value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shot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up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to</a:t>
            </a:r>
            <a:r>
              <a:rPr lang="tr-TR" sz="1600" dirty="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about</a:t>
            </a:r>
            <a:r>
              <a:rPr lang="tr-TR" sz="1600" dirty="0">
                <a:ea typeface="+mn-lt"/>
                <a:cs typeface="+mn-lt"/>
              </a:rPr>
              <a:t> US$20 </a:t>
            </a:r>
            <a:r>
              <a:rPr lang="tr-TR" sz="1600" err="1">
                <a:ea typeface="+mn-lt"/>
                <a:cs typeface="+mn-lt"/>
              </a:rPr>
              <a:t>million</a:t>
            </a:r>
            <a:r>
              <a:rPr lang="tr-TR" sz="1600" dirty="0">
                <a:ea typeface="+mn-lt"/>
                <a:cs typeface="+mn-lt"/>
              </a:rPr>
              <a:t>.</a:t>
            </a:r>
            <a:endParaRPr lang="tr-TR" sz="1600" baseline="30000" dirty="0">
              <a:cs typeface="Calibri"/>
            </a:endParaRPr>
          </a:p>
        </p:txBody>
      </p:sp>
      <p:pic>
        <p:nvPicPr>
          <p:cNvPr id="4" name="Resim 3" descr="Red Hat - Credly">
            <a:extLst>
              <a:ext uri="{FF2B5EF4-FFF2-40B4-BE49-F238E27FC236}">
                <a16:creationId xmlns:a16="http://schemas.microsoft.com/office/drawing/2014/main" id="{771AD085-5A2B-5602-88C2-F8F957894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EDD5EAF-F04B-193F-9DF2-D7DE42719B1F}"/>
              </a:ext>
            </a:extLst>
          </p:cNvPr>
          <p:cNvSpPr txBox="1"/>
          <p:nvPr/>
        </p:nvSpPr>
        <p:spPr>
          <a:xfrm>
            <a:off x="7718960" y="6029202"/>
            <a:ext cx="19421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Logo of </a:t>
            </a:r>
            <a:r>
              <a:rPr lang="tr-TR" dirty="0" err="1"/>
              <a:t>Red</a:t>
            </a:r>
            <a:r>
              <a:rPr lang="tr-TR" dirty="0"/>
              <a:t> Hat.</a:t>
            </a:r>
            <a:endParaRPr lang="tr-T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588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43499A8-6DD1-7022-1574-A2EEBA21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tr-TR" sz="5400">
                <a:cs typeface="Calibri Light"/>
              </a:rPr>
              <a:t>Personal life</a:t>
            </a:r>
            <a:endParaRPr lang="tr-TR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2E1271-8722-77A7-318E-65453BE8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1900">
                <a:ea typeface="+mn-lt"/>
                <a:cs typeface="+mn-lt"/>
              </a:rPr>
              <a:t>Torvalds is married to Tove Torvalds, a six-time Finnish national karate champion, whom he met in late 1993.</a:t>
            </a:r>
          </a:p>
          <a:p>
            <a:endParaRPr lang="tr-TR" sz="1900">
              <a:cs typeface="Calibri" panose="020F0502020204030204"/>
            </a:endParaRPr>
          </a:p>
          <a:p>
            <a:r>
              <a:rPr lang="tr-TR" sz="1900" dirty="0">
                <a:ea typeface="+mn-lt"/>
                <a:cs typeface="+mn-lt"/>
              </a:rPr>
              <a:t>They </a:t>
            </a:r>
            <a:r>
              <a:rPr lang="tr-TR" sz="1900" dirty="0" err="1">
                <a:ea typeface="+mn-lt"/>
                <a:cs typeface="+mn-lt"/>
              </a:rPr>
              <a:t>were</a:t>
            </a:r>
            <a:r>
              <a:rPr lang="tr-TR" sz="1900" dirty="0">
                <a:ea typeface="+mn-lt"/>
                <a:cs typeface="+mn-lt"/>
              </a:rPr>
              <a:t> </a:t>
            </a:r>
            <a:r>
              <a:rPr lang="tr-TR" sz="1900" dirty="0" err="1">
                <a:ea typeface="+mn-lt"/>
                <a:cs typeface="+mn-lt"/>
              </a:rPr>
              <a:t>later</a:t>
            </a:r>
            <a:r>
              <a:rPr lang="tr-TR" sz="1900" dirty="0">
                <a:ea typeface="+mn-lt"/>
                <a:cs typeface="+mn-lt"/>
              </a:rPr>
              <a:t> </a:t>
            </a:r>
            <a:r>
              <a:rPr lang="tr-TR" sz="1900" dirty="0" err="1">
                <a:ea typeface="+mn-lt"/>
                <a:cs typeface="+mn-lt"/>
              </a:rPr>
              <a:t>married</a:t>
            </a:r>
            <a:r>
              <a:rPr lang="tr-TR" sz="1900" dirty="0">
                <a:ea typeface="+mn-lt"/>
                <a:cs typeface="+mn-lt"/>
              </a:rPr>
              <a:t> </a:t>
            </a:r>
            <a:r>
              <a:rPr lang="tr-TR" sz="1900" dirty="0" err="1">
                <a:ea typeface="+mn-lt"/>
                <a:cs typeface="+mn-lt"/>
              </a:rPr>
              <a:t>and</a:t>
            </a:r>
            <a:r>
              <a:rPr lang="tr-TR" sz="1900" dirty="0">
                <a:ea typeface="+mn-lt"/>
                <a:cs typeface="+mn-lt"/>
              </a:rPr>
              <a:t> had </a:t>
            </a:r>
            <a:r>
              <a:rPr lang="tr-TR" sz="1900" dirty="0" err="1">
                <a:ea typeface="+mn-lt"/>
                <a:cs typeface="+mn-lt"/>
              </a:rPr>
              <a:t>three</a:t>
            </a:r>
            <a:r>
              <a:rPr lang="tr-TR" sz="1900" dirty="0">
                <a:ea typeface="+mn-lt"/>
                <a:cs typeface="+mn-lt"/>
              </a:rPr>
              <a:t> </a:t>
            </a:r>
            <a:r>
              <a:rPr lang="tr-TR" sz="1900" dirty="0" err="1">
                <a:ea typeface="+mn-lt"/>
                <a:cs typeface="+mn-lt"/>
              </a:rPr>
              <a:t>daughters</a:t>
            </a:r>
            <a:r>
              <a:rPr lang="tr-TR" sz="1900" dirty="0">
                <a:ea typeface="+mn-lt"/>
                <a:cs typeface="+mn-lt"/>
              </a:rPr>
              <a:t>. </a:t>
            </a:r>
          </a:p>
          <a:p>
            <a:r>
              <a:rPr lang="tr-TR" sz="1900">
                <a:ea typeface="+mn-lt"/>
                <a:cs typeface="+mn-lt"/>
              </a:rPr>
              <a:t>As a fun fact: the Linux kernel's system call accepts their dates of birth (written in hexadecimal) as magic values. </a:t>
            </a:r>
            <a:endParaRPr lang="tr-TR" sz="1900"/>
          </a:p>
          <a:p>
            <a:endParaRPr lang="tr-TR" sz="1900">
              <a:cs typeface="Calibri" panose="020F0502020204030204"/>
            </a:endParaRPr>
          </a:p>
          <a:p>
            <a:r>
              <a:rPr lang="tr-TR" sz="1900">
                <a:cs typeface="Calibri" panose="020F0502020204030204"/>
              </a:rPr>
              <a:t>(Magic values: </a:t>
            </a:r>
            <a:r>
              <a:rPr lang="tr-TR" sz="1900">
                <a:ea typeface="+mn-lt"/>
                <a:cs typeface="+mn-lt"/>
              </a:rPr>
              <a:t>A unique value with unexplained meaning or multiple occurrences which could (preferably) be replaced with a named constant)</a:t>
            </a:r>
            <a:br>
              <a:rPr lang="tr-TR" sz="1900">
                <a:ea typeface="+mn-lt"/>
                <a:cs typeface="+mn-lt"/>
              </a:rPr>
            </a:br>
            <a:endParaRPr lang="tr-TR" sz="1900">
              <a:ea typeface="+mn-lt"/>
              <a:cs typeface="+mn-lt"/>
            </a:endParaRPr>
          </a:p>
          <a:p>
            <a:r>
              <a:rPr lang="tr-TR" sz="1900">
                <a:ea typeface="+mn-lt"/>
                <a:cs typeface="+mn-lt"/>
              </a:rPr>
              <a:t>After moving to US with his family, they've became US citizens.</a:t>
            </a:r>
          </a:p>
        </p:txBody>
      </p:sp>
      <p:pic>
        <p:nvPicPr>
          <p:cNvPr id="4" name="Resim 3" descr="Tove Torvalds mirin her husband, Linus torvalds : r/GirlsMirin">
            <a:extLst>
              <a:ext uri="{FF2B5EF4-FFF2-40B4-BE49-F238E27FC236}">
                <a16:creationId xmlns:a16="http://schemas.microsoft.com/office/drawing/2014/main" id="{76996F77-8D65-B0A8-56BB-3CE5B26C2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40" r="26744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FDDD3DC7-522B-60AE-5E89-2106738A9142}"/>
              </a:ext>
            </a:extLst>
          </p:cNvPr>
          <p:cNvSpPr txBox="1"/>
          <p:nvPr/>
        </p:nvSpPr>
        <p:spPr>
          <a:xfrm>
            <a:off x="8156620" y="6208690"/>
            <a:ext cx="3179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 err="1">
                <a:cs typeface="Calibri"/>
              </a:rPr>
              <a:t>Tove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and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Linus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Torvalds</a:t>
            </a:r>
            <a:r>
              <a:rPr lang="tr-TR" dirty="0">
                <a:cs typeface="Calibri"/>
              </a:rPr>
              <a:t>. </a:t>
            </a:r>
            <a:r>
              <a:rPr lang="tr-TR" dirty="0" err="1">
                <a:cs typeface="Calibri"/>
              </a:rPr>
              <a:t>Unsure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when</a:t>
            </a:r>
            <a:r>
              <a:rPr lang="tr-TR" dirty="0">
                <a:cs typeface="Calibri"/>
              </a:rPr>
              <a:t> it </a:t>
            </a:r>
            <a:r>
              <a:rPr lang="tr-TR" dirty="0" err="1">
                <a:cs typeface="Calibri"/>
              </a:rPr>
              <a:t>was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taken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though</a:t>
            </a:r>
            <a:r>
              <a:rPr lang="tr-TR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03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42757B5-CC51-EDA8-F13B-EE5B8AD8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5"/>
            <a:ext cx="4284420" cy="1455528"/>
          </a:xfrm>
        </p:spPr>
        <p:txBody>
          <a:bodyPr anchor="t">
            <a:normAutofit/>
          </a:bodyPr>
          <a:lstStyle/>
          <a:p>
            <a:r>
              <a:rPr lang="tr-TR">
                <a:solidFill>
                  <a:schemeClr val="bg1"/>
                </a:solidFill>
                <a:cs typeface="Calibri Light"/>
              </a:rPr>
              <a:t>His awards and achievements </a:t>
            </a:r>
            <a:endParaRPr lang="tr-TR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5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24A3471B-3A79-432F-07FB-49A2324B6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7" y="2632345"/>
            <a:ext cx="4301795" cy="3215592"/>
          </a:xfrm>
          <a:prstGeom prst="rect">
            <a:avLst/>
          </a:prstGeom>
        </p:spPr>
      </p:pic>
      <p:pic>
        <p:nvPicPr>
          <p:cNvPr id="5" name="Resim 4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729D5D68-D9B9-2B63-946A-43D841FBA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336" y="861418"/>
            <a:ext cx="4306824" cy="1765797"/>
          </a:xfrm>
          <a:prstGeom prst="rect">
            <a:avLst/>
          </a:prstGeom>
        </p:spPr>
      </p:pic>
      <p:pic>
        <p:nvPicPr>
          <p:cNvPr id="4" name="İçerik Yer Tutucusu 3" descr="metin, yazı tipi, ekran görüntüsü, grafik içeren bir resim&#10;&#10;Açıklama otomatik olarak oluşturuldu">
            <a:extLst>
              <a:ext uri="{FF2B5EF4-FFF2-40B4-BE49-F238E27FC236}">
                <a16:creationId xmlns:a16="http://schemas.microsoft.com/office/drawing/2014/main" id="{0F081C70-D27F-AF47-B46B-3E89A15FA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336" y="2755114"/>
            <a:ext cx="4306824" cy="355313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B4361B29-74F0-211C-9FA9-CEA672A4E07B}"/>
              </a:ext>
            </a:extLst>
          </p:cNvPr>
          <p:cNvSpPr txBox="1"/>
          <p:nvPr/>
        </p:nvSpPr>
        <p:spPr>
          <a:xfrm>
            <a:off x="1293254" y="5857203"/>
            <a:ext cx="357656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solidFill>
                  <a:schemeClr val="bg1"/>
                </a:solidFill>
                <a:cs typeface="Calibri"/>
              </a:rPr>
              <a:t>He has a </a:t>
            </a:r>
            <a:r>
              <a:rPr lang="tr-TR" dirty="0" err="1">
                <a:solidFill>
                  <a:schemeClr val="bg1"/>
                </a:solidFill>
                <a:cs typeface="Calibri"/>
              </a:rPr>
              <a:t>moon</a:t>
            </a:r>
            <a:r>
              <a:rPr lang="tr-TR" dirty="0">
                <a:solidFill>
                  <a:schemeClr val="bg1"/>
                </a:solidFill>
                <a:cs typeface="Calibri"/>
              </a:rPr>
              <a:t> </a:t>
            </a:r>
            <a:r>
              <a:rPr lang="tr-TR" dirty="0" err="1">
                <a:solidFill>
                  <a:schemeClr val="bg1"/>
                </a:solidFill>
                <a:cs typeface="Calibri"/>
              </a:rPr>
              <a:t>and</a:t>
            </a:r>
            <a:r>
              <a:rPr lang="tr-TR" dirty="0">
                <a:solidFill>
                  <a:schemeClr val="bg1"/>
                </a:solidFill>
                <a:cs typeface="Calibri"/>
              </a:rPr>
              <a:t> an asteroid </a:t>
            </a:r>
            <a:r>
              <a:rPr lang="tr-TR" dirty="0" err="1">
                <a:solidFill>
                  <a:schemeClr val="bg1"/>
                </a:solidFill>
                <a:cs typeface="Calibri"/>
              </a:rPr>
              <a:t>named</a:t>
            </a:r>
            <a:r>
              <a:rPr lang="tr-TR" dirty="0">
                <a:solidFill>
                  <a:schemeClr val="bg1"/>
                </a:solidFill>
                <a:cs typeface="Calibri"/>
              </a:rPr>
              <a:t> </a:t>
            </a:r>
            <a:r>
              <a:rPr lang="tr-TR" dirty="0" err="1">
                <a:solidFill>
                  <a:schemeClr val="bg1"/>
                </a:solidFill>
                <a:cs typeface="Calibri"/>
              </a:rPr>
              <a:t>after</a:t>
            </a:r>
            <a:r>
              <a:rPr lang="tr-TR" dirty="0">
                <a:solidFill>
                  <a:schemeClr val="bg1"/>
                </a:solidFill>
                <a:cs typeface="Calibri"/>
              </a:rPr>
              <a:t> </a:t>
            </a:r>
            <a:r>
              <a:rPr lang="tr-TR" dirty="0" err="1">
                <a:solidFill>
                  <a:schemeClr val="bg1"/>
                </a:solidFill>
                <a:cs typeface="Calibri"/>
              </a:rPr>
              <a:t>him</a:t>
            </a:r>
            <a:r>
              <a:rPr lang="tr-TR" dirty="0">
                <a:solidFill>
                  <a:schemeClr val="bg1"/>
                </a:solidFill>
                <a:cs typeface="Calibri"/>
              </a:rPr>
              <a:t> </a:t>
            </a:r>
            <a:r>
              <a:rPr lang="tr-TR" dirty="0" err="1">
                <a:solidFill>
                  <a:schemeClr val="bg1"/>
                </a:solidFill>
                <a:cs typeface="Calibri"/>
              </a:rPr>
              <a:t>apparently</a:t>
            </a:r>
            <a:r>
              <a:rPr lang="tr-TR" dirty="0">
                <a:solidFill>
                  <a:schemeClr val="bg1"/>
                </a:solidFill>
                <a:cs typeface="Calibri"/>
              </a:rPr>
              <a:t>. </a:t>
            </a:r>
            <a:r>
              <a:rPr lang="tr-TR" dirty="0" err="1">
                <a:solidFill>
                  <a:schemeClr val="bg1"/>
                </a:solidFill>
                <a:cs typeface="Calibri"/>
              </a:rPr>
              <a:t>Didn't</a:t>
            </a:r>
            <a:r>
              <a:rPr lang="tr-TR" dirty="0">
                <a:solidFill>
                  <a:schemeClr val="bg1"/>
                </a:solidFill>
                <a:cs typeface="Calibri"/>
              </a:rPr>
              <a:t> </a:t>
            </a:r>
            <a:r>
              <a:rPr lang="tr-TR" dirty="0" err="1">
                <a:solidFill>
                  <a:schemeClr val="bg1"/>
                </a:solidFill>
                <a:cs typeface="Calibri"/>
              </a:rPr>
              <a:t>know</a:t>
            </a:r>
            <a:r>
              <a:rPr lang="tr-TR" dirty="0">
                <a:solidFill>
                  <a:schemeClr val="bg1"/>
                </a:solidFill>
                <a:cs typeface="Calibri"/>
              </a:rPr>
              <a:t> </a:t>
            </a:r>
            <a:r>
              <a:rPr lang="tr-TR" dirty="0" err="1">
                <a:solidFill>
                  <a:schemeClr val="bg1"/>
                </a:solidFill>
                <a:cs typeface="Calibri"/>
              </a:rPr>
              <a:t>this</a:t>
            </a:r>
            <a:r>
              <a:rPr lang="tr-TR" dirty="0">
                <a:solidFill>
                  <a:schemeClr val="bg1"/>
                </a:solidFill>
                <a:cs typeface="Calibri"/>
              </a:rPr>
              <a:t> </a:t>
            </a:r>
            <a:r>
              <a:rPr lang="tr-TR" dirty="0" err="1">
                <a:solidFill>
                  <a:schemeClr val="bg1"/>
                </a:solidFill>
                <a:cs typeface="Calibri"/>
              </a:rPr>
              <a:t>before</a:t>
            </a:r>
            <a:r>
              <a:rPr lang="tr-TR" dirty="0">
                <a:solidFill>
                  <a:schemeClr val="bg1"/>
                </a:solidFill>
                <a:cs typeface="Calibri"/>
              </a:rPr>
              <a:t>, </a:t>
            </a:r>
            <a:r>
              <a:rPr lang="tr-TR" dirty="0" err="1">
                <a:solidFill>
                  <a:schemeClr val="bg1"/>
                </a:solidFill>
                <a:cs typeface="Calibri"/>
              </a:rPr>
              <a:t>cool</a:t>
            </a:r>
            <a:r>
              <a:rPr lang="tr-TR" dirty="0">
                <a:solidFill>
                  <a:schemeClr val="bg1"/>
                </a:solidFill>
                <a:cs typeface="Calibri"/>
              </a:rPr>
              <a:t> I </a:t>
            </a:r>
            <a:r>
              <a:rPr lang="tr-TR" dirty="0" err="1">
                <a:solidFill>
                  <a:schemeClr val="bg1"/>
                </a:solidFill>
                <a:cs typeface="Calibri"/>
              </a:rPr>
              <a:t>guess</a:t>
            </a:r>
            <a:r>
              <a:rPr lang="tr-TR" dirty="0">
                <a:solidFill>
                  <a:schemeClr val="bg1"/>
                </a:solidFill>
                <a:cs typeface="Calibri"/>
              </a:rPr>
              <a:t>. </a:t>
            </a:r>
          </a:p>
        </p:txBody>
      </p:sp>
      <p:pic>
        <p:nvPicPr>
          <p:cNvPr id="8" name="Resim 7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BFBBAE65-30F6-B3DF-A6AA-4BC273C81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839" y="3166011"/>
            <a:ext cx="4515924" cy="314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0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Ofis Teması</vt:lpstr>
      <vt:lpstr>Linus Torvalds</vt:lpstr>
      <vt:lpstr>Early Life </vt:lpstr>
      <vt:lpstr>Have you ever...</vt:lpstr>
      <vt:lpstr>What is the Linux Operating System?</vt:lpstr>
      <vt:lpstr>Early days of Linux</vt:lpstr>
      <vt:lpstr>Early days of Linux</vt:lpstr>
      <vt:lpstr>His career </vt:lpstr>
      <vt:lpstr>Personal life</vt:lpstr>
      <vt:lpstr>His awards and achievements </vt:lpstr>
      <vt:lpstr>Linux's rapid growth</vt:lpstr>
      <vt:lpstr>What made Linux great</vt:lpstr>
      <vt:lpstr>Why Linux? </vt:lpstr>
      <vt:lpstr>AI and Linux</vt:lpstr>
      <vt:lpstr>Closing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415</cp:revision>
  <dcterms:created xsi:type="dcterms:W3CDTF">2024-01-06T18:19:25Z</dcterms:created>
  <dcterms:modified xsi:type="dcterms:W3CDTF">2024-01-07T20:36:59Z</dcterms:modified>
</cp:coreProperties>
</file>