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Pompiere"/>
      <p:regular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00571B-2390-4996-9D56-EFFA304867D3}">
  <a:tblStyle styleId="{5300571B-2390-4996-9D56-EFFA304867D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Pompier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0e6bb29be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0e6bb29be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0e2764f35_1_4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0e2764f35_1_4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0e2764f35_1_4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0e2764f35_1_4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0e2764f35_1_4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0e2764f35_1_4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0e2764f35_1_4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0e2764f35_1_4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0e2764f35_1_4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0e2764f35_1_4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0e2764f35_1_4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0e2764f35_1_4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0e2764f3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0e2764f3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0e2764f35_1_4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0e2764f35_1_4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0e2764f35_1_4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0e2764f35_1_4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0e2764f35_1_4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0e2764f35_1_4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0e2764f35_1_4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0e2764f35_1_4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0e2764f35_1_4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0e2764f35_1_4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0e6bb29b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0e6bb29b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0e6bb29b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0e6bb29b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209550" y="1632425"/>
            <a:ext cx="8724900" cy="20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200"/>
              <a:t>Pricing &amp; Cutting Stock </a:t>
            </a:r>
            <a:endParaRPr sz="6200"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8210" l="-27640" r="54148" t="-8210"/>
          <a:stretch/>
        </p:blipFill>
        <p:spPr>
          <a:xfrm>
            <a:off x="-152150" y="-112599"/>
            <a:ext cx="2144675" cy="19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>
            <p:ph type="title"/>
          </p:nvPr>
        </p:nvSpPr>
        <p:spPr>
          <a:xfrm>
            <a:off x="1803225" y="243938"/>
            <a:ext cx="6827100" cy="14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</a:rPr>
              <a:t>Pontificia Universidad Católica de Chile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</a:rPr>
              <a:t>Facultad de Ingeniería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</a:rPr>
              <a:t>Departamento de Ingeniería Industrial y de Sistemas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</a:rPr>
              <a:t>ICS2122 - Taller de Investigación Operativa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9625" y="4174500"/>
            <a:ext cx="91440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999999"/>
                </a:solidFill>
              </a:rPr>
              <a:t> </a:t>
            </a:r>
            <a:r>
              <a:rPr lang="es" sz="1800">
                <a:solidFill>
                  <a:srgbClr val="999999"/>
                </a:solidFill>
              </a:rPr>
              <a:t>	 Juan Figueroa 	    Franco Castillo     Oscar Ortiz	 Jonathan Gómez		               Pedro Carvajal        </a:t>
            </a:r>
            <a:r>
              <a:rPr lang="es" sz="1800">
                <a:solidFill>
                  <a:srgbClr val="999999"/>
                </a:solidFill>
              </a:rPr>
              <a:t>Camila Poblete</a:t>
            </a:r>
            <a:r>
              <a:rPr lang="es" sz="1800">
                <a:solidFill>
                  <a:srgbClr val="999999"/>
                </a:solidFill>
              </a:rPr>
              <a:t>     </a:t>
            </a:r>
            <a:r>
              <a:rPr lang="es" sz="1800">
                <a:solidFill>
                  <a:srgbClr val="999999"/>
                </a:solidFill>
              </a:rPr>
              <a:t>Anita Núñez      Felipe Rodríguez</a:t>
            </a:r>
            <a:endParaRPr sz="18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ompiere"/>
              <a:ea typeface="Pompiere"/>
              <a:cs typeface="Pompiere"/>
              <a:sym typeface="Pompie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400">
                <a:solidFill>
                  <a:srgbClr val="FFFFFF"/>
                </a:solidFill>
                <a:latin typeface="Pompiere"/>
                <a:ea typeface="Pompiere"/>
                <a:cs typeface="Pompiere"/>
                <a:sym typeface="Pompiere"/>
              </a:rPr>
              <a:t> </a:t>
            </a:r>
            <a:endParaRPr sz="2400">
              <a:solidFill>
                <a:srgbClr val="FFFFFF"/>
              </a:solidFill>
              <a:latin typeface="Pompiere"/>
              <a:ea typeface="Pompiere"/>
              <a:cs typeface="Pompiere"/>
              <a:sym typeface="Pompiere"/>
            </a:endParaRPr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3054600" y="3723725"/>
            <a:ext cx="30348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666666"/>
                </a:solidFill>
              </a:rPr>
              <a:t>Grupo 14</a:t>
            </a:r>
            <a:r>
              <a:rPr b="1" lang="es" sz="2500"/>
              <a:t> </a:t>
            </a:r>
            <a:endParaRPr b="1"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415900" y="0"/>
            <a:ext cx="84531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Análisis de la información obtenida</a:t>
            </a:r>
            <a:endParaRPr sz="3800"/>
          </a:p>
        </p:txBody>
      </p:sp>
      <p:sp>
        <p:nvSpPr>
          <p:cNvPr id="167" name="Google Shape;167;p22"/>
          <p:cNvSpPr txBox="1"/>
          <p:nvPr/>
        </p:nvSpPr>
        <p:spPr>
          <a:xfrm>
            <a:off x="848550" y="760425"/>
            <a:ext cx="7446900" cy="4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848550" y="1058700"/>
            <a:ext cx="7446900" cy="14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❖"/>
            </a:pPr>
            <a:r>
              <a:rPr lang="es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Gráfico de demandas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302250" y="1713700"/>
            <a:ext cx="8539500" cy="14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Revisión bibliográfica realizada</a:t>
            </a:r>
            <a:endParaRPr sz="4800"/>
          </a:p>
        </p:txBody>
      </p:sp>
      <p:sp>
        <p:nvSpPr>
          <p:cNvPr id="174" name="Google Shape;174;p23"/>
          <p:cNvSpPr txBox="1"/>
          <p:nvPr/>
        </p:nvSpPr>
        <p:spPr>
          <a:xfrm>
            <a:off x="848550" y="3297525"/>
            <a:ext cx="7446900" cy="4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idx="4294967295" type="body"/>
          </p:nvPr>
        </p:nvSpPr>
        <p:spPr>
          <a:xfrm>
            <a:off x="1337225" y="1489925"/>
            <a:ext cx="633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/>
              <a:t>Describir importante de papers...</a:t>
            </a:r>
            <a:endParaRPr sz="3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180" name="Google Shape;180;p24"/>
          <p:cNvSpPr txBox="1"/>
          <p:nvPr>
            <p:ph type="title"/>
          </p:nvPr>
        </p:nvSpPr>
        <p:spPr>
          <a:xfrm>
            <a:off x="360575" y="189325"/>
            <a:ext cx="85806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Revisión bibliográfica realizada</a:t>
            </a:r>
            <a:endParaRPr sz="3200"/>
          </a:p>
        </p:txBody>
      </p:sp>
      <p:sp>
        <p:nvSpPr>
          <p:cNvPr id="181" name="Google Shape;181;p24"/>
          <p:cNvSpPr txBox="1"/>
          <p:nvPr/>
        </p:nvSpPr>
        <p:spPr>
          <a:xfrm>
            <a:off x="927425" y="1025575"/>
            <a:ext cx="7446900" cy="4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/>
        </p:nvSpPr>
        <p:spPr>
          <a:xfrm>
            <a:off x="943200" y="3360625"/>
            <a:ext cx="7446900" cy="4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>
            <p:ph type="title"/>
          </p:nvPr>
        </p:nvSpPr>
        <p:spPr>
          <a:xfrm>
            <a:off x="293100" y="899350"/>
            <a:ext cx="8557800" cy="25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Ideas preliminares para la solución del problema</a:t>
            </a:r>
            <a:endParaRPr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idx="4294967295" type="body"/>
          </p:nvPr>
        </p:nvSpPr>
        <p:spPr>
          <a:xfrm>
            <a:off x="311700" y="1505700"/>
            <a:ext cx="633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❖"/>
            </a:pPr>
            <a:r>
              <a:rPr lang="es" sz="3100"/>
              <a:t>Problema de pricing</a:t>
            </a:r>
            <a:endParaRPr sz="31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-4254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100"/>
              <a:buChar char="❖"/>
            </a:pPr>
            <a:r>
              <a:rPr lang="es" sz="3100"/>
              <a:t>……?</a:t>
            </a:r>
            <a:endParaRPr sz="3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193" name="Google Shape;193;p26"/>
          <p:cNvSpPr txBox="1"/>
          <p:nvPr/>
        </p:nvSpPr>
        <p:spPr>
          <a:xfrm>
            <a:off x="848550" y="1341100"/>
            <a:ext cx="7446900" cy="4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 txBox="1"/>
          <p:nvPr>
            <p:ph type="title"/>
          </p:nvPr>
        </p:nvSpPr>
        <p:spPr>
          <a:xfrm>
            <a:off x="360575" y="189325"/>
            <a:ext cx="85806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Ideas preliminares para la solución del problema</a:t>
            </a:r>
            <a:endParaRPr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302250" y="1713700"/>
            <a:ext cx="8539500" cy="14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Carta Gantt</a:t>
            </a:r>
            <a:endParaRPr sz="4800"/>
          </a:p>
        </p:txBody>
      </p:sp>
      <p:sp>
        <p:nvSpPr>
          <p:cNvPr id="200" name="Google Shape;200;p27"/>
          <p:cNvSpPr txBox="1"/>
          <p:nvPr/>
        </p:nvSpPr>
        <p:spPr>
          <a:xfrm>
            <a:off x="848550" y="3013525"/>
            <a:ext cx="7446900" cy="4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1873700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pantallazo carta gantt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1448100" y="651800"/>
            <a:ext cx="6247800" cy="305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Contexto del Problema</a:t>
            </a:r>
            <a:endParaRPr sz="4800"/>
          </a:p>
        </p:txBody>
      </p:sp>
      <p:sp>
        <p:nvSpPr>
          <p:cNvPr id="74" name="Google Shape;74;p14"/>
          <p:cNvSpPr txBox="1"/>
          <p:nvPr/>
        </p:nvSpPr>
        <p:spPr>
          <a:xfrm>
            <a:off x="848550" y="3155525"/>
            <a:ext cx="7446900" cy="4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1991900" y="3499500"/>
            <a:ext cx="52869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Insumos, patrones y costos.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02250" y="135925"/>
            <a:ext cx="8539500" cy="14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Contexto del problema</a:t>
            </a:r>
            <a:endParaRPr sz="3800"/>
          </a:p>
        </p:txBody>
      </p: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311700" y="1505700"/>
            <a:ext cx="633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❖"/>
            </a:pPr>
            <a:r>
              <a:rPr lang="es" sz="3100"/>
              <a:t>Dinámica de la forestal</a:t>
            </a:r>
            <a:endParaRPr sz="31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82" name="Google Shape;82;p15"/>
          <p:cNvSpPr txBox="1"/>
          <p:nvPr/>
        </p:nvSpPr>
        <p:spPr>
          <a:xfrm>
            <a:off x="848550" y="1341100"/>
            <a:ext cx="7446900" cy="4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02250" y="1713700"/>
            <a:ext cx="8539500" cy="14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Análisis de la información obtenida</a:t>
            </a:r>
            <a:endParaRPr sz="4800"/>
          </a:p>
        </p:txBody>
      </p:sp>
      <p:sp>
        <p:nvSpPr>
          <p:cNvPr id="88" name="Google Shape;88;p16"/>
          <p:cNvSpPr txBox="1"/>
          <p:nvPr/>
        </p:nvSpPr>
        <p:spPr>
          <a:xfrm>
            <a:off x="848550" y="3297525"/>
            <a:ext cx="7446900" cy="4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02250" y="126175"/>
            <a:ext cx="8539500" cy="11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Análisis de la información obtenida</a:t>
            </a:r>
            <a:endParaRPr sz="3800"/>
          </a:p>
        </p:txBody>
      </p:sp>
      <p:sp>
        <p:nvSpPr>
          <p:cNvPr id="94" name="Google Shape;94;p17"/>
          <p:cNvSpPr txBox="1"/>
          <p:nvPr>
            <p:ph idx="4294967295" type="body"/>
          </p:nvPr>
        </p:nvSpPr>
        <p:spPr>
          <a:xfrm>
            <a:off x="311700" y="1505700"/>
            <a:ext cx="633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❖"/>
            </a:pPr>
            <a:r>
              <a:rPr lang="es" sz="3100"/>
              <a:t>Productos</a:t>
            </a:r>
            <a:endParaRPr sz="3100"/>
          </a:p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❖"/>
            </a:pPr>
            <a:r>
              <a:rPr lang="es" sz="3100"/>
              <a:t>Troncos de insumo</a:t>
            </a:r>
            <a:endParaRPr sz="3100"/>
          </a:p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❖"/>
            </a:pPr>
            <a:r>
              <a:rPr lang="es" sz="3100"/>
              <a:t>Patrones de corte</a:t>
            </a:r>
            <a:endParaRPr sz="3100"/>
          </a:p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❖"/>
            </a:pPr>
            <a:r>
              <a:rPr lang="es" sz="3100"/>
              <a:t>Información astilladero</a:t>
            </a:r>
            <a:endParaRPr sz="3100"/>
          </a:p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❖"/>
            </a:pPr>
            <a:r>
              <a:rPr lang="es" sz="3100"/>
              <a:t>Demanda agregada</a:t>
            </a:r>
            <a:endParaRPr sz="3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95" name="Google Shape;95;p17"/>
          <p:cNvSpPr txBox="1"/>
          <p:nvPr/>
        </p:nvSpPr>
        <p:spPr>
          <a:xfrm>
            <a:off x="848550" y="1072875"/>
            <a:ext cx="7446900" cy="4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60575" y="0"/>
            <a:ext cx="85806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Análisis</a:t>
            </a:r>
            <a:r>
              <a:rPr lang="es" sz="3200"/>
              <a:t> de la información obtenida</a:t>
            </a:r>
            <a:endParaRPr sz="3200"/>
          </a:p>
        </p:txBody>
      </p:sp>
      <p:sp>
        <p:nvSpPr>
          <p:cNvPr id="101" name="Google Shape;101;p18"/>
          <p:cNvSpPr txBox="1"/>
          <p:nvPr/>
        </p:nvSpPr>
        <p:spPr>
          <a:xfrm>
            <a:off x="848550" y="773100"/>
            <a:ext cx="7446900" cy="4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848550" y="1058700"/>
            <a:ext cx="7446900" cy="14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❖"/>
            </a:pPr>
            <a:r>
              <a:rPr lang="es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Horizonte de planificación: 14 días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❖"/>
            </a:pPr>
            <a:r>
              <a:rPr lang="es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Días de duración: 6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❖"/>
            </a:pPr>
            <a:r>
              <a:rPr lang="es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Largo tronco insumo: 71 metros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42850" y="303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{5300571B-2390-4996-9D56-EFFA304867D3}</a:tableStyleId>
              </a:tblPr>
              <a:tblGrid>
                <a:gridCol w="1057275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Día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Cantidad [troncos de largo 71 metros]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15900" y="0"/>
            <a:ext cx="84531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Análisis de la información obtenida</a:t>
            </a:r>
            <a:endParaRPr sz="3800"/>
          </a:p>
        </p:txBody>
      </p:sp>
      <p:sp>
        <p:nvSpPr>
          <p:cNvPr id="109" name="Google Shape;109;p19"/>
          <p:cNvSpPr txBox="1"/>
          <p:nvPr/>
        </p:nvSpPr>
        <p:spPr>
          <a:xfrm>
            <a:off x="848550" y="770600"/>
            <a:ext cx="7446900" cy="4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00" y="1030400"/>
            <a:ext cx="1180349" cy="6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313" y="1030400"/>
            <a:ext cx="1345199" cy="6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650" y="1030399"/>
            <a:ext cx="1439747" cy="6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023" y="1030388"/>
            <a:ext cx="1516350" cy="6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438" y="1030400"/>
            <a:ext cx="1620576" cy="6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25" y="3144012"/>
            <a:ext cx="1793325" cy="6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725" y="3144025"/>
            <a:ext cx="1925825" cy="6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600" y="3144025"/>
            <a:ext cx="2069750" cy="6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0" l="3000" r="-2999" t="0"/>
          <a:stretch/>
        </p:blipFill>
        <p:spPr>
          <a:xfrm>
            <a:off x="6779300" y="3144025"/>
            <a:ext cx="2180875" cy="6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606463" y="1720225"/>
            <a:ext cx="12564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α1: 66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β1: 0,0005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C. I: $810</a:t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2130313" y="1720225"/>
            <a:ext cx="13452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α2</a:t>
            </a:r>
            <a:r>
              <a:rPr lang="es"/>
              <a:t>: 71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β2</a:t>
            </a:r>
            <a:r>
              <a:rPr lang="es"/>
              <a:t>: 0,0007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C.I: $1.020</a:t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3824313" y="1720238"/>
            <a:ext cx="12564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10m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α3</a:t>
            </a:r>
            <a:r>
              <a:rPr lang="es"/>
              <a:t>: 87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β3</a:t>
            </a:r>
            <a:r>
              <a:rPr lang="es"/>
              <a:t>: 0,0004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C.I: $510</a:t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5502925" y="1720225"/>
            <a:ext cx="12564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11m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α4</a:t>
            </a:r>
            <a:r>
              <a:rPr lang="es"/>
              <a:t>: 42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β4</a:t>
            </a:r>
            <a:r>
              <a:rPr lang="es"/>
              <a:t>: 0,0006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C.I</a:t>
            </a:r>
            <a:r>
              <a:rPr lang="es"/>
              <a:t>: $890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7257550" y="1720238"/>
            <a:ext cx="12564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12m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α5</a:t>
            </a:r>
            <a:r>
              <a:rPr lang="es"/>
              <a:t>: 69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β5</a:t>
            </a:r>
            <a:r>
              <a:rPr lang="es"/>
              <a:t>: 0,0009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C.I</a:t>
            </a:r>
            <a:r>
              <a:rPr lang="es"/>
              <a:t>: $480</a:t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684375" y="3780950"/>
            <a:ext cx="12564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14m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α6</a:t>
            </a:r>
            <a:r>
              <a:rPr lang="es"/>
              <a:t>: 94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β6</a:t>
            </a:r>
            <a:r>
              <a:rPr lang="es"/>
              <a:t>: 0,0002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C.I</a:t>
            </a:r>
            <a:r>
              <a:rPr lang="es"/>
              <a:t>: $870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2793500" y="3780950"/>
            <a:ext cx="12564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15m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α7</a:t>
            </a:r>
            <a:r>
              <a:rPr lang="es"/>
              <a:t>: 39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β7</a:t>
            </a:r>
            <a:r>
              <a:rPr lang="es"/>
              <a:t>: 0,0005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C.I</a:t>
            </a:r>
            <a:r>
              <a:rPr lang="es"/>
              <a:t>: $780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4883714" y="3780950"/>
            <a:ext cx="14478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20m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α8</a:t>
            </a:r>
            <a:r>
              <a:rPr lang="es"/>
              <a:t>: 49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β8</a:t>
            </a:r>
            <a:r>
              <a:rPr lang="es"/>
              <a:t>: 0,0005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C.I</a:t>
            </a:r>
            <a:r>
              <a:rPr lang="es"/>
              <a:t>: $1.050</a:t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7241525" y="3780950"/>
            <a:ext cx="12564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25m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α9</a:t>
            </a:r>
            <a:r>
              <a:rPr lang="es"/>
              <a:t>: 27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β9</a:t>
            </a:r>
            <a:r>
              <a:rPr lang="es"/>
              <a:t>: 0,0007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C.I</a:t>
            </a:r>
            <a:r>
              <a:rPr lang="es"/>
              <a:t>: $460</a:t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 rot="5400000">
            <a:off x="1114850" y="1140075"/>
            <a:ext cx="238800" cy="977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 rot="5400000">
            <a:off x="2697388" y="1076025"/>
            <a:ext cx="238800" cy="1105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 rot="5400000">
            <a:off x="4348600" y="1016625"/>
            <a:ext cx="238800" cy="12243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 rot="5400000">
            <a:off x="5985625" y="981375"/>
            <a:ext cx="238800" cy="12948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 rot="5400000">
            <a:off x="7766350" y="925125"/>
            <a:ext cx="238800" cy="14073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 rot="5400000">
            <a:off x="1193188" y="2929050"/>
            <a:ext cx="238800" cy="15468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 rot="5400000">
            <a:off x="3274651" y="2867400"/>
            <a:ext cx="238800" cy="16701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 rot="5400000">
            <a:off x="5428150" y="2788950"/>
            <a:ext cx="238800" cy="18270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 rot="5400000">
            <a:off x="7697000" y="2754400"/>
            <a:ext cx="238800" cy="18744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2570500" y="850223"/>
            <a:ext cx="492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P2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987950" y="850225"/>
            <a:ext cx="492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P1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4220063" y="850285"/>
            <a:ext cx="492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P3</a:t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5869625" y="850235"/>
            <a:ext cx="492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P4</a:t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987950" y="2928538"/>
            <a:ext cx="492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P6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3124125" y="2928538"/>
            <a:ext cx="492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P7</a:t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7639450" y="850285"/>
            <a:ext cx="492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P5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5306725" y="2928538"/>
            <a:ext cx="492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P8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7639450" y="2923125"/>
            <a:ext cx="492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P9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415900" y="0"/>
            <a:ext cx="84531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Análisis de la información obtenida</a:t>
            </a:r>
            <a:endParaRPr sz="3800"/>
          </a:p>
        </p:txBody>
      </p:sp>
      <p:sp>
        <p:nvSpPr>
          <p:cNvPr id="151" name="Google Shape;151;p20"/>
          <p:cNvSpPr txBox="1"/>
          <p:nvPr/>
        </p:nvSpPr>
        <p:spPr>
          <a:xfrm>
            <a:off x="848550" y="760425"/>
            <a:ext cx="7446900" cy="4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350" y="863075"/>
            <a:ext cx="6252200" cy="42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415900" y="0"/>
            <a:ext cx="84531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Análisis de la información obtenida</a:t>
            </a:r>
            <a:endParaRPr sz="3800"/>
          </a:p>
        </p:txBody>
      </p:sp>
      <p:sp>
        <p:nvSpPr>
          <p:cNvPr id="158" name="Google Shape;158;p21"/>
          <p:cNvSpPr txBox="1"/>
          <p:nvPr/>
        </p:nvSpPr>
        <p:spPr>
          <a:xfrm>
            <a:off x="848550" y="760425"/>
            <a:ext cx="7446900" cy="4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848550" y="1058700"/>
            <a:ext cx="7446900" cy="14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❖"/>
            </a:pPr>
            <a:r>
              <a:rPr lang="es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Cantidad de piezas de cada tipo obtenida de todos los patrones: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0" name="Google Shape;160;p21"/>
          <p:cNvGraphicFramePr/>
          <p:nvPr/>
        </p:nvGraphicFramePr>
        <p:xfrm>
          <a:off x="1785938" y="218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{5300571B-2390-4996-9D56-EFFA304867D3}</a:tableStyleId>
              </a:tblPr>
              <a:tblGrid>
                <a:gridCol w="1114425"/>
                <a:gridCol w="495300"/>
                <a:gridCol w="495300"/>
                <a:gridCol w="495300"/>
                <a:gridCol w="495300"/>
                <a:gridCol w="495300"/>
                <a:gridCol w="495300"/>
                <a:gridCol w="495300"/>
                <a:gridCol w="495300"/>
                <a:gridCol w="4953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Pieza 1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Pieza 2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Pieza 3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Pieza 4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Pieza 5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Pieza 6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Pieza 7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Pieza 8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Pieza 9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1" name="Google Shape;161;p21"/>
          <p:cNvSpPr txBox="1"/>
          <p:nvPr/>
        </p:nvSpPr>
        <p:spPr>
          <a:xfrm>
            <a:off x="848550" y="3491100"/>
            <a:ext cx="7446900" cy="14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❖"/>
            </a:pPr>
            <a:r>
              <a:rPr lang="es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Comparación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❖"/>
            </a:pPr>
            <a:r>
              <a:rPr lang="es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Piezas </a:t>
            </a:r>
            <a:r>
              <a:rPr lang="es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críticas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