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ompiere"/>
      <p:regular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Pompiere-regular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f7b120ae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f7b120ae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7b120a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7b120a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7b120a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7b120a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7b120ae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7b120ae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7b120ae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7b120ae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f7b120a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f7b120a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f7b120ae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f7b120a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f7b120ae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f7b120ae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f7b120ae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f7b120ae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f7b120ae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f7b120ae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b120ae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b120ae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f7b120ae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f7b120ae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7b120ae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7b120ae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/>
        </p:nvSpPr>
        <p:spPr>
          <a:xfrm>
            <a:off x="209550" y="1632425"/>
            <a:ext cx="87249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Pricing &amp; Cutting Stock </a:t>
            </a:r>
            <a:endParaRPr sz="62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8210" l="-27640" r="54148" t="-8210"/>
          <a:stretch/>
        </p:blipFill>
        <p:spPr>
          <a:xfrm>
            <a:off x="-152150" y="-112599"/>
            <a:ext cx="2144675" cy="19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1803225" y="243938"/>
            <a:ext cx="68271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Pontificia Universidad Católica de Chile</a:t>
            </a:r>
            <a:endParaRPr sz="16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Facultad de Ingeniería</a:t>
            </a:r>
            <a:endParaRPr sz="16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Departamento de Ingeniería Industrial y de Sistemas</a:t>
            </a:r>
            <a:endParaRPr sz="16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ICS2122 - Taller de Investigación Operativa</a:t>
            </a:r>
            <a:endParaRPr sz="1600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39625" y="4174500"/>
            <a:ext cx="91440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999999"/>
                </a:solidFill>
              </a:rPr>
              <a:t> 	 Juan Figueroa 	    Franco Castillo     Oscar Ortiz	 Jonathan Gómez		               Pedro Carvajal        Camila Poblete     Anita Núñez      Felipe Rodríguez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endParaRPr sz="2400">
              <a:solidFill>
                <a:srgbClr val="FFFFFF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3054600" y="3723725"/>
            <a:ext cx="30348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Grupo 14</a:t>
            </a:r>
            <a:r>
              <a:rPr b="1" lang="es" sz="25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sz="2500">
              <a:solidFill>
                <a:srgbClr val="002F4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1448100" y="651800"/>
            <a:ext cx="6247800" cy="305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Supuestos</a:t>
            </a:r>
            <a:endParaRPr sz="4800"/>
          </a:p>
        </p:txBody>
      </p:sp>
      <p:sp>
        <p:nvSpPr>
          <p:cNvPr id="168" name="Google Shape;168;p34"/>
          <p:cNvSpPr txBox="1"/>
          <p:nvPr/>
        </p:nvSpPr>
        <p:spPr>
          <a:xfrm>
            <a:off x="848550" y="31555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Fijar precios como monopolista.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resolvemos el problema de cutting stock. (con precio de monopolista, para satisfacer demanda).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En base a las cantidades obtenidas, tendremos nuevos precios.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Astilladero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pueden descontar la ganancia de cada patron con los metros sobrantes vendidos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1448100" y="651800"/>
            <a:ext cx="6247800" cy="305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Enfoque solución</a:t>
            </a:r>
            <a:endParaRPr sz="4800"/>
          </a:p>
        </p:txBody>
      </p:sp>
      <p:sp>
        <p:nvSpPr>
          <p:cNvPr id="186" name="Google Shape;186;p37"/>
          <p:cNvSpPr txBox="1"/>
          <p:nvPr/>
        </p:nvSpPr>
        <p:spPr>
          <a:xfrm>
            <a:off x="848550" y="31555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102825" y="6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enfoque-solución</a:t>
            </a:r>
            <a:endParaRPr/>
          </a:p>
        </p:txBody>
      </p:sp>
      <p:sp>
        <p:nvSpPr>
          <p:cNvPr id="192" name="Google Shape;192;p38"/>
          <p:cNvSpPr/>
          <p:nvPr/>
        </p:nvSpPr>
        <p:spPr>
          <a:xfrm>
            <a:off x="586450" y="1753150"/>
            <a:ext cx="723300" cy="45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Inicio</a:t>
            </a:r>
            <a:endParaRPr sz="1000"/>
          </a:p>
        </p:txBody>
      </p:sp>
      <p:cxnSp>
        <p:nvCxnSpPr>
          <p:cNvPr id="193" name="Google Shape;193;p38"/>
          <p:cNvCxnSpPr>
            <a:stCxn id="192" idx="6"/>
            <a:endCxn id="194" idx="1"/>
          </p:cNvCxnSpPr>
          <p:nvPr/>
        </p:nvCxnSpPr>
        <p:spPr>
          <a:xfrm>
            <a:off x="1309750" y="1978300"/>
            <a:ext cx="8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8"/>
          <p:cNvSpPr/>
          <p:nvPr/>
        </p:nvSpPr>
        <p:spPr>
          <a:xfrm>
            <a:off x="2162350" y="1644100"/>
            <a:ext cx="1575900" cy="6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Pricing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(Monopolista)</a:t>
            </a:r>
            <a:endParaRPr sz="800"/>
          </a:p>
        </p:txBody>
      </p:sp>
      <p:cxnSp>
        <p:nvCxnSpPr>
          <p:cNvPr id="195" name="Google Shape;195;p38"/>
          <p:cNvCxnSpPr>
            <a:stCxn id="194" idx="3"/>
            <a:endCxn id="196" idx="2"/>
          </p:cNvCxnSpPr>
          <p:nvPr/>
        </p:nvCxnSpPr>
        <p:spPr>
          <a:xfrm>
            <a:off x="3738250" y="1978300"/>
            <a:ext cx="3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38"/>
          <p:cNvSpPr/>
          <p:nvPr/>
        </p:nvSpPr>
        <p:spPr>
          <a:xfrm>
            <a:off x="5014150" y="1644100"/>
            <a:ext cx="1575900" cy="6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Cutting Stock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(minimizar costos)</a:t>
            </a:r>
            <a:endParaRPr sz="800"/>
          </a:p>
        </p:txBody>
      </p:sp>
      <p:cxnSp>
        <p:nvCxnSpPr>
          <p:cNvPr id="198" name="Google Shape;198;p38"/>
          <p:cNvCxnSpPr/>
          <p:nvPr/>
        </p:nvCxnSpPr>
        <p:spPr>
          <a:xfrm flipH="1">
            <a:off x="5749675" y="1459950"/>
            <a:ext cx="3300" cy="1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38"/>
          <p:cNvSpPr/>
          <p:nvPr/>
        </p:nvSpPr>
        <p:spPr>
          <a:xfrm>
            <a:off x="5096575" y="855750"/>
            <a:ext cx="14934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Demanda.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Costos de inventario.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Costo de corte</a:t>
            </a:r>
            <a:endParaRPr sz="1000"/>
          </a:p>
        </p:txBody>
      </p:sp>
      <p:sp>
        <p:nvSpPr>
          <p:cNvPr id="196" name="Google Shape;196;p38"/>
          <p:cNvSpPr/>
          <p:nvPr/>
        </p:nvSpPr>
        <p:spPr>
          <a:xfrm>
            <a:off x="4047700" y="1788700"/>
            <a:ext cx="790500" cy="3792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Precio troncos</a:t>
            </a:r>
            <a:endParaRPr sz="1000"/>
          </a:p>
        </p:txBody>
      </p:sp>
      <p:cxnSp>
        <p:nvCxnSpPr>
          <p:cNvPr id="200" name="Google Shape;200;p38"/>
          <p:cNvCxnSpPr>
            <a:stCxn id="196" idx="0"/>
          </p:cNvCxnSpPr>
          <p:nvPr/>
        </p:nvCxnSpPr>
        <p:spPr>
          <a:xfrm>
            <a:off x="4838200" y="1978300"/>
            <a:ext cx="1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8"/>
          <p:cNvSpPr/>
          <p:nvPr/>
        </p:nvSpPr>
        <p:spPr>
          <a:xfrm>
            <a:off x="6723550" y="1713700"/>
            <a:ext cx="1057500" cy="45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Cantidad </a:t>
            </a:r>
            <a:r>
              <a:rPr lang="es" sz="1000"/>
              <a:t>troncos cortados</a:t>
            </a:r>
            <a:endParaRPr sz="1000"/>
          </a:p>
        </p:txBody>
      </p:sp>
      <p:cxnSp>
        <p:nvCxnSpPr>
          <p:cNvPr id="202" name="Google Shape;202;p38"/>
          <p:cNvCxnSpPr/>
          <p:nvPr/>
        </p:nvCxnSpPr>
        <p:spPr>
          <a:xfrm>
            <a:off x="6590050" y="1974400"/>
            <a:ext cx="1335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8"/>
          <p:cNvSpPr/>
          <p:nvPr/>
        </p:nvSpPr>
        <p:spPr>
          <a:xfrm>
            <a:off x="6538462" y="2429100"/>
            <a:ext cx="1436975" cy="4503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Cantidad a vender</a:t>
            </a:r>
            <a:endParaRPr sz="1000"/>
          </a:p>
        </p:txBody>
      </p:sp>
      <p:cxnSp>
        <p:nvCxnSpPr>
          <p:cNvPr id="204" name="Google Shape;204;p38"/>
          <p:cNvCxnSpPr>
            <a:stCxn id="201" idx="1"/>
            <a:endCxn id="203" idx="0"/>
          </p:cNvCxnSpPr>
          <p:nvPr/>
        </p:nvCxnSpPr>
        <p:spPr>
          <a:xfrm>
            <a:off x="7252300" y="2164000"/>
            <a:ext cx="45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8"/>
          <p:cNvSpPr/>
          <p:nvPr/>
        </p:nvSpPr>
        <p:spPr>
          <a:xfrm>
            <a:off x="7419525" y="3052675"/>
            <a:ext cx="1057500" cy="45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Cantidad vendida</a:t>
            </a:r>
            <a:endParaRPr sz="1000"/>
          </a:p>
        </p:txBody>
      </p:sp>
      <p:sp>
        <p:nvSpPr>
          <p:cNvPr id="206" name="Google Shape;206;p38"/>
          <p:cNvSpPr/>
          <p:nvPr/>
        </p:nvSpPr>
        <p:spPr>
          <a:xfrm>
            <a:off x="5859975" y="3052688"/>
            <a:ext cx="1057500" cy="45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Inventario</a:t>
            </a:r>
            <a:endParaRPr sz="1000"/>
          </a:p>
        </p:txBody>
      </p:sp>
      <p:cxnSp>
        <p:nvCxnSpPr>
          <p:cNvPr id="207" name="Google Shape;207;p38"/>
          <p:cNvCxnSpPr>
            <a:stCxn id="206" idx="3"/>
            <a:endCxn id="197" idx="2"/>
          </p:cNvCxnSpPr>
          <p:nvPr/>
        </p:nvCxnSpPr>
        <p:spPr>
          <a:xfrm flipH="1" rot="5400000">
            <a:off x="5725425" y="2389388"/>
            <a:ext cx="740100" cy="5865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8"/>
          <p:cNvCxnSpPr>
            <a:stCxn id="203" idx="2"/>
            <a:endCxn id="205" idx="3"/>
          </p:cNvCxnSpPr>
          <p:nvPr/>
        </p:nvCxnSpPr>
        <p:spPr>
          <a:xfrm>
            <a:off x="7256950" y="2879400"/>
            <a:ext cx="6912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8"/>
          <p:cNvCxnSpPr>
            <a:stCxn id="203" idx="2"/>
            <a:endCxn id="206" idx="3"/>
          </p:cNvCxnSpPr>
          <p:nvPr/>
        </p:nvCxnSpPr>
        <p:spPr>
          <a:xfrm flipH="1">
            <a:off x="6388750" y="2879400"/>
            <a:ext cx="868200" cy="1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8"/>
          <p:cNvSpPr/>
          <p:nvPr/>
        </p:nvSpPr>
        <p:spPr>
          <a:xfrm>
            <a:off x="7419525" y="3762500"/>
            <a:ext cx="1057500" cy="45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Utilidad por periodo</a:t>
            </a:r>
            <a:endParaRPr sz="1000"/>
          </a:p>
        </p:txBody>
      </p:sp>
      <p:sp>
        <p:nvSpPr>
          <p:cNvPr id="211" name="Google Shape;211;p38"/>
          <p:cNvSpPr/>
          <p:nvPr/>
        </p:nvSpPr>
        <p:spPr>
          <a:xfrm>
            <a:off x="5859975" y="3762513"/>
            <a:ext cx="1057500" cy="450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Gasto de inventario</a:t>
            </a:r>
            <a:endParaRPr sz="1000"/>
          </a:p>
        </p:txBody>
      </p:sp>
      <p:cxnSp>
        <p:nvCxnSpPr>
          <p:cNvPr id="212" name="Google Shape;212;p38"/>
          <p:cNvCxnSpPr>
            <a:stCxn id="205" idx="1"/>
            <a:endCxn id="210" idx="3"/>
          </p:cNvCxnSpPr>
          <p:nvPr/>
        </p:nvCxnSpPr>
        <p:spPr>
          <a:xfrm>
            <a:off x="7948275" y="3502975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8"/>
          <p:cNvCxnSpPr>
            <a:stCxn id="206" idx="1"/>
            <a:endCxn id="211" idx="3"/>
          </p:cNvCxnSpPr>
          <p:nvPr/>
        </p:nvCxnSpPr>
        <p:spPr>
          <a:xfrm>
            <a:off x="6388725" y="3502988"/>
            <a:ext cx="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8"/>
          <p:cNvSpPr/>
          <p:nvPr/>
        </p:nvSpPr>
        <p:spPr>
          <a:xfrm>
            <a:off x="3825300" y="4282525"/>
            <a:ext cx="14934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Utilidad del ejercicio</a:t>
            </a:r>
            <a:endParaRPr sz="1000"/>
          </a:p>
        </p:txBody>
      </p:sp>
      <p:cxnSp>
        <p:nvCxnSpPr>
          <p:cNvPr id="215" name="Google Shape;215;p38"/>
          <p:cNvCxnSpPr>
            <a:stCxn id="211" idx="1"/>
            <a:endCxn id="214" idx="0"/>
          </p:cNvCxnSpPr>
          <p:nvPr/>
        </p:nvCxnSpPr>
        <p:spPr>
          <a:xfrm flipH="1">
            <a:off x="5318625" y="4212813"/>
            <a:ext cx="107010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8"/>
          <p:cNvCxnSpPr>
            <a:stCxn id="210" idx="1"/>
          </p:cNvCxnSpPr>
          <p:nvPr/>
        </p:nvCxnSpPr>
        <p:spPr>
          <a:xfrm flipH="1">
            <a:off x="5308275" y="4212800"/>
            <a:ext cx="2640000" cy="3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8"/>
          <p:cNvSpPr/>
          <p:nvPr/>
        </p:nvSpPr>
        <p:spPr>
          <a:xfrm>
            <a:off x="2055400" y="4343725"/>
            <a:ext cx="723300" cy="45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Final</a:t>
            </a:r>
            <a:endParaRPr sz="1000"/>
          </a:p>
        </p:txBody>
      </p:sp>
      <p:cxnSp>
        <p:nvCxnSpPr>
          <p:cNvPr id="218" name="Google Shape;218;p38"/>
          <p:cNvCxnSpPr>
            <a:stCxn id="214" idx="2"/>
            <a:endCxn id="217" idx="6"/>
          </p:cNvCxnSpPr>
          <p:nvPr/>
        </p:nvCxnSpPr>
        <p:spPr>
          <a:xfrm rot="10800000">
            <a:off x="2778600" y="4568875"/>
            <a:ext cx="104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8"/>
          <p:cNvSpPr/>
          <p:nvPr/>
        </p:nvSpPr>
        <p:spPr>
          <a:xfrm>
            <a:off x="8125150" y="2312500"/>
            <a:ext cx="868200" cy="35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Análisis de sensibilidad</a:t>
            </a:r>
            <a:endParaRPr sz="800"/>
          </a:p>
        </p:txBody>
      </p:sp>
      <p:cxnSp>
        <p:nvCxnSpPr>
          <p:cNvPr id="220" name="Google Shape;220;p38"/>
          <p:cNvCxnSpPr>
            <a:stCxn id="219" idx="1"/>
            <a:endCxn id="205" idx="3"/>
          </p:cNvCxnSpPr>
          <p:nvPr/>
        </p:nvCxnSpPr>
        <p:spPr>
          <a:xfrm flipH="1">
            <a:off x="7948150" y="2490550"/>
            <a:ext cx="1770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8"/>
          <p:cNvCxnSpPr>
            <a:stCxn id="205" idx="0"/>
            <a:endCxn id="219" idx="2"/>
          </p:cNvCxnSpPr>
          <p:nvPr/>
        </p:nvCxnSpPr>
        <p:spPr>
          <a:xfrm flipH="1" rot="10800000">
            <a:off x="8477025" y="2668525"/>
            <a:ext cx="82200" cy="609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8"/>
          <p:cNvSpPr txBox="1"/>
          <p:nvPr/>
        </p:nvSpPr>
        <p:spPr>
          <a:xfrm>
            <a:off x="201400" y="2586675"/>
            <a:ext cx="14934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Significado:</a:t>
            </a:r>
            <a:endParaRPr sz="1000"/>
          </a:p>
        </p:txBody>
      </p:sp>
      <p:sp>
        <p:nvSpPr>
          <p:cNvPr id="223" name="Google Shape;223;p38"/>
          <p:cNvSpPr/>
          <p:nvPr/>
        </p:nvSpPr>
        <p:spPr>
          <a:xfrm>
            <a:off x="385300" y="2911375"/>
            <a:ext cx="1125600" cy="37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Etapa</a:t>
            </a:r>
            <a:endParaRPr sz="1000"/>
          </a:p>
        </p:txBody>
      </p:sp>
      <p:sp>
        <p:nvSpPr>
          <p:cNvPr id="224" name="Google Shape;224;p38"/>
          <p:cNvSpPr/>
          <p:nvPr/>
        </p:nvSpPr>
        <p:spPr>
          <a:xfrm>
            <a:off x="385300" y="3421125"/>
            <a:ext cx="1125600" cy="3792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input/output</a:t>
            </a:r>
            <a:endParaRPr sz="1000"/>
          </a:p>
        </p:txBody>
      </p:sp>
      <p:sp>
        <p:nvSpPr>
          <p:cNvPr id="225" name="Google Shape;225;p38"/>
          <p:cNvSpPr/>
          <p:nvPr/>
        </p:nvSpPr>
        <p:spPr>
          <a:xfrm>
            <a:off x="330600" y="3930875"/>
            <a:ext cx="1235000" cy="3031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Decisión</a:t>
            </a:r>
            <a:endParaRPr sz="800"/>
          </a:p>
        </p:txBody>
      </p:sp>
      <p:sp>
        <p:nvSpPr>
          <p:cNvPr id="226" name="Google Shape;226;p38"/>
          <p:cNvSpPr/>
          <p:nvPr/>
        </p:nvSpPr>
        <p:spPr>
          <a:xfrm>
            <a:off x="245500" y="2571738"/>
            <a:ext cx="1405200" cy="169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presentación 2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222222"/>
                </a:solidFill>
                <a:highlight>
                  <a:srgbClr val="FFFFFF"/>
                </a:highlight>
              </a:rPr>
              <a:t>(1) Problemática y contexto (Recordar importancia y qué es lo que vamos a hacer)  [Check]</a:t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50">
                <a:solidFill>
                  <a:srgbClr val="222222"/>
                </a:solidFill>
                <a:highlight>
                  <a:srgbClr val="FFFFFF"/>
                </a:highlight>
              </a:rPr>
              <a:t>(2) Explicitar supuestos</a:t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222222"/>
                </a:solidFill>
                <a:highlight>
                  <a:srgbClr val="FFFFFF"/>
                </a:highlight>
              </a:rPr>
              <a:t>(3) Análisis de datos e información (incluye antecedentes relevantes de la revisión bibliográfica)</a:t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50">
                <a:solidFill>
                  <a:srgbClr val="222222"/>
                </a:solidFill>
                <a:highlight>
                  <a:srgbClr val="FFFFFF"/>
                </a:highlight>
              </a:rPr>
              <a:t>(4) Explicar heurística (preguntar a powi si hay que ponerlo ahora)</a:t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50">
                <a:solidFill>
                  <a:srgbClr val="222222"/>
                </a:solidFill>
                <a:highlight>
                  <a:srgbClr val="FFFFFF"/>
                </a:highlight>
              </a:rPr>
              <a:t>(5) Enfoque de solución</a:t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50">
                <a:solidFill>
                  <a:srgbClr val="222222"/>
                </a:solidFill>
                <a:highlight>
                  <a:srgbClr val="FFFFFF"/>
                </a:highlight>
              </a:rPr>
              <a:t>(6) Carta Gantt</a:t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1448100" y="651800"/>
            <a:ext cx="6247800" cy="305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Contexto del Problema</a:t>
            </a:r>
            <a:endParaRPr sz="4800"/>
          </a:p>
        </p:txBody>
      </p:sp>
      <p:sp>
        <p:nvSpPr>
          <p:cNvPr id="125" name="Google Shape;125;p27"/>
          <p:cNvSpPr txBox="1"/>
          <p:nvPr/>
        </p:nvSpPr>
        <p:spPr>
          <a:xfrm>
            <a:off x="848550" y="31555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 txBox="1"/>
          <p:nvPr/>
        </p:nvSpPr>
        <p:spPr>
          <a:xfrm>
            <a:off x="1991900" y="3499500"/>
            <a:ext cx="52869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Insumos, patrones y costos.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Supuestos.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Sobrante se vende todo -&gt; se puede descontar precio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Comportamiento como empresa Monopolista.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Separación del problema. Primero Pricing y luego Cutting Stock.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No hay demanda cruzada: si subo el precio de uno de los productos, no altera la demanda de otro.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No hay políticas de precio entre productos: entre dos troncos no debe haber relación de precio. Ej: si hay uno de 4 m y otro 2m , el de 4 m no tiene porque tener relación con el de 2 m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1448100" y="651800"/>
            <a:ext cx="6247800" cy="305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Análisis información y datos</a:t>
            </a:r>
            <a:endParaRPr sz="4800"/>
          </a:p>
        </p:txBody>
      </p:sp>
      <p:sp>
        <p:nvSpPr>
          <p:cNvPr id="138" name="Google Shape;138;p29"/>
          <p:cNvSpPr txBox="1"/>
          <p:nvPr/>
        </p:nvSpPr>
        <p:spPr>
          <a:xfrm>
            <a:off x="848550" y="31555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Descontar metros astillados.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Supuesto de vender todo el sobrante.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Comportamiento de demanda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Dado que están las funciones de demanda, y son lineales. Nos conviene comportarnos como monopolio.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Ingreso marginal = Costo marginal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Cantidad óptima a vender = 𝞪/2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convenientes de venta astillado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Hay patrones que conviene enviar a astillar.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Utilidad por patron astillado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