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674d8d3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674d8d3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674d8d3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74d8d3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674d8d3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74d8d3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74d8d3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74d8d3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674d8d3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74d8d3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4674d8d3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674d8d3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674d8d3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74d8d3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674d8d3b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674d8d3b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674d8d3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74d8d3b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674d8d3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74d8d3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674d8d3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74d8d3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674d8d3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74d8d3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674d8d3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74d8d3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674d8d3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74d8d3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74d8d3b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74d8d3b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674d8d3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74d8d3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674d8d3b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74d8d3b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660500"/>
            <a:ext cx="8520600" cy="216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900">
                <a:solidFill>
                  <a:schemeClr val="dk1"/>
                </a:solidFill>
                <a:latin typeface="Calibri"/>
                <a:ea typeface="Calibri"/>
                <a:cs typeface="Calibri"/>
                <a:sym typeface="Calibri"/>
              </a:rPr>
              <a:t>Según la corporación nacional de la madera, Chile es uno de los veinte primeros países en producción y comercialización de productos forestales, cifra que refleja la importancia de las industrias manufactureras en la economía del país, aportan</a:t>
            </a:r>
            <a:r>
              <a:rPr lang="es" sz="1900">
                <a:solidFill>
                  <a:schemeClr val="dk1"/>
                </a:solidFill>
                <a:latin typeface="Calibri"/>
                <a:ea typeface="Calibri"/>
                <a:cs typeface="Calibri"/>
                <a:sym typeface="Calibri"/>
              </a:rPr>
              <a:t>do</a:t>
            </a:r>
            <a:r>
              <a:rPr lang="es" sz="1900">
                <a:solidFill>
                  <a:schemeClr val="dk1"/>
                </a:solidFill>
                <a:latin typeface="Calibri"/>
                <a:ea typeface="Calibri"/>
                <a:cs typeface="Calibri"/>
                <a:sym typeface="Calibri"/>
              </a:rPr>
              <a:t> el 2,1% del PIB nacional el año 2016.</a:t>
            </a:r>
            <a:endParaRPr sz="1900" u="sng">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55" name="Google Shape;55;p13"/>
          <p:cNvPicPr preferRelativeResize="0"/>
          <p:nvPr/>
        </p:nvPicPr>
        <p:blipFill>
          <a:blip r:embed="rId3">
            <a:alphaModFix/>
          </a:blip>
          <a:stretch>
            <a:fillRect/>
          </a:stretch>
        </p:blipFill>
        <p:spPr>
          <a:xfrm>
            <a:off x="4100450" y="2270975"/>
            <a:ext cx="4953674" cy="2786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Patrones</a:t>
            </a:r>
            <a:endParaRPr/>
          </a:p>
        </p:txBody>
      </p:sp>
      <p:sp>
        <p:nvSpPr>
          <p:cNvPr id="112" name="Google Shape;112;p22"/>
          <p:cNvSpPr txBox="1"/>
          <p:nvPr>
            <p:ph idx="1" type="body"/>
          </p:nvPr>
        </p:nvSpPr>
        <p:spPr>
          <a:xfrm>
            <a:off x="311700" y="1017725"/>
            <a:ext cx="4728900" cy="355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bien la demanda entre las piezas es independiente, la </a:t>
            </a:r>
            <a:r>
              <a:rPr lang="es"/>
              <a:t>producción</a:t>
            </a:r>
            <a:r>
              <a:rPr lang="es"/>
              <a:t> de las piezas no lo es, si no que </a:t>
            </a:r>
            <a:r>
              <a:rPr lang="es"/>
              <a:t>están</a:t>
            </a:r>
            <a:r>
              <a:rPr lang="es"/>
              <a:t> relacionadas por los patrones de corte, tal como se muestra en la imagen.</a:t>
            </a:r>
            <a:endParaRPr/>
          </a:p>
          <a:p>
            <a:pPr indent="0" lvl="0" marL="457200" rtl="0" algn="just">
              <a:spcBef>
                <a:spcPts val="1600"/>
              </a:spcBef>
              <a:spcAft>
                <a:spcPts val="0"/>
              </a:spcAft>
              <a:buNone/>
            </a:pPr>
            <a:r>
              <a:t/>
            </a:r>
            <a:endParaRPr/>
          </a:p>
          <a:p>
            <a:pPr indent="-342900" lvl="0" marL="457200" rtl="0" algn="just">
              <a:spcBef>
                <a:spcPts val="1600"/>
              </a:spcBef>
              <a:spcAft>
                <a:spcPts val="0"/>
              </a:spcAft>
              <a:buSzPts val="1800"/>
              <a:buChar char="●"/>
            </a:pPr>
            <a:r>
              <a:rPr lang="es"/>
              <a:t>Cada patrón posee un costo fijo por aplicarlo y puede o no tener sobrante.</a:t>
            </a:r>
            <a:endParaRPr/>
          </a:p>
        </p:txBody>
      </p:sp>
      <p:pic>
        <p:nvPicPr>
          <p:cNvPr id="113" name="Google Shape;113;p22"/>
          <p:cNvPicPr preferRelativeResize="0"/>
          <p:nvPr/>
        </p:nvPicPr>
        <p:blipFill>
          <a:blip r:embed="rId3">
            <a:alphaModFix/>
          </a:blip>
          <a:stretch>
            <a:fillRect/>
          </a:stretch>
        </p:blipFill>
        <p:spPr>
          <a:xfrm>
            <a:off x="5246375" y="141475"/>
            <a:ext cx="3815525" cy="214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Sobrante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 puede astillar con una utilidad de $2050 por metro lineal, por lo que los nuevos costos de los patrones son</a:t>
            </a:r>
            <a:endParaRPr/>
          </a:p>
        </p:txBody>
      </p:sp>
      <p:pic>
        <p:nvPicPr>
          <p:cNvPr id="120" name="Google Shape;120;p23"/>
          <p:cNvPicPr preferRelativeResize="0"/>
          <p:nvPr/>
        </p:nvPicPr>
        <p:blipFill>
          <a:blip r:embed="rId3">
            <a:alphaModFix/>
          </a:blip>
          <a:stretch>
            <a:fillRect/>
          </a:stretch>
        </p:blipFill>
        <p:spPr>
          <a:xfrm>
            <a:off x="1679700" y="2018000"/>
            <a:ext cx="5123174" cy="28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de datos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una primera instancia, buscamos la demanda optima que maximiza la utilidad de la empresa.</a:t>
            </a:r>
            <a:endParaRPr/>
          </a:p>
          <a:p>
            <a:pPr indent="0" lvl="0" marL="0" rtl="0" algn="l">
              <a:spcBef>
                <a:spcPts val="1600"/>
              </a:spcBef>
              <a:spcAft>
                <a:spcPts val="0"/>
              </a:spcAft>
              <a:buNone/>
            </a:pPr>
            <a:r>
              <a:rPr lang="es"/>
              <a:t>(Acá va el análisis del alpha/2) Sin embargo el problema de esta aproximación es que no considera los costos de producción.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de datos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una segunda instancia, para hacernos cargo de los costos de </a:t>
            </a:r>
            <a:r>
              <a:rPr lang="es"/>
              <a:t>producción</a:t>
            </a:r>
            <a:r>
              <a:rPr lang="es"/>
              <a:t> y </a:t>
            </a:r>
            <a:r>
              <a:rPr lang="es"/>
              <a:t>así</a:t>
            </a:r>
            <a:r>
              <a:rPr lang="es"/>
              <a:t> maximizar la utilidad de la empresa, se calcularon los costos promedios de producción de cada pieza a partir de los costos de aplicación de cada patrón.</a:t>
            </a:r>
            <a:endParaRPr/>
          </a:p>
          <a:p>
            <a:pPr indent="0" lvl="0" marL="0" rtl="0" algn="just">
              <a:spcBef>
                <a:spcPts val="1600"/>
              </a:spcBef>
              <a:spcAft>
                <a:spcPts val="1600"/>
              </a:spcAft>
              <a:buNone/>
            </a:pPr>
            <a:r>
              <a:rPr lang="es"/>
              <a:t>(</a:t>
            </a:r>
            <a:r>
              <a:rPr lang="es"/>
              <a:t>Análisis</a:t>
            </a:r>
            <a:r>
              <a:rPr lang="es"/>
              <a:t> del costo promedio al que queda cada pieza y los </a:t>
            </a:r>
            <a:r>
              <a:rPr lang="es"/>
              <a:t>gráficos</a:t>
            </a:r>
            <a:r>
              <a:rPr lang="es"/>
              <a:t> de esto)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000"/>
              <a:t>Diagrama de enfoque solución</a:t>
            </a:r>
            <a:endParaRPr sz="4000"/>
          </a:p>
          <a:p>
            <a:pPr indent="0" lvl="0" marL="0" rtl="0" algn="l">
              <a:spcBef>
                <a:spcPts val="1600"/>
              </a:spcBef>
              <a:spcAft>
                <a:spcPts val="1600"/>
              </a:spcAft>
              <a:buNone/>
            </a:pPr>
            <a:r>
              <a:rPr lang="es"/>
              <a:t>(y explicarlo)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2581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de aplicar este enfoque solución son los siguientes….</a:t>
            </a:r>
            <a:endParaRPr/>
          </a:p>
        </p:txBody>
      </p:sp>
      <p:sp>
        <p:nvSpPr>
          <p:cNvPr id="143" name="Google Shape;143;p27"/>
          <p:cNvSpPr txBox="1"/>
          <p:nvPr>
            <p:ph idx="1" type="body"/>
          </p:nvPr>
        </p:nvSpPr>
        <p:spPr>
          <a:xfrm>
            <a:off x="311700" y="1872550"/>
            <a:ext cx="8520600" cy="26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Computador en que se realizó</a:t>
            </a:r>
            <a:endParaRPr sz="1600"/>
          </a:p>
          <a:p>
            <a:pPr indent="0" lvl="0" marL="0" rtl="0" algn="l">
              <a:spcBef>
                <a:spcPts val="1600"/>
              </a:spcBef>
              <a:spcAft>
                <a:spcPts val="0"/>
              </a:spcAft>
              <a:buNone/>
            </a:pPr>
            <a:r>
              <a:rPr lang="es" sz="1600"/>
              <a:t>El tiempo de cada iteración y otras especificaciones.</a:t>
            </a:r>
            <a:endParaRPr sz="1600"/>
          </a:p>
          <a:p>
            <a:pPr indent="0" lvl="0" marL="0" rtl="0" algn="l">
              <a:spcBef>
                <a:spcPts val="1600"/>
              </a:spcBef>
              <a:spcAft>
                <a:spcPts val="1600"/>
              </a:spcAft>
              <a:buNone/>
            </a:pPr>
            <a:r>
              <a:rPr lang="es" sz="3600"/>
              <a:t>          </a:t>
            </a:r>
            <a:r>
              <a:rPr lang="es" sz="3600"/>
              <a:t>Resultados de Gurobi</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400"/>
              <a:t>Comparación entre los resultados de Gurobi con los resultados de la segunda instancia</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t>                     </a:t>
            </a:r>
            <a:r>
              <a:rPr lang="es" sz="3600"/>
              <a:t>Carta Gantt</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872450"/>
            <a:ext cx="8520600" cy="1378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900">
                <a:solidFill>
                  <a:schemeClr val="dk1"/>
                </a:solidFill>
                <a:latin typeface="Calibri"/>
                <a:ea typeface="Calibri"/>
                <a:cs typeface="Calibri"/>
                <a:sym typeface="Calibri"/>
              </a:rPr>
              <a:t>Por lo tanto, estudiar sus procesos toma relevancia. Es por ello que nuestro grupo, integrado por… aborda problemas de Pricing &amp; Cutting Stock para apoyar y mejorar la toma de decisiones dentro de la industria manufacturera.</a:t>
            </a:r>
            <a:endParaRPr sz="1900">
              <a:latin typeface="Calibri"/>
              <a:ea typeface="Calibri"/>
              <a:cs typeface="Calibri"/>
              <a:sym typeface="Calibri"/>
            </a:endParaRPr>
          </a:p>
        </p:txBody>
      </p:sp>
      <p:pic>
        <p:nvPicPr>
          <p:cNvPr id="61" name="Google Shape;61;p14"/>
          <p:cNvPicPr preferRelativeResize="0"/>
          <p:nvPr/>
        </p:nvPicPr>
        <p:blipFill>
          <a:blip r:embed="rId3">
            <a:alphaModFix/>
          </a:blip>
          <a:stretch>
            <a:fillRect/>
          </a:stretch>
        </p:blipFill>
        <p:spPr>
          <a:xfrm>
            <a:off x="4998450" y="113125"/>
            <a:ext cx="4003399" cy="2251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837200"/>
            <a:ext cx="8520600" cy="173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900">
                <a:solidFill>
                  <a:schemeClr val="dk1"/>
                </a:solidFill>
                <a:latin typeface="Calibri"/>
                <a:ea typeface="Calibri"/>
                <a:cs typeface="Calibri"/>
                <a:sym typeface="Calibri"/>
              </a:rPr>
              <a:t>Por un lado, se considera el problema de cutting stock porque se hace cargo de satisfacer una demanda fija de los diferentes productos de la empresa, a partir de una cantidad variada de insumos, utilizando un problema de variables enteras.</a:t>
            </a:r>
            <a:endParaRPr sz="19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4688050" y="0"/>
            <a:ext cx="4455950" cy="250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2889400"/>
            <a:ext cx="8520600" cy="1679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900">
                <a:solidFill>
                  <a:schemeClr val="dk1"/>
                </a:solidFill>
                <a:latin typeface="Calibri"/>
                <a:ea typeface="Calibri"/>
                <a:cs typeface="Calibri"/>
                <a:sym typeface="Calibri"/>
              </a:rPr>
              <a:t>Junto a ello, el problema de pricing busca maximizar la utilidad de la compañía, fijando los precios a los cuales se venderán los diferentes productos de la misma, a través de la resolución de un problema no lineal que incluye costos, ventas y producción de productos.</a:t>
            </a:r>
            <a:endParaRPr sz="1900"/>
          </a:p>
        </p:txBody>
      </p:sp>
      <p:pic>
        <p:nvPicPr>
          <p:cNvPr id="73" name="Google Shape;73;p16"/>
          <p:cNvPicPr preferRelativeResize="0"/>
          <p:nvPr/>
        </p:nvPicPr>
        <p:blipFill>
          <a:blip r:embed="rId3">
            <a:alphaModFix/>
          </a:blip>
          <a:stretch>
            <a:fillRect/>
          </a:stretch>
        </p:blipFill>
        <p:spPr>
          <a:xfrm>
            <a:off x="3937484" y="191375"/>
            <a:ext cx="4796465" cy="269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124400"/>
            <a:ext cx="8520600" cy="14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Dicho esto, nuestro proyecto busca integrar ambos problemas para determinar la producción óptima de una empresa forestal, en búsqueda de maximizar sus utilidades, dada una cierta cantidad de insumos disponibles para producir.</a:t>
            </a:r>
            <a:endParaRPr/>
          </a:p>
        </p:txBody>
      </p:sp>
      <p:pic>
        <p:nvPicPr>
          <p:cNvPr id="79" name="Google Shape;79;p17"/>
          <p:cNvPicPr preferRelativeResize="0"/>
          <p:nvPr/>
        </p:nvPicPr>
        <p:blipFill>
          <a:blip r:embed="rId3">
            <a:alphaModFix/>
          </a:blip>
          <a:stretch>
            <a:fillRect/>
          </a:stretch>
        </p:blipFill>
        <p:spPr>
          <a:xfrm>
            <a:off x="3854425" y="147950"/>
            <a:ext cx="5115526" cy="287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07350" y="267325"/>
            <a:ext cx="8520600" cy="145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s"/>
              <a:t>Insumos</a:t>
            </a:r>
            <a:endParaRPr/>
          </a:p>
        </p:txBody>
      </p:sp>
      <p:sp>
        <p:nvSpPr>
          <p:cNvPr id="85" name="Google Shape;85;p18"/>
          <p:cNvSpPr txBox="1"/>
          <p:nvPr>
            <p:ph idx="1" type="body"/>
          </p:nvPr>
        </p:nvSpPr>
        <p:spPr>
          <a:xfrm>
            <a:off x="311700" y="1462500"/>
            <a:ext cx="8520600" cy="31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s"/>
              <a:t>*Cantidad de insumos que nos llegan diariamente sigue una distribución aleatoria uniforme...</a:t>
            </a:r>
            <a:endParaRPr/>
          </a:p>
        </p:txBody>
      </p:sp>
      <p:pic>
        <p:nvPicPr>
          <p:cNvPr id="86" name="Google Shape;86;p18"/>
          <p:cNvPicPr preferRelativeResize="0"/>
          <p:nvPr/>
        </p:nvPicPr>
        <p:blipFill>
          <a:blip r:embed="rId3">
            <a:alphaModFix/>
          </a:blip>
          <a:stretch>
            <a:fillRect/>
          </a:stretch>
        </p:blipFill>
        <p:spPr>
          <a:xfrm>
            <a:off x="3642725" y="2077725"/>
            <a:ext cx="4766249" cy="26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Productos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Largo de cada una de las piezas </a:t>
            </a:r>
            <a:endParaRPr/>
          </a:p>
        </p:txBody>
      </p:sp>
      <p:pic>
        <p:nvPicPr>
          <p:cNvPr id="93" name="Google Shape;93;p19"/>
          <p:cNvPicPr preferRelativeResize="0"/>
          <p:nvPr/>
        </p:nvPicPr>
        <p:blipFill>
          <a:blip r:embed="rId3">
            <a:alphaModFix/>
          </a:blip>
          <a:stretch>
            <a:fillRect/>
          </a:stretch>
        </p:blipFill>
        <p:spPr>
          <a:xfrm>
            <a:off x="4412375" y="2449900"/>
            <a:ext cx="3309276" cy="1861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Demandas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demandas </a:t>
            </a:r>
            <a:r>
              <a:rPr lang="es"/>
              <a:t>están</a:t>
            </a:r>
            <a:r>
              <a:rPr lang="es"/>
              <a:t> dadas por una </a:t>
            </a:r>
            <a:r>
              <a:rPr lang="es"/>
              <a:t>función</a:t>
            </a:r>
            <a:r>
              <a:rPr lang="es"/>
              <a:t> lineal (sujetas a alpha y beta) sujetas al precio</a:t>
            </a:r>
            <a:endParaRPr/>
          </a:p>
          <a:p>
            <a:pPr indent="0" lvl="0" marL="0" rtl="0" algn="l">
              <a:spcBef>
                <a:spcPts val="1600"/>
              </a:spcBef>
              <a:spcAft>
                <a:spcPts val="1600"/>
              </a:spcAft>
              <a:buNone/>
            </a:pPr>
            <a:r>
              <a:rPr lang="es"/>
              <a:t>Y las demandas entre productos son independientes</a:t>
            </a:r>
            <a:endParaRPr/>
          </a:p>
        </p:txBody>
      </p:sp>
      <p:pic>
        <p:nvPicPr>
          <p:cNvPr id="100" name="Google Shape;100;p20"/>
          <p:cNvPicPr preferRelativeResize="0"/>
          <p:nvPr/>
        </p:nvPicPr>
        <p:blipFill>
          <a:blip r:embed="rId3">
            <a:alphaModFix/>
          </a:blip>
          <a:stretch>
            <a:fillRect/>
          </a:stretch>
        </p:blipFill>
        <p:spPr>
          <a:xfrm>
            <a:off x="4078825" y="2571750"/>
            <a:ext cx="4038226" cy="2271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4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Ingresos</a:t>
            </a:r>
            <a:endParaRPr/>
          </a:p>
        </p:txBody>
      </p:sp>
      <p:pic>
        <p:nvPicPr>
          <p:cNvPr id="106" name="Google Shape;106;p21"/>
          <p:cNvPicPr preferRelativeResize="0"/>
          <p:nvPr/>
        </p:nvPicPr>
        <p:blipFill>
          <a:blip r:embed="rId3">
            <a:alphaModFix/>
          </a:blip>
          <a:stretch>
            <a:fillRect/>
          </a:stretch>
        </p:blipFill>
        <p:spPr>
          <a:xfrm>
            <a:off x="523600" y="1253400"/>
            <a:ext cx="8096801" cy="3689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