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66D31E2-57F6-4FC8-8ED0-73FB375599E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84D49C-C9DF-4135-94D7-D9246F378A86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AD741C7-F0C4-4672-BEF9-640BF872130D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5AC8A5-C47A-4183-8883-45E615B60CC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A552DF1-713E-4469-B921-C8DE34B3914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3A53889-F16C-4857-8A3D-AAA9184E0380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CFA8C78-D90A-4BF2-9001-B5B603574C3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7F5A76B-7F72-43A7-9DAB-49D0FCB20683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4591FF4-2631-4F45-B34E-4902EFDFDEF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CF1470B-1001-4EB4-9BD0-4C585B2F5D51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B182875-8B5C-4011-84E5-1026C78D0987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892EA5-EFD6-4854-8643-447BFAD7EC9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599A7C-4150-4F51-B9F2-17323FA8DF03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74446A4-F098-4B4C-A0C7-30D3447C654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BE801EA-ACD4-49D1-8773-C112091C950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353EA83-50E2-4275-B384-26741E061001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72E28E6-5D57-4A0C-90FD-06BB16D7C8AE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29EECDC-D136-4FCA-BE1D-C09D5878B23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36A2409-3116-4E7F-8F41-3AFF781CF48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3868BCB-8C9C-496F-A866-97D77CC087C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929F6BE-8C9C-4D04-8EC7-CD655E55D51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47B184F-5284-4AAE-BEEF-355E8133DA40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91CB649-693B-47C5-B41D-C88445E38465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8D0AAD6-2507-4D12-A7B8-6FFA9099FE2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930BD0E-7483-4D4E-BFAF-6000093B93AF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D6B1D3A-2CA1-42F2-873F-C605DBA759B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B4D27B3-E62E-4123-8ABA-B8AD25D7781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7E8BB47-EC36-47BF-AF27-AD79530A12FB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08B739C-B5F9-47F2-B997-9E4EEE17B62C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225F87B-B364-4EA1-BB77-E1F012016EB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5CAD34E-15B2-426B-B486-F3843007235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A04A50A-DAF8-4D91-BE88-3492DE3828A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7866A11-8174-4B41-BC83-A1AB5F26137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9977B3C-4C07-47AD-ABEC-4D7C9D9FA862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70021FC-0AF6-4AA9-B846-08D7232D7175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5BA76A1-A63F-49B3-BF91-4CEB05409B19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06880" cy="1205640"/>
          </a:xfrm>
          <a:custGeom>
            <a:avLst/>
            <a:gdLst>
              <a:gd name="textAreaLeft" fmla="*/ 0 w 1406880"/>
              <a:gd name="textAreaRight" fmla="*/ 1411560 w 1406880"/>
              <a:gd name="textAreaTop" fmla="*/ 0 h 1205640"/>
              <a:gd name="textAreaBottom" fmla="*/ 1210320 h 120564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A0F394C0-7AB1-438F-9E84-0FAEDE44B852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ftr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07A465D7-1DFE-423A-ACC6-9B26AE80A7A9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ftr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A48804FD-4F95-4005-9626-409FC12C6335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dt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uralCoder/PY2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64120" y="565200"/>
            <a:ext cx="8071920" cy="17704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>
                <a:solidFill>
                  <a:srgbClr val="FFC000"/>
                </a:solidFill>
                <a:latin typeface="Trebuchet MS"/>
                <a:ea typeface="Overpass"/>
              </a:rPr>
              <a:t>PYTHON</a:t>
            </a:r>
            <a:br>
              <a:rPr sz="2000"/>
            </a:b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DESENVOLVIMENTO WEB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5076000" y="4183200"/>
            <a:ext cx="4889160" cy="8989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4" name="Google Shape;127;p1"/>
          <p:cNvCxnSpPr/>
          <p:nvPr/>
        </p:nvCxnSpPr>
        <p:spPr>
          <a:xfrm>
            <a:off x="1988280" y="-968400"/>
            <a:ext cx="4680" cy="158400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165" name="Google Shape;129;p1"/>
          <p:cNvSpPr/>
          <p:nvPr/>
        </p:nvSpPr>
        <p:spPr>
          <a:xfrm>
            <a:off x="5220000" y="1117080"/>
            <a:ext cx="1873080" cy="34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AULA 10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Google Shape;129;p 2"/>
          <p:cNvSpPr/>
          <p:nvPr/>
        </p:nvSpPr>
        <p:spPr>
          <a:xfrm>
            <a:off x="1080000" y="1592640"/>
            <a:ext cx="4855320" cy="34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tângulo 84"/>
          <p:cNvSpPr/>
          <p:nvPr/>
        </p:nvSpPr>
        <p:spPr>
          <a:xfrm>
            <a:off x="720000" y="2231280"/>
            <a:ext cx="5648040" cy="22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Cada passo à frente, por menor que seja, é uma vitória sobre o medo de não conseguir.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Você é mais forte do que imagina: até os diamantes precisam de pressão para brilhar.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O mundo pertence a quem se atreve: levante, acredite e transforme 'um dia' em hoje.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ítulo 30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Imagem 36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05" name="CaixaDeTexto 30"/>
          <p:cNvSpPr/>
          <p:nvPr/>
        </p:nvSpPr>
        <p:spPr>
          <a:xfrm>
            <a:off x="291960" y="1113480"/>
            <a:ext cx="7692840" cy="41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JavaScript: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Interatividade (eventos, manipulação do DOM).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Python?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ítulo 31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Imagem 38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08" name="CaixaDeTexto 31"/>
          <p:cNvSpPr/>
          <p:nvPr/>
        </p:nvSpPr>
        <p:spPr>
          <a:xfrm>
            <a:off x="291960" y="1113480"/>
            <a:ext cx="7692840" cy="41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JavaScript: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Interatividade (eventos, manipulação do DOM).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Python?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Imagem 40"/>
          <p:cNvPicPr/>
          <p:nvPr/>
        </p:nvPicPr>
        <p:blipFill>
          <a:blip r:embed="rId3"/>
          <a:stretch/>
        </p:blipFill>
        <p:spPr>
          <a:xfrm>
            <a:off x="3420360" y="1641240"/>
            <a:ext cx="4249080" cy="3377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ítulo 11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1" name="Imagem 17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12" name="CaixaDeTexto 11"/>
          <p:cNvSpPr/>
          <p:nvPr/>
        </p:nvSpPr>
        <p:spPr>
          <a:xfrm>
            <a:off x="291960" y="1113480"/>
            <a:ext cx="7692840" cy="324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Componentes do </a:t>
            </a: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Back-end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Servidor Web: Apache, Nginx, Gunicorn.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Banco de Dados: MySQL, PostgreSQL, MongoDB.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Linguagem de Programação: Python, Node.js, PHP.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APIs: REST, GraphQL (comunicação entre sistemas).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ítulo 12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Imagem 18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15" name="CaixaDeTexto 12"/>
          <p:cNvSpPr/>
          <p:nvPr/>
        </p:nvSpPr>
        <p:spPr>
          <a:xfrm>
            <a:off x="291960" y="1113480"/>
            <a:ext cx="769284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O que é um Framework?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ítulo 13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7" name="Imagem 1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18" name="CaixaDeTexto 13"/>
          <p:cNvSpPr/>
          <p:nvPr/>
        </p:nvSpPr>
        <p:spPr>
          <a:xfrm>
            <a:off x="291960" y="1113480"/>
            <a:ext cx="7692840" cy="450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O que é um Framework?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Conjunto de ferramentas e bibliotecas para acelerar o desenvolvimento.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Framework ≠ Biblioteca: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Biblioteca: Você chama funções específicas.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Framework: Define a estrutura do seu projeto.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Exemplos em Python: Django (full-stack), Flask (microframework).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ítulo 14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Imagem 20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21" name="CaixaDeTexto 14"/>
          <p:cNvSpPr/>
          <p:nvPr/>
        </p:nvSpPr>
        <p:spPr>
          <a:xfrm>
            <a:off x="291960" y="1113480"/>
            <a:ext cx="769284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Vantagens?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ítulo 16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3" name="Imagem 22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24" name="CaixaDeTexto 16"/>
          <p:cNvSpPr/>
          <p:nvPr/>
        </p:nvSpPr>
        <p:spPr>
          <a:xfrm>
            <a:off x="291960" y="1113480"/>
            <a:ext cx="7692840" cy="324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Vantagens?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Reduz código repetitivo.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Oferece segurança integrada (ex: proteção contra SQL injection).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Facilita escalabilidade e manutenção.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Comunidade e documentação robustas.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ítulo 15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Imagem 21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27" name="CaixaDeTexto 15"/>
          <p:cNvSpPr/>
          <p:nvPr/>
        </p:nvSpPr>
        <p:spPr>
          <a:xfrm>
            <a:off x="291960" y="1113480"/>
            <a:ext cx="7692840" cy="450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Introdução ao Flask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Microframework: Leve e flexível.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principais: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Jinja2 (templates HTML).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Werkzeug (ferramentas de servidor).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Quando usar?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Protótipos rápidos.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APIs RESTful.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Aplicações pequenas a médias.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ítulo 18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9" name="Imagem 24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30" name="CaixaDeTexto 18"/>
          <p:cNvSpPr/>
          <p:nvPr/>
        </p:nvSpPr>
        <p:spPr>
          <a:xfrm>
            <a:off x="291960" y="1113480"/>
            <a:ext cx="7692840" cy="41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Básica de um Projeto Flask: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app.py: Ponto de entrada da aplicação.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templates/: Local onde salvamos o esqueleto HTML daas nossas paginas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static/ :Arquivos Estaticos como downloads, css. (conteúdo não dinamico)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Imagem 230"/>
          <p:cNvPicPr/>
          <p:nvPr/>
        </p:nvPicPr>
        <p:blipFill>
          <a:blip r:embed="rId3"/>
          <a:stretch/>
        </p:blipFill>
        <p:spPr>
          <a:xfrm>
            <a:off x="782640" y="3310560"/>
            <a:ext cx="2637000" cy="118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ítulo 21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 dirty="0" err="1">
                <a:solidFill>
                  <a:srgbClr val="002060"/>
                </a:solidFill>
                <a:latin typeface="Overpass"/>
                <a:ea typeface="Overpass"/>
              </a:rPr>
              <a:t>Let’s</a:t>
            </a:r>
            <a:r>
              <a:rPr lang="pt-BR" sz="54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r>
              <a:rPr lang="pt-BR" sz="5400" b="1" strike="noStrike" spc="-1" dirty="0" err="1">
                <a:solidFill>
                  <a:srgbClr val="002060"/>
                </a:solidFill>
                <a:latin typeface="Overpass"/>
                <a:ea typeface="Overpass"/>
              </a:rPr>
              <a:t>Work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Imagem 27"/>
          <p:cNvPicPr/>
          <p:nvPr/>
        </p:nvPicPr>
        <p:blipFill>
          <a:blip r:embed="rId2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234" name="CaixaDeTexto 21"/>
          <p:cNvSpPr/>
          <p:nvPr/>
        </p:nvSpPr>
        <p:spPr>
          <a:xfrm>
            <a:off x="180000" y="900000"/>
            <a:ext cx="7418520" cy="16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1: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Imagem 234"/>
          <p:cNvPicPr/>
          <p:nvPr/>
        </p:nvPicPr>
        <p:blipFill>
          <a:blip r:embed="rId3"/>
          <a:stretch/>
        </p:blipFill>
        <p:spPr>
          <a:xfrm>
            <a:off x="0" y="1245240"/>
            <a:ext cx="7695000" cy="3898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ítulo 22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Imagem 28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70" name="CaixaDeTexto 22"/>
          <p:cNvSpPr/>
          <p:nvPr/>
        </p:nvSpPr>
        <p:spPr>
          <a:xfrm>
            <a:off x="291960" y="1113480"/>
            <a:ext cx="7692840" cy="355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WEB?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Computador (host)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Front-end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(interface do usuário: HTML, CSS, JavaScript)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Servidor WEB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Back-end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(lógica do servidor: Python, bancos de dados).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Banco de Dados **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Imagem 194"/>
          <p:cNvPicPr/>
          <p:nvPr/>
        </p:nvPicPr>
        <p:blipFill>
          <a:blip r:embed="rId3"/>
          <a:stretch/>
        </p:blipFill>
        <p:spPr>
          <a:xfrm>
            <a:off x="308160" y="3600000"/>
            <a:ext cx="950400" cy="1150560"/>
          </a:xfrm>
          <a:prstGeom prst="rect">
            <a:avLst/>
          </a:prstGeom>
          <a:ln w="0">
            <a:noFill/>
          </a:ln>
        </p:spPr>
      </p:pic>
      <p:pic>
        <p:nvPicPr>
          <p:cNvPr id="172" name="Imagem 195"/>
          <p:cNvPicPr/>
          <p:nvPr/>
        </p:nvPicPr>
        <p:blipFill>
          <a:blip r:embed="rId4"/>
          <a:stretch/>
        </p:blipFill>
        <p:spPr>
          <a:xfrm>
            <a:off x="2484000" y="3600000"/>
            <a:ext cx="1258560" cy="1284480"/>
          </a:xfrm>
          <a:prstGeom prst="rect">
            <a:avLst/>
          </a:prstGeom>
          <a:ln w="0">
            <a:noFill/>
          </a:ln>
        </p:spPr>
      </p:pic>
      <p:pic>
        <p:nvPicPr>
          <p:cNvPr id="173" name="Imagem 196"/>
          <p:cNvPicPr/>
          <p:nvPr/>
        </p:nvPicPr>
        <p:blipFill>
          <a:blip r:embed="rId5"/>
          <a:stretch/>
        </p:blipFill>
        <p:spPr>
          <a:xfrm>
            <a:off x="1296000" y="3960000"/>
            <a:ext cx="1217160" cy="493200"/>
          </a:xfrm>
          <a:prstGeom prst="rect">
            <a:avLst/>
          </a:prstGeom>
          <a:ln w="0">
            <a:noFill/>
          </a:ln>
        </p:spPr>
      </p:pic>
      <p:pic>
        <p:nvPicPr>
          <p:cNvPr id="174" name="Imagem 197"/>
          <p:cNvPicPr/>
          <p:nvPr/>
        </p:nvPicPr>
        <p:blipFill>
          <a:blip r:embed="rId6"/>
          <a:stretch/>
        </p:blipFill>
        <p:spPr>
          <a:xfrm>
            <a:off x="7236000" y="3498480"/>
            <a:ext cx="1407600" cy="1360080"/>
          </a:xfrm>
          <a:prstGeom prst="rect">
            <a:avLst/>
          </a:prstGeom>
          <a:ln w="0">
            <a:noFill/>
          </a:ln>
        </p:spPr>
      </p:pic>
      <p:pic>
        <p:nvPicPr>
          <p:cNvPr id="175" name="Imagem 198"/>
          <p:cNvPicPr/>
          <p:nvPr/>
        </p:nvPicPr>
        <p:blipFill>
          <a:blip r:embed="rId5"/>
          <a:stretch/>
        </p:blipFill>
        <p:spPr>
          <a:xfrm>
            <a:off x="3744000" y="3960000"/>
            <a:ext cx="1217160" cy="493200"/>
          </a:xfrm>
          <a:prstGeom prst="rect">
            <a:avLst/>
          </a:prstGeom>
          <a:ln w="0">
            <a:noFill/>
          </a:ln>
        </p:spPr>
      </p:pic>
      <p:pic>
        <p:nvPicPr>
          <p:cNvPr id="176" name="Imagem 199"/>
          <p:cNvPicPr/>
          <p:nvPr/>
        </p:nvPicPr>
        <p:blipFill>
          <a:blip r:embed="rId4"/>
          <a:stretch/>
        </p:blipFill>
        <p:spPr>
          <a:xfrm>
            <a:off x="5040000" y="3600000"/>
            <a:ext cx="1258560" cy="1284480"/>
          </a:xfrm>
          <a:prstGeom prst="rect">
            <a:avLst/>
          </a:prstGeom>
          <a:ln w="0">
            <a:noFill/>
          </a:ln>
        </p:spPr>
      </p:pic>
      <p:pic>
        <p:nvPicPr>
          <p:cNvPr id="177" name="Imagem 200"/>
          <p:cNvPicPr/>
          <p:nvPr/>
        </p:nvPicPr>
        <p:blipFill>
          <a:blip r:embed="rId5"/>
          <a:stretch/>
        </p:blipFill>
        <p:spPr>
          <a:xfrm>
            <a:off x="6300000" y="3960000"/>
            <a:ext cx="1217160" cy="493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ítulo 23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Imagem 2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38" name="CaixaDeTexto 23"/>
          <p:cNvSpPr/>
          <p:nvPr/>
        </p:nvSpPr>
        <p:spPr>
          <a:xfrm>
            <a:off x="291960" y="1113480"/>
            <a:ext cx="7692840" cy="355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Rotas: Como o Flask Responde a URLs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uma rota?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Mapeia uma URL para uma função.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Exemplo de rota dinâmica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Imagem 238"/>
          <p:cNvPicPr/>
          <p:nvPr/>
        </p:nvPicPr>
        <p:blipFill>
          <a:blip r:embed="rId3"/>
          <a:stretch/>
        </p:blipFill>
        <p:spPr>
          <a:xfrm>
            <a:off x="360000" y="3420000"/>
            <a:ext cx="9143280" cy="808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aixaDeTexto 19"/>
          <p:cNvSpPr/>
          <p:nvPr/>
        </p:nvSpPr>
        <p:spPr>
          <a:xfrm>
            <a:off x="291960" y="1113480"/>
            <a:ext cx="7692840" cy="482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Criando Páginas Dinâmicas com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Templates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"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Passo 1: Crie a pasta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templates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Passo 2: Crie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templates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/index.html: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Passo 3: modifique a rota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Imagem 242"/>
          <p:cNvPicPr/>
          <p:nvPr/>
        </p:nvPicPr>
        <p:blipFill>
          <a:blip r:embed="rId2"/>
          <a:stretch/>
        </p:blipFill>
        <p:spPr>
          <a:xfrm>
            <a:off x="1166400" y="2192760"/>
            <a:ext cx="7113600" cy="1047240"/>
          </a:xfrm>
          <a:prstGeom prst="rect">
            <a:avLst/>
          </a:prstGeom>
          <a:ln w="0">
            <a:noFill/>
          </a:ln>
        </p:spPr>
      </p:pic>
      <p:pic>
        <p:nvPicPr>
          <p:cNvPr id="244" name="Imagem 243"/>
          <p:cNvPicPr/>
          <p:nvPr/>
        </p:nvPicPr>
        <p:blipFill>
          <a:blip r:embed="rId3"/>
          <a:stretch/>
        </p:blipFill>
        <p:spPr>
          <a:xfrm>
            <a:off x="1200960" y="3703680"/>
            <a:ext cx="6539040" cy="1440000"/>
          </a:xfrm>
          <a:prstGeom prst="rect">
            <a:avLst/>
          </a:prstGeom>
          <a:ln w="0">
            <a:noFill/>
          </a:ln>
        </p:spPr>
      </p:pic>
      <p:pic>
        <p:nvPicPr>
          <p:cNvPr id="2" name="Imagem 27">
            <a:extLst>
              <a:ext uri="{FF2B5EF4-FFF2-40B4-BE49-F238E27FC236}">
                <a16:creationId xmlns:a16="http://schemas.microsoft.com/office/drawing/2014/main" id="{FC0355EC-B869-75A2-5A70-212CBB51285C}"/>
              </a:ext>
            </a:extLst>
          </p:cNvPr>
          <p:cNvPicPr/>
          <p:nvPr/>
        </p:nvPicPr>
        <p:blipFill>
          <a:blip r:embed="rId4"/>
          <a:stretch/>
        </p:blipFill>
        <p:spPr>
          <a:xfrm rot="5400000">
            <a:off x="7668000" y="8028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3" name="Título 21">
            <a:extLst>
              <a:ext uri="{FF2B5EF4-FFF2-40B4-BE49-F238E27FC236}">
                <a16:creationId xmlns:a16="http://schemas.microsoft.com/office/drawing/2014/main" id="{77749B63-7E15-DC7A-CF25-913959A852D6}"/>
              </a:ext>
            </a:extLst>
          </p:cNvPr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 dirty="0" err="1">
                <a:solidFill>
                  <a:srgbClr val="002060"/>
                </a:solidFill>
                <a:latin typeface="Overpass"/>
                <a:ea typeface="Overpass"/>
              </a:rPr>
              <a:t>Let’s</a:t>
            </a:r>
            <a:r>
              <a:rPr lang="pt-BR" sz="54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r>
              <a:rPr lang="pt-BR" sz="5400" b="1" strike="noStrike" spc="-1" dirty="0" err="1">
                <a:solidFill>
                  <a:srgbClr val="002060"/>
                </a:solidFill>
                <a:latin typeface="Overpass"/>
                <a:ea typeface="Overpass"/>
              </a:rPr>
              <a:t>Work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ítulo 20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6" name="Imagem 26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47" name="CaixaDeTexto 20"/>
          <p:cNvSpPr/>
          <p:nvPr/>
        </p:nvSpPr>
        <p:spPr>
          <a:xfrm>
            <a:off x="291960" y="1113480"/>
            <a:ext cx="769284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8" name="Imagem 247"/>
          <p:cNvPicPr/>
          <p:nvPr/>
        </p:nvPicPr>
        <p:blipFill>
          <a:blip r:embed="rId3"/>
          <a:stretch/>
        </p:blipFill>
        <p:spPr>
          <a:xfrm>
            <a:off x="180000" y="1136880"/>
            <a:ext cx="7703640" cy="3303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ítulo 33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Imagem 41"/>
          <p:cNvPicPr/>
          <p:nvPr/>
        </p:nvPicPr>
        <p:blipFill>
          <a:blip r:embed="rId2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251" name="CaixaDeTexto 33"/>
          <p:cNvSpPr/>
          <p:nvPr/>
        </p:nvSpPr>
        <p:spPr>
          <a:xfrm>
            <a:off x="180000" y="900000"/>
            <a:ext cx="7418520" cy="482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2: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Sincronize o repositório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git clone 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  <a:hlinkClick r:id="rId3"/>
              </a:rPr>
              <a:t>https://github.com/NaturalCoder/PY2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Dada aplicação ativ02 modifique-a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Implemente o carregamento da lista de usuarios de um arquivo .json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Implemente a checkagem de senha por HASH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Faça um fork do repositório em seguida um “pull request” PR para enviar as respostas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ítulo 32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3" name="Imagem 37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54" name="CaixaDeTexto 32"/>
          <p:cNvSpPr/>
          <p:nvPr/>
        </p:nvSpPr>
        <p:spPr>
          <a:xfrm>
            <a:off x="291960" y="1113480"/>
            <a:ext cx="7692840" cy="450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Introdução ao Flask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Microframework: Leve e flexível.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principais: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Jinja2 (templates HTML).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Werkzeug (ferramentas de servidor).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Quando usar?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Protótipos rápidos.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APIs RESTful.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Aplicações pequenas a médias.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ítulo 34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6" name="Imagem 42"/>
          <p:cNvPicPr/>
          <p:nvPr/>
        </p:nvPicPr>
        <p:blipFill>
          <a:blip r:embed="rId2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257" name="CaixaDeTexto 34"/>
          <p:cNvSpPr/>
          <p:nvPr/>
        </p:nvSpPr>
        <p:spPr>
          <a:xfrm>
            <a:off x="180000" y="900000"/>
            <a:ext cx="741852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1: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Dado o arquivo tabela_estatica.html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Implemente corretamente a função que recebe a quantidade de linhas e colunas e monte adequadamente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ítulo 17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Imagem 23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83" name="CaixaDeTexto 17"/>
          <p:cNvSpPr/>
          <p:nvPr/>
        </p:nvSpPr>
        <p:spPr>
          <a:xfrm>
            <a:off x="291960" y="1113480"/>
            <a:ext cx="769284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Arquitetura Web Básica?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Cliente (navegador) faz requisições.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Servidor processa e retorna respostas (HTTP).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Imagem 204"/>
          <p:cNvPicPr/>
          <p:nvPr/>
        </p:nvPicPr>
        <p:blipFill>
          <a:blip r:embed="rId3"/>
          <a:stretch/>
        </p:blipFill>
        <p:spPr>
          <a:xfrm>
            <a:off x="1891440" y="2340000"/>
            <a:ext cx="5847120" cy="2518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ítulo 31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1" name="Imagem 38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62" name="CaixaDeTexto 31"/>
          <p:cNvSpPr/>
          <p:nvPr/>
        </p:nvSpPr>
        <p:spPr>
          <a:xfrm>
            <a:off x="291960" y="1113480"/>
            <a:ext cx="7692840" cy="324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</a:t>
            </a: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Back-end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Servidor Web: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Apache, Nginx, Gunicorn.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Banco de Dados: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MySQL, PostgreSQL, MongoDB.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Linguagem de Programação: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Python, Node.js, PHP.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ítulo 4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4" name="Imagem 7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65" name="CaixaDeTexto 3"/>
          <p:cNvSpPr/>
          <p:nvPr/>
        </p:nvSpPr>
        <p:spPr>
          <a:xfrm>
            <a:off x="291960" y="1113480"/>
            <a:ext cx="7692840" cy="72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uma classe (class) 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Herança?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Imagem 134"/>
          <p:cNvPicPr/>
          <p:nvPr/>
        </p:nvPicPr>
        <p:blipFill>
          <a:blip r:embed="rId3"/>
          <a:stretch/>
        </p:blipFill>
        <p:spPr>
          <a:xfrm>
            <a:off x="5040000" y="1254960"/>
            <a:ext cx="3034440" cy="3062880"/>
          </a:xfrm>
          <a:prstGeom prst="rect">
            <a:avLst/>
          </a:prstGeom>
          <a:ln w="0">
            <a:noFill/>
          </a:ln>
        </p:spPr>
      </p:pic>
      <p:pic>
        <p:nvPicPr>
          <p:cNvPr id="267" name="Imagem 135"/>
          <p:cNvPicPr/>
          <p:nvPr/>
        </p:nvPicPr>
        <p:blipFill>
          <a:blip r:embed="rId4"/>
          <a:stretch/>
        </p:blipFill>
        <p:spPr>
          <a:xfrm>
            <a:off x="2719440" y="1833840"/>
            <a:ext cx="1778400" cy="3025800"/>
          </a:xfrm>
          <a:prstGeom prst="rect">
            <a:avLst/>
          </a:prstGeom>
          <a:ln w="0">
            <a:noFill/>
          </a:ln>
        </p:spPr>
      </p:pic>
      <p:pic>
        <p:nvPicPr>
          <p:cNvPr id="268" name="Imagem 8"/>
          <p:cNvPicPr/>
          <p:nvPr/>
        </p:nvPicPr>
        <p:blipFill>
          <a:blip r:embed="rId5"/>
          <a:stretch/>
        </p:blipFill>
        <p:spPr>
          <a:xfrm>
            <a:off x="3762000" y="180000"/>
            <a:ext cx="5379840" cy="1921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ítulo 3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0" name="Imagem 5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71" name="CaixaDeTexto 2"/>
          <p:cNvSpPr/>
          <p:nvPr/>
        </p:nvSpPr>
        <p:spPr>
          <a:xfrm>
            <a:off x="291960" y="1113480"/>
            <a:ext cx="769284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Herança 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Em Python, herança é um conceito fundamental da programação orientada a objetos (POO) que permite que uma classe (chamada classe filha ou subclasse) herde atributos e métodos de outra classe (chamada classe pai ou superclasse). Isso promove a reutilização de código e a organização hierárquica.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2" name="Imagem 6"/>
          <p:cNvPicPr/>
          <p:nvPr/>
        </p:nvPicPr>
        <p:blipFill>
          <a:blip r:embed="rId3"/>
          <a:stretch/>
        </p:blipFill>
        <p:spPr>
          <a:xfrm>
            <a:off x="959400" y="3067920"/>
            <a:ext cx="5379840" cy="1921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ítulo 1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4" name="Imagem 14"/>
          <p:cNvPicPr/>
          <p:nvPr/>
        </p:nvPicPr>
        <p:blipFill>
          <a:blip r:embed="rId2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275" name="CaixaDeTexto 9"/>
          <p:cNvSpPr/>
          <p:nvPr/>
        </p:nvSpPr>
        <p:spPr>
          <a:xfrm>
            <a:off x="180000" y="900000"/>
            <a:ext cx="741852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1: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Crie um looping que instancie um objeto ContaBancaria 100 e guarde-o numa lista bilhoes de vezes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Imagem 144"/>
          <p:cNvPicPr/>
          <p:nvPr/>
        </p:nvPicPr>
        <p:blipFill>
          <a:blip r:embed="rId2"/>
          <a:stretch/>
        </p:blipFill>
        <p:spPr>
          <a:xfrm>
            <a:off x="1004760" y="602640"/>
            <a:ext cx="7197840" cy="395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ítulo 10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8" name="Imagem 16"/>
          <p:cNvPicPr/>
          <p:nvPr/>
        </p:nvPicPr>
        <p:blipFill>
          <a:blip r:embed="rId2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279" name="CaixaDeTexto 10"/>
          <p:cNvSpPr/>
          <p:nvPr/>
        </p:nvSpPr>
        <p:spPr>
          <a:xfrm>
            <a:off x="180000" y="900000"/>
            <a:ext cx="741852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2: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Dado o código a seguir, defina a classe Livro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6720" cy="8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6720" cy="29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2" name="Imagem 15"/>
          <p:cNvPicPr/>
          <p:nvPr/>
        </p:nvPicPr>
        <p:blipFill>
          <a:blip r:embed="rId2"/>
          <a:stretch/>
        </p:blipFill>
        <p:spPr>
          <a:xfrm>
            <a:off x="1355760" y="0"/>
            <a:ext cx="6430320" cy="5141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ítulo 24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Imagem 30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80" name="CaixaDeTexto 24"/>
          <p:cNvSpPr/>
          <p:nvPr/>
        </p:nvSpPr>
        <p:spPr>
          <a:xfrm>
            <a:off x="291960" y="1113480"/>
            <a:ext cx="769284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Navegador WEB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HTML?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ítulo 10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4" name="Imagem 16"/>
          <p:cNvPicPr/>
          <p:nvPr/>
        </p:nvPicPr>
        <p:blipFill>
          <a:blip r:embed="rId2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285" name="CaixaDeTexto 10"/>
          <p:cNvSpPr/>
          <p:nvPr/>
        </p:nvSpPr>
        <p:spPr>
          <a:xfrm>
            <a:off x="180000" y="900000"/>
            <a:ext cx="741852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3: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Usando random.randint(incio, fim) Crie uma função loteria que gere um numero aleatório dentro do range 1 a 10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ítulo 10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7" name="Imagem 16"/>
          <p:cNvPicPr/>
          <p:nvPr/>
        </p:nvPicPr>
        <p:blipFill>
          <a:blip r:embed="rId2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288" name="CaixaDeTexto 10"/>
          <p:cNvSpPr/>
          <p:nvPr/>
        </p:nvSpPr>
        <p:spPr>
          <a:xfrm>
            <a:off x="180000" y="900000"/>
            <a:ext cx="741852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4: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Usando random.randint(incio, fim) Crie uma função loteria que gere um numero aleatório dentro do range 1 a 10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ítulo 3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0" name="Imagem 5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91" name="CaixaDeTexto 2"/>
          <p:cNvSpPr/>
          <p:nvPr/>
        </p:nvSpPr>
        <p:spPr>
          <a:xfrm>
            <a:off x="291960" y="1113480"/>
            <a:ext cx="7692840" cy="103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Atividade valendo nota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Cada aluno vai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ítulo 2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3" name="Imagem 1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94" name="CaixaDeTexto 1"/>
          <p:cNvSpPr/>
          <p:nvPr/>
        </p:nvSpPr>
        <p:spPr>
          <a:xfrm>
            <a:off x="291960" y="1286640"/>
            <a:ext cx="6364080" cy="16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Cada aluno explique uma linha do código abaixo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5" name="Imagem 154"/>
          <p:cNvPicPr/>
          <p:nvPr/>
        </p:nvPicPr>
        <p:blipFill>
          <a:blip r:embed="rId3"/>
          <a:stretch/>
        </p:blipFill>
        <p:spPr>
          <a:xfrm>
            <a:off x="0" y="0"/>
            <a:ext cx="8897040" cy="4677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ítulo 39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7" name="Imagem 3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98" name="CaixaDeTexto 38"/>
          <p:cNvSpPr/>
          <p:nvPr/>
        </p:nvSpPr>
        <p:spPr>
          <a:xfrm>
            <a:off x="291960" y="1286640"/>
            <a:ext cx="6364080" cy="103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O...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ítulo 5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0" name="Imagem 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301" name="CaixaDeTexto 4"/>
          <p:cNvSpPr/>
          <p:nvPr/>
        </p:nvSpPr>
        <p:spPr>
          <a:xfrm>
            <a:off x="291960" y="1286640"/>
            <a:ext cx="6364080" cy="16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Organização: Agrupam dados e comportamentos relacionados.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R...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ítulo 6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3" name="Imagem 10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304" name="CaixaDeTexto 5"/>
          <p:cNvSpPr/>
          <p:nvPr/>
        </p:nvSpPr>
        <p:spPr>
          <a:xfrm>
            <a:off x="291960" y="1286640"/>
            <a:ext cx="636408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Organização: Agrupam dados e comportamentos relacionados.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Reúso: Classes podem ser reaproveitadas para criar múltiplos objetos.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A...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ítulo 39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6" name="Imagem 3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307" name="CaixaDeTexto 38"/>
          <p:cNvSpPr/>
          <p:nvPr/>
        </p:nvSpPr>
        <p:spPr>
          <a:xfrm>
            <a:off x="291960" y="1286640"/>
            <a:ext cx="6364080" cy="72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Encapsulamento?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8" name="Imagem 167"/>
          <p:cNvPicPr/>
          <p:nvPr/>
        </p:nvPicPr>
        <p:blipFill>
          <a:blip r:embed="rId3"/>
          <a:stretch/>
        </p:blipFill>
        <p:spPr>
          <a:xfrm>
            <a:off x="3420000" y="1641240"/>
            <a:ext cx="4249080" cy="3377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ítulo 27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Imagem 33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87" name="CaixaDeTexto 27"/>
          <p:cNvSpPr/>
          <p:nvPr/>
        </p:nvSpPr>
        <p:spPr>
          <a:xfrm>
            <a:off x="291960" y="1113480"/>
            <a:ext cx="7692840" cy="29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Imagem 211"/>
          <p:cNvPicPr/>
          <p:nvPr/>
        </p:nvPicPr>
        <p:blipFill>
          <a:blip r:embed="rId3"/>
          <a:stretch/>
        </p:blipFill>
        <p:spPr>
          <a:xfrm>
            <a:off x="4129920" y="1171800"/>
            <a:ext cx="3788640" cy="626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ítulo 39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0" name="Imagem 3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311" name="CaixaDeTexto 38"/>
          <p:cNvSpPr/>
          <p:nvPr/>
        </p:nvSpPr>
        <p:spPr>
          <a:xfrm>
            <a:off x="291960" y="1286640"/>
            <a:ext cx="766512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Encapsulamento?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Em Python, todos os atributos e métodos são públicos por padrão, o que significa que podem ser acessados e modificados diretamente de fora da classe.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Para indicar que um atributo ou método é privado (ou seja, não deve ser acessado diretamente de fora da classe), utiliza-se um sublinhado duplo (__) antes do nome.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2" name="Imagem 3"/>
          <p:cNvPicPr/>
          <p:nvPr/>
        </p:nvPicPr>
        <p:blipFill>
          <a:blip r:embed="rId3"/>
          <a:stretch/>
        </p:blipFill>
        <p:spPr>
          <a:xfrm>
            <a:off x="2999160" y="3830400"/>
            <a:ext cx="5179680" cy="1121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ítulo 43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4" name="Imagem 43"/>
          <p:cNvPicPr/>
          <p:nvPr/>
        </p:nvPicPr>
        <p:blipFill>
          <a:blip r:embed="rId2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315" name="CaixaDeTexto 42"/>
          <p:cNvSpPr/>
          <p:nvPr/>
        </p:nvSpPr>
        <p:spPr>
          <a:xfrm>
            <a:off x="180000" y="900000"/>
            <a:ext cx="7418520" cy="324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4: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Crie uma classe ContaBancaria com: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Atributo privado saldo (inicial 0).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 depositar(valor) que adiciona ao saldo.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 sacar(valor) que verifica se há saldo suficiente.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 ver_saldo() que retorna o saldo.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6" name="Imagem 175"/>
          <p:cNvPicPr/>
          <p:nvPr/>
        </p:nvPicPr>
        <p:blipFill>
          <a:blip r:embed="rId3"/>
          <a:stretch/>
        </p:blipFill>
        <p:spPr>
          <a:xfrm>
            <a:off x="180000" y="3365280"/>
            <a:ext cx="6825960" cy="1492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Imagem 2"/>
          <p:cNvPicPr/>
          <p:nvPr/>
        </p:nvPicPr>
        <p:blipFill>
          <a:blip r:embed="rId2"/>
          <a:stretch/>
        </p:blipFill>
        <p:spPr>
          <a:xfrm>
            <a:off x="1864080" y="0"/>
            <a:ext cx="5413680" cy="5141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ítulo 8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9" name="Imagem 12"/>
          <p:cNvPicPr/>
          <p:nvPr/>
        </p:nvPicPr>
        <p:blipFill>
          <a:blip r:embed="rId2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320" name="CaixaDeTexto 7"/>
          <p:cNvSpPr/>
          <p:nvPr/>
        </p:nvSpPr>
        <p:spPr>
          <a:xfrm>
            <a:off x="180000" y="900000"/>
            <a:ext cx="741852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5: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Atualize a classe conta bancaria para levantar erros usando </a:t>
            </a:r>
            <a:r>
              <a:rPr lang="pt-BR" sz="1800" b="0" strike="noStrike" spc="-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raise ValueError(“msg”)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em caso de erros (valor negativo ou s/ saldo)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1" name="Imagem 180"/>
          <p:cNvPicPr/>
          <p:nvPr/>
        </p:nvPicPr>
        <p:blipFill>
          <a:blip r:embed="rId3"/>
          <a:stretch/>
        </p:blipFill>
        <p:spPr>
          <a:xfrm>
            <a:off x="360000" y="2520000"/>
            <a:ext cx="6787800" cy="2082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ítulo 9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3" name="Imagem 13"/>
          <p:cNvPicPr/>
          <p:nvPr/>
        </p:nvPicPr>
        <p:blipFill>
          <a:blip r:embed="rId2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324" name="CaixaDeTexto 8"/>
          <p:cNvSpPr/>
          <p:nvPr/>
        </p:nvSpPr>
        <p:spPr>
          <a:xfrm>
            <a:off x="180000" y="720000"/>
            <a:ext cx="741852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6: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Atualize a classe ContaBancaria, agora com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histórico de movim. (valor, data e hora, observação, tipo)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 extrato()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Imagem 184"/>
          <p:cNvPicPr/>
          <p:nvPr/>
        </p:nvPicPr>
        <p:blipFill>
          <a:blip r:embed="rId2"/>
          <a:stretch/>
        </p:blipFill>
        <p:spPr>
          <a:xfrm>
            <a:off x="900000" y="670680"/>
            <a:ext cx="7520400" cy="4187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ítulo 7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7" name="Imagem 11"/>
          <p:cNvPicPr/>
          <p:nvPr/>
        </p:nvPicPr>
        <p:blipFill>
          <a:blip r:embed="rId2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328" name="CaixaDeTexto 6"/>
          <p:cNvSpPr/>
          <p:nvPr/>
        </p:nvSpPr>
        <p:spPr>
          <a:xfrm>
            <a:off x="180000" y="720000"/>
            <a:ext cx="741852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6: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Atualize a classe ContaBancaria, agora com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histórico de movim. (valor, data e hora, observação, tipo)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 extrato()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9" name="Imagem 188"/>
          <p:cNvPicPr/>
          <p:nvPr/>
        </p:nvPicPr>
        <p:blipFill>
          <a:blip r:embed="rId3"/>
          <a:stretch/>
        </p:blipFill>
        <p:spPr>
          <a:xfrm>
            <a:off x="-3240" y="2024280"/>
            <a:ext cx="6157080" cy="1789560"/>
          </a:xfrm>
          <a:prstGeom prst="rect">
            <a:avLst/>
          </a:prstGeom>
          <a:ln w="0">
            <a:noFill/>
          </a:ln>
        </p:spPr>
      </p:pic>
      <p:pic>
        <p:nvPicPr>
          <p:cNvPr id="330" name="Imagem 189"/>
          <p:cNvPicPr/>
          <p:nvPr/>
        </p:nvPicPr>
        <p:blipFill>
          <a:blip r:embed="rId4"/>
          <a:stretch/>
        </p:blipFill>
        <p:spPr>
          <a:xfrm>
            <a:off x="1296000" y="3830040"/>
            <a:ext cx="7835400" cy="1311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ítulo 43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2" name="Imagem 43"/>
          <p:cNvPicPr/>
          <p:nvPr/>
        </p:nvPicPr>
        <p:blipFill>
          <a:blip r:embed="rId2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333" name="CaixaDeTexto 42"/>
          <p:cNvSpPr/>
          <p:nvPr/>
        </p:nvSpPr>
        <p:spPr>
          <a:xfrm>
            <a:off x="180000" y="900000"/>
            <a:ext cx="741852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7: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Crie uma classe Biblioteca que contém uma lista de objetos Livro.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 classe Livro tem titulo e autor.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 classe Biblioteca deve ter métodos para adicionar, remover e listar livros.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4" name="Imagem 193"/>
          <p:cNvPicPr/>
          <p:nvPr/>
        </p:nvPicPr>
        <p:blipFill>
          <a:blip r:embed="rId3"/>
          <a:stretch/>
        </p:blipFill>
        <p:spPr>
          <a:xfrm>
            <a:off x="160560" y="3060000"/>
            <a:ext cx="7397280" cy="1387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6720" cy="8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6720" cy="29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7" name="Imagem 4"/>
          <p:cNvPicPr/>
          <p:nvPr/>
        </p:nvPicPr>
        <p:blipFill>
          <a:blip r:embed="rId2"/>
          <a:stretch/>
        </p:blipFill>
        <p:spPr>
          <a:xfrm>
            <a:off x="1355760" y="0"/>
            <a:ext cx="6430320" cy="5141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ítulo 26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Imagem 32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91" name="CaixaDeTexto 26"/>
          <p:cNvSpPr/>
          <p:nvPr/>
        </p:nvSpPr>
        <p:spPr>
          <a:xfrm>
            <a:off x="291960" y="1113480"/>
            <a:ext cx="769284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CSS?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ítulo 25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Imagem 31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94" name="CaixaDeTexto 25"/>
          <p:cNvSpPr/>
          <p:nvPr/>
        </p:nvSpPr>
        <p:spPr>
          <a:xfrm>
            <a:off x="291960" y="1113480"/>
            <a:ext cx="7692840" cy="324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Imagem 218"/>
          <p:cNvPicPr/>
          <p:nvPr/>
        </p:nvPicPr>
        <p:blipFill>
          <a:blip r:embed="rId3"/>
          <a:stretch/>
        </p:blipFill>
        <p:spPr>
          <a:xfrm>
            <a:off x="859680" y="3043800"/>
            <a:ext cx="4178880" cy="1312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ítulo 29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Imagem 35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98" name="CaixaDeTexto 29"/>
          <p:cNvSpPr/>
          <p:nvPr/>
        </p:nvSpPr>
        <p:spPr>
          <a:xfrm>
            <a:off x="291960" y="1113480"/>
            <a:ext cx="7692840" cy="355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JavaScript?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ítulo 28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Imagem 34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01" name="CaixaDeTexto 28"/>
          <p:cNvSpPr/>
          <p:nvPr/>
        </p:nvSpPr>
        <p:spPr>
          <a:xfrm>
            <a:off x="291960" y="1113480"/>
            <a:ext cx="7692840" cy="387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JavaScript: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Interatividade (eventos, manipulação do DOM).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Imagem 225"/>
          <p:cNvPicPr/>
          <p:nvPr/>
        </p:nvPicPr>
        <p:blipFill>
          <a:blip r:embed="rId3"/>
          <a:stretch/>
        </p:blipFill>
        <p:spPr>
          <a:xfrm>
            <a:off x="2340000" y="3384000"/>
            <a:ext cx="9142200" cy="1796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1740</TotalTime>
  <Words>1347</Words>
  <Application>Microsoft Office PowerPoint</Application>
  <PresentationFormat>Apresentação na tela (16:9)</PresentationFormat>
  <Paragraphs>318</Paragraphs>
  <Slides>61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61</vt:i4>
      </vt:variant>
    </vt:vector>
  </HeadingPairs>
  <TitlesOfParts>
    <vt:vector size="72" baseType="lpstr"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Yearly Planner by Slidesgo</vt:lpstr>
      <vt:lpstr>Yearly Planner by Slidesgo</vt:lpstr>
      <vt:lpstr>PYTHON DESENVOLVIMENTO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40</cp:revision>
  <dcterms:modified xsi:type="dcterms:W3CDTF">2025-03-12T01:15:17Z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60</vt:i4>
  </property>
</Properties>
</file>