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8.xml.rels" ContentType="application/vnd.openxmlformats-package.relationships+xml"/>
  <Override PartName="/ppt/slides/_rels/slide52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44.xml.rels" ContentType="application/vnd.openxmlformats-package.relationships+xml"/>
  <Override PartName="/ppt/slides/_rels/slide61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34.xml.rels" ContentType="application/vnd.openxmlformats-package.relationships+xml"/>
  <Override PartName="/ppt/slides/_rels/slide51.xml.rels" ContentType="application/vnd.openxmlformats-package.relationships+xml"/>
  <Override PartName="/ppt/slides/_rels/slide17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32.xml.rels" ContentType="application/vnd.openxmlformats-package.relationships+xml"/>
  <Override PartName="/ppt/slides/_rels/slide24.xml.rels" ContentType="application/vnd.openxmlformats-package.relationships+xml"/>
  <Override PartName="/ppt/slides/_rels/slide41.xml.rels" ContentType="application/vnd.openxmlformats-package.relationships+xml"/>
  <Override PartName="/ppt/slides/_rels/slide60.xml.rels" ContentType="application/vnd.openxmlformats-package.relationships+xml"/>
  <Override PartName="/ppt/slides/_rels/slide26.xml.rels" ContentType="application/vnd.openxmlformats-package.relationships+xml"/>
  <Override PartName="/ppt/slides/_rels/slide43.xml.rels" ContentType="application/vnd.openxmlformats-package.relationships+xml"/>
  <Override PartName="/ppt/slides/_rels/slide37.xml.rels" ContentType="application/vnd.openxmlformats-package.relationships+xml"/>
  <Override PartName="/ppt/slides/_rels/slide54.xml.rels" ContentType="application/vnd.openxmlformats-package.relationships+xml"/>
  <Override PartName="/ppt/slides/_rels/slide11.xml.rels" ContentType="application/vnd.openxmlformats-package.relationships+xml"/>
  <Override PartName="/ppt/slides/_rels/slide46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55.xml.rels" ContentType="application/vnd.openxmlformats-package.relationships+xml"/>
  <Override PartName="/ppt/slides/_rels/slide12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21.xml.rels" ContentType="application/vnd.openxmlformats-package.relationships+xml"/>
  <Override PartName="/ppt/slides/_rels/slide56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14.xml.rels" ContentType="application/vnd.openxmlformats-package.relationships+xml"/>
  <Override PartName="/ppt/slides/_rels/slide57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15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59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17.xml" ContentType="application/vnd.openxmlformats-officedocument.presentationml.slide+xml"/>
  <Override PartName="/ppt/slides/slide51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3.xml" ContentType="application/vnd.openxmlformats-officedocument.presentationml.slide+xml"/>
  <Override PartName="/ppt/slides/slide19.xml" ContentType="application/vnd.openxmlformats-officedocument.presentationml.slide+xml"/>
  <Override PartName="/ppt/slides/slide36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61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6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21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8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59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media/image29.png" ContentType="image/png"/>
  <Override PartName="/ppt/media/image28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20.png" ContentType="image/png"/>
  <Override PartName="/ppt/media/image12.png" ContentType="image/png"/>
  <Override PartName="/ppt/media/image7.png" ContentType="image/png"/>
  <Override PartName="/ppt/media/image21.png" ContentType="image/png"/>
  <Override PartName="/ppt/media/image8.png" ContentType="image/png"/>
  <Override PartName="/ppt/media/image13.png" ContentType="image/png"/>
  <Override PartName="/ppt/media/image30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9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4.png" ContentType="image/png"/>
  <Override PartName="/ppt/media/image31.png" ContentType="image/png"/>
  <Override PartName="/ppt/media/image15.png" ContentType="image/png"/>
  <Override PartName="/ppt/media/image23.png" ContentType="image/png"/>
  <Override PartName="/ppt/media/image16.png" ContentType="image/png"/>
  <Override PartName="/ppt/media/image24.png" ContentType="image/png"/>
  <Override PartName="/ppt/media/image17.png" ContentType="image/png"/>
  <Override PartName="/ppt/media/image25.png" ContentType="image/png"/>
  <Override PartName="/ppt/media/image18.png" ContentType="image/png"/>
  <Override PartName="/ppt/media/image26.png" ContentType="image/png"/>
  <Override PartName="/ppt/media/image19.png" ContentType="image/png"/>
  <Override PartName="/ppt/media/image2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EC478F-D7AB-4B46-8F34-FBCF79A2C8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571A71-8545-4CA7-8A90-BD59CF97C8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D7FA2B-423A-4AF1-8696-842C4D3C42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5B14C1-2A8C-4A20-A9CB-D00E137469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416696-86FC-4402-9474-17BBA5D07A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199E8F-C0FF-4C9D-9134-42257E77D3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02330B-4617-41F7-8ED6-EB694B377A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624AA7-BC58-485D-8ACA-87D9B6464C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AAC854-E97B-45F7-AEB0-DB718B3A8A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3A1094-976F-4FF1-8173-3D405AC6DE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5255FE-0246-43A4-A40E-0FC60077EB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25B836-0032-4760-A9DA-73E871F142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B8D43F-8F8A-4636-99CC-A90B9F04B1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0587EB-A7F3-4BCA-8482-CD4F25D792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F42DD3-0DCC-408B-AB12-95CC41B4BF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D18E75-6FED-4EB1-A9E1-5BA78BC930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07CAA2-43DB-4D54-BE9C-B9C5A15222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82A053-8AA1-4863-8353-2318E9E8C1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A0FB77-0E34-4F34-901B-63C635C3C2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49314C-1DA5-4925-A052-2B0BE9DB32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09F0EC-962D-42CC-AFC9-D5A6EC8E63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2EC48E-3047-46B1-8730-D6071093FB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E85D5B-AF7D-4B87-BA3E-331E69D5D6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C97DEA-4E42-4DFB-B6C6-3297B77F27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9E16A6-207B-481C-B70B-A727F79491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2C3B5B-7523-41BB-9BC8-81973715FB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81AF1B-308F-48A4-B34D-6C9865E604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446B5E-FA23-4385-803B-8432AAB647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22EBF6-B1C8-4790-B4EC-0CC6038E59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944275-45BE-4D1C-AB36-ACB66AC9D5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90BEEF-A7AF-40B4-A033-B5CD63BB78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0A9EEE-8C6B-499D-9C43-0F25FE020A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D6101C-0A5C-40E7-8490-59385380F3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A90F6D-5651-4E59-B612-9CF46814B2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090598-E6F5-4E77-88F0-89CA53054A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0C18CB-7386-4FD2-89D8-452F8DC86B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6880" cy="1205640"/>
          </a:xfrm>
          <a:custGeom>
            <a:avLst/>
            <a:gdLst>
              <a:gd name="textAreaLeft" fmla="*/ 0 w 1406880"/>
              <a:gd name="textAreaRight" fmla="*/ 1411560 w 1406880"/>
              <a:gd name="textAreaTop" fmla="*/ 0 h 1205640"/>
              <a:gd name="textAreaBottom" fmla="*/ 1210320 h 120564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D3F9705-44F0-483F-8295-B3199CE934F7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291D724-BB0E-4F37-B36B-08AA2B901ADE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ft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DF7335D-BC10-474A-8372-73A66C8A1338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github.com/NaturalCoder/PY2" TargetMode="External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1920" cy="1770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916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Google Shape;127;p1"/>
          <p:cNvCxnSpPr/>
          <p:nvPr/>
        </p:nvCxnSpPr>
        <p:spPr>
          <a:xfrm>
            <a:off x="1988280" y="-968400"/>
            <a:ext cx="4680" cy="15840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65" name="Google Shape;129;p1"/>
          <p:cNvSpPr/>
          <p:nvPr/>
        </p:nvSpPr>
        <p:spPr>
          <a:xfrm>
            <a:off x="5220000" y="1117080"/>
            <a:ext cx="18730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10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29;p 2"/>
          <p:cNvSpPr/>
          <p:nvPr/>
        </p:nvSpPr>
        <p:spPr>
          <a:xfrm>
            <a:off x="1080000" y="1592640"/>
            <a:ext cx="485532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tângulo 84"/>
          <p:cNvSpPr/>
          <p:nvPr/>
        </p:nvSpPr>
        <p:spPr>
          <a:xfrm>
            <a:off x="720000" y="2231280"/>
            <a:ext cx="5648040" cy="22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Cada passo à frente, por menor que seja, é uma vitória sobre o medo de não conseguir.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Você é mais forte do que imagina: até os diamantes precisam de pressão para brilhar.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 mundo pertence a quem se atreve: levante, acredite e transforme 'um dia' em hoje.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ítulo 30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Imagem 3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05" name="CaixaDeTexto 30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ítulo 3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3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08" name="CaixaDeTexto 31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Imagem 40" descr=""/>
          <p:cNvPicPr/>
          <p:nvPr/>
        </p:nvPicPr>
        <p:blipFill>
          <a:blip r:embed="rId2"/>
          <a:stretch/>
        </p:blipFill>
        <p:spPr>
          <a:xfrm>
            <a:off x="3420360" y="1641240"/>
            <a:ext cx="4249080" cy="33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ítulo 1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gem 1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12" name="CaixaDeTexto 11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Web: Apache, Nginx, Gunicorn.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Dados: MySQL, PostgreSQL, MongoDB.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Linguagem de Programação: Python, Node.js, PHP.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APIs: REST, GraphQL (comunicação entre sistemas).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ítulo 1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m 1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15" name="CaixaDeTexto 12"/>
          <p:cNvSpPr/>
          <p:nvPr/>
        </p:nvSpPr>
        <p:spPr>
          <a:xfrm>
            <a:off x="291960" y="1113480"/>
            <a:ext cx="769284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 Framework?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ítulo 1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m 1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18" name="CaixaDeTexto 13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 Framework?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Conjunto de ferramentas e bibliotecas para acelerar o desenvolvimento.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Framework ≠ Biblioteca: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Biblioteca: Você chama funções específicas.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Framework: Define a estrutura do seu projeto.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Exemplos em Python: Django (full-stack), Flask (microframework).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ítulo 1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m 2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21" name="CaixaDeTexto 14"/>
          <p:cNvSpPr/>
          <p:nvPr/>
        </p:nvSpPr>
        <p:spPr>
          <a:xfrm>
            <a:off x="291960" y="1113480"/>
            <a:ext cx="769284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ítulo 1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Imagem 2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24" name="CaixaDeTexto 16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Reduz código repetitivo.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Oferece segurança integrada (ex: proteção contra SQL injection).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Facilita escalabilidade e manutenção.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Comunidade e documentação robustas.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ítulo 1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2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27" name="CaixaDeTexto 15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ítulo 18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Imagem 2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30" name="CaixaDeTexto 18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templates/: Local onde salvamos o esqueleto HTML daas nossas paginas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static/ :Arquivos Estaticos como downloads, css. (conteúdo não dinamico)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782640" y="3310560"/>
            <a:ext cx="2637000" cy="118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ítulo 21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Imagem 27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34" name="CaixaDeTexto 21"/>
          <p:cNvSpPr/>
          <p:nvPr/>
        </p:nvSpPr>
        <p:spPr>
          <a:xfrm>
            <a:off x="180000" y="900000"/>
            <a:ext cx="741852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0" y="1245240"/>
            <a:ext cx="7695000" cy="389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2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22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194" descr=""/>
          <p:cNvPicPr/>
          <p:nvPr/>
        </p:nvPicPr>
        <p:blipFill>
          <a:blip r:embed="rId2"/>
          <a:stretch/>
        </p:blipFill>
        <p:spPr>
          <a:xfrm>
            <a:off x="308160" y="3600000"/>
            <a:ext cx="950400" cy="1150560"/>
          </a:xfrm>
          <a:prstGeom prst="rect">
            <a:avLst/>
          </a:prstGeom>
          <a:ln w="0">
            <a:noFill/>
          </a:ln>
        </p:spPr>
      </p:pic>
      <p:pic>
        <p:nvPicPr>
          <p:cNvPr id="172" name="Imagem 195" descr=""/>
          <p:cNvPicPr/>
          <p:nvPr/>
        </p:nvPicPr>
        <p:blipFill>
          <a:blip r:embed="rId3"/>
          <a:stretch/>
        </p:blipFill>
        <p:spPr>
          <a:xfrm>
            <a:off x="2484000" y="3600000"/>
            <a:ext cx="1258560" cy="128448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196" descr=""/>
          <p:cNvPicPr/>
          <p:nvPr/>
        </p:nvPicPr>
        <p:blipFill>
          <a:blip r:embed="rId4"/>
          <a:stretch/>
        </p:blipFill>
        <p:spPr>
          <a:xfrm>
            <a:off x="1296000" y="3960000"/>
            <a:ext cx="1217160" cy="49320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197" descr=""/>
          <p:cNvPicPr/>
          <p:nvPr/>
        </p:nvPicPr>
        <p:blipFill>
          <a:blip r:embed="rId5"/>
          <a:stretch/>
        </p:blipFill>
        <p:spPr>
          <a:xfrm>
            <a:off x="7236000" y="3498480"/>
            <a:ext cx="1407600" cy="1360080"/>
          </a:xfrm>
          <a:prstGeom prst="rect">
            <a:avLst/>
          </a:prstGeom>
          <a:ln w="0">
            <a:noFill/>
          </a:ln>
        </p:spPr>
      </p:pic>
      <p:pic>
        <p:nvPicPr>
          <p:cNvPr id="175" name="Imagem 198" descr=""/>
          <p:cNvPicPr/>
          <p:nvPr/>
        </p:nvPicPr>
        <p:blipFill>
          <a:blip r:embed="rId6"/>
          <a:stretch/>
        </p:blipFill>
        <p:spPr>
          <a:xfrm>
            <a:off x="3744000" y="3960000"/>
            <a:ext cx="1217160" cy="49320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199" descr=""/>
          <p:cNvPicPr/>
          <p:nvPr/>
        </p:nvPicPr>
        <p:blipFill>
          <a:blip r:embed="rId7"/>
          <a:stretch/>
        </p:blipFill>
        <p:spPr>
          <a:xfrm>
            <a:off x="5040000" y="3600000"/>
            <a:ext cx="1258560" cy="1284480"/>
          </a:xfrm>
          <a:prstGeom prst="rect">
            <a:avLst/>
          </a:prstGeom>
          <a:ln w="0">
            <a:noFill/>
          </a:ln>
        </p:spPr>
      </p:pic>
      <p:pic>
        <p:nvPicPr>
          <p:cNvPr id="177" name="Imagem 200" descr=""/>
          <p:cNvPicPr/>
          <p:nvPr/>
        </p:nvPicPr>
        <p:blipFill>
          <a:blip r:embed="rId8"/>
          <a:stretch/>
        </p:blipFill>
        <p:spPr>
          <a:xfrm>
            <a:off x="6300000" y="3960000"/>
            <a:ext cx="1217160" cy="49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ítulo 2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Imagem 2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38" name="CaixaDeTexto 23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360000" y="3420000"/>
            <a:ext cx="9143280" cy="8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ítulo 1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Imagem 2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42" name="CaixaDeTexto 19"/>
          <p:cNvSpPr/>
          <p:nvPr/>
        </p:nvSpPr>
        <p:spPr>
          <a:xfrm>
            <a:off x="291960" y="1113480"/>
            <a:ext cx="7692840" cy="48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Criando Páginas Dinâmicas com Templates"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Passo 1: Crie a pasta templates.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Passo 2: Crie templates/index.html: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Passo 3: modifique a rota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1166400" y="2192760"/>
            <a:ext cx="7113600" cy="104724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3"/>
          <a:stretch/>
        </p:blipFill>
        <p:spPr>
          <a:xfrm>
            <a:off x="1200960" y="3703680"/>
            <a:ext cx="6539040" cy="14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ítulo 20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Imagem 2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47" name="CaixaDeTexto 20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180000" y="1136880"/>
            <a:ext cx="7703640" cy="330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ítulo 33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Imagem 41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51" name="CaixaDeTexto 33"/>
          <p:cNvSpPr/>
          <p:nvPr/>
        </p:nvSpPr>
        <p:spPr>
          <a:xfrm>
            <a:off x="180000" y="900000"/>
            <a:ext cx="7418520" cy="48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2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z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ó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  <a:hlinkClick r:id="rId2"/>
              </a:rPr>
              <a:t>https://github.com/NaturalCoder/PY2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ã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0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2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.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k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k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ó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“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”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ítulo 3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Imagem 3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54" name="CaixaDeTexto 32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ítulo 34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Imagem 42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57" name="CaixaDeTexto 34"/>
          <p:cNvSpPr/>
          <p:nvPr/>
        </p:nvSpPr>
        <p:spPr>
          <a:xfrm>
            <a:off x="180000" y="900000"/>
            <a:ext cx="741852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Dado o arquivo tabela_estatica.html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Implemente corretamente a função que recebe a quantidade de linhas e colunas e monte adequadamente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ítulo 2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Imagem 3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0" name="CaixaDeTexto 24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Navegador WEB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3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m 3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62" name="CaixaDeTexto 31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Apache, Nginx, Gunicorn.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MySQL, PostgreSQL, MongoDB.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Linguagem de Programação: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Python, Node.js, PHP.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Imagem 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65" name="CaixaDeTexto 3"/>
          <p:cNvSpPr/>
          <p:nvPr/>
        </p:nvSpPr>
        <p:spPr>
          <a:xfrm>
            <a:off x="291960" y="1113480"/>
            <a:ext cx="769284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Herança?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Imagem 134" descr=""/>
          <p:cNvPicPr/>
          <p:nvPr/>
        </p:nvPicPr>
        <p:blipFill>
          <a:blip r:embed="rId2"/>
          <a:stretch/>
        </p:blipFill>
        <p:spPr>
          <a:xfrm>
            <a:off x="5040000" y="1254960"/>
            <a:ext cx="3034440" cy="3062880"/>
          </a:xfrm>
          <a:prstGeom prst="rect">
            <a:avLst/>
          </a:prstGeom>
          <a:ln w="0">
            <a:noFill/>
          </a:ln>
        </p:spPr>
      </p:pic>
      <p:pic>
        <p:nvPicPr>
          <p:cNvPr id="267" name="Imagem 135" descr=""/>
          <p:cNvPicPr/>
          <p:nvPr/>
        </p:nvPicPr>
        <p:blipFill>
          <a:blip r:embed="rId3"/>
          <a:stretch/>
        </p:blipFill>
        <p:spPr>
          <a:xfrm>
            <a:off x="2719440" y="1833840"/>
            <a:ext cx="1778400" cy="3025800"/>
          </a:xfrm>
          <a:prstGeom prst="rect">
            <a:avLst/>
          </a:prstGeom>
          <a:ln w="0">
            <a:noFill/>
          </a:ln>
        </p:spPr>
      </p:pic>
      <p:pic>
        <p:nvPicPr>
          <p:cNvPr id="268" name="Imagem 8" descr=""/>
          <p:cNvPicPr/>
          <p:nvPr/>
        </p:nvPicPr>
        <p:blipFill>
          <a:blip r:embed="rId4"/>
          <a:stretch/>
        </p:blipFill>
        <p:spPr>
          <a:xfrm>
            <a:off x="3762000" y="180000"/>
            <a:ext cx="5379840" cy="192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ítulo 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71" name="CaixaDeTexto 2"/>
          <p:cNvSpPr/>
          <p:nvPr/>
        </p:nvSpPr>
        <p:spPr>
          <a:xfrm>
            <a:off x="291960" y="1113480"/>
            <a:ext cx="769284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Herança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herança 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Imagem 6" descr=""/>
          <p:cNvPicPr/>
          <p:nvPr/>
        </p:nvPicPr>
        <p:blipFill>
          <a:blip r:embed="rId2"/>
          <a:stretch/>
        </p:blipFill>
        <p:spPr>
          <a:xfrm>
            <a:off x="959400" y="3067920"/>
            <a:ext cx="5379840" cy="192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ítulo 1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Imagem 14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75" name="CaixaDeTexto 9"/>
          <p:cNvSpPr/>
          <p:nvPr/>
        </p:nvSpPr>
        <p:spPr>
          <a:xfrm>
            <a:off x="180000" y="900000"/>
            <a:ext cx="741852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 looping que instancie um objeto ContaBancaria 100 e guarde-o numa lista bilhoes de vezes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Imagem 144" descr=""/>
          <p:cNvPicPr/>
          <p:nvPr/>
        </p:nvPicPr>
        <p:blipFill>
          <a:blip r:embed="rId1"/>
          <a:stretch/>
        </p:blipFill>
        <p:spPr>
          <a:xfrm>
            <a:off x="1004760" y="602640"/>
            <a:ext cx="7197840" cy="39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ítulo 10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Imagem 16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79" name="CaixaDeTexto 10"/>
          <p:cNvSpPr/>
          <p:nvPr/>
        </p:nvSpPr>
        <p:spPr>
          <a:xfrm>
            <a:off x="180000" y="90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Dado o código a seguir, defina a classe Livro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72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6720" cy="29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Imagem 15" descr=""/>
          <p:cNvPicPr/>
          <p:nvPr/>
        </p:nvPicPr>
        <p:blipFill>
          <a:blip r:embed="rId1"/>
          <a:stretch/>
        </p:blipFill>
        <p:spPr>
          <a:xfrm>
            <a:off x="1355760" y="0"/>
            <a:ext cx="6430320" cy="514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ítulo 17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Imagem 2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3" name="CaixaDeTexto 17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Arquitetura Web Básica?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Cliente (navegador) faz requisições.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processa e retorna respostas (HTTP).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Imagem 204" descr=""/>
          <p:cNvPicPr/>
          <p:nvPr/>
        </p:nvPicPr>
        <p:blipFill>
          <a:blip r:embed="rId2"/>
          <a:stretch/>
        </p:blipFill>
        <p:spPr>
          <a:xfrm>
            <a:off x="1891440" y="2340000"/>
            <a:ext cx="5847120" cy="25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ítulo 10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Imagem 16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85" name="CaixaDeTexto 10"/>
          <p:cNvSpPr/>
          <p:nvPr/>
        </p:nvSpPr>
        <p:spPr>
          <a:xfrm>
            <a:off x="180000" y="90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3: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ítulo 10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Imagem 16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88" name="CaixaDeTexto 10"/>
          <p:cNvSpPr/>
          <p:nvPr/>
        </p:nvSpPr>
        <p:spPr>
          <a:xfrm>
            <a:off x="180000" y="90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ítulo 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91" name="CaixaDeTexto 2"/>
          <p:cNvSpPr/>
          <p:nvPr/>
        </p:nvSpPr>
        <p:spPr>
          <a:xfrm>
            <a:off x="291960" y="1113480"/>
            <a:ext cx="769284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Atividade valendo nota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aluno vai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ítulo 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Imagem 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94" name="CaixaDeTexto 1"/>
          <p:cNvSpPr/>
          <p:nvPr/>
        </p:nvSpPr>
        <p:spPr>
          <a:xfrm>
            <a:off x="291960" y="1286640"/>
            <a:ext cx="636408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aluno explique uma linha do código abaixo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Imagem 154" descr=""/>
          <p:cNvPicPr/>
          <p:nvPr/>
        </p:nvPicPr>
        <p:blipFill>
          <a:blip r:embed="rId2"/>
          <a:stretch/>
        </p:blipFill>
        <p:spPr>
          <a:xfrm>
            <a:off x="0" y="0"/>
            <a:ext cx="8897040" cy="46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ítulo 3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98" name="CaixaDeTexto 38"/>
          <p:cNvSpPr/>
          <p:nvPr/>
        </p:nvSpPr>
        <p:spPr>
          <a:xfrm>
            <a:off x="291960" y="1286640"/>
            <a:ext cx="63640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ítulo 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Imagem 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01" name="CaixaDeTexto 4"/>
          <p:cNvSpPr/>
          <p:nvPr/>
        </p:nvSpPr>
        <p:spPr>
          <a:xfrm>
            <a:off x="291960" y="1286640"/>
            <a:ext cx="636408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ítulo 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Imagem 1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04" name="CaixaDeTexto 5"/>
          <p:cNvSpPr/>
          <p:nvPr/>
        </p:nvSpPr>
        <p:spPr>
          <a:xfrm>
            <a:off x="291960" y="1286640"/>
            <a:ext cx="63640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ítulo 3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07" name="CaixaDeTexto 38"/>
          <p:cNvSpPr/>
          <p:nvPr/>
        </p:nvSpPr>
        <p:spPr>
          <a:xfrm>
            <a:off x="291960" y="1286640"/>
            <a:ext cx="636408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Imagem 167" descr=""/>
          <p:cNvPicPr/>
          <p:nvPr/>
        </p:nvPicPr>
        <p:blipFill>
          <a:blip r:embed="rId2"/>
          <a:stretch/>
        </p:blipFill>
        <p:spPr>
          <a:xfrm>
            <a:off x="3420000" y="1641240"/>
            <a:ext cx="4249080" cy="33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ítulo 27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3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7" name="CaixaDeTexto 27"/>
          <p:cNvSpPr/>
          <p:nvPr/>
        </p:nvSpPr>
        <p:spPr>
          <a:xfrm>
            <a:off x="291960" y="1113480"/>
            <a:ext cx="769284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Imagem 211" descr=""/>
          <p:cNvPicPr/>
          <p:nvPr/>
        </p:nvPicPr>
        <p:blipFill>
          <a:blip r:embed="rId2"/>
          <a:stretch/>
        </p:blipFill>
        <p:spPr>
          <a:xfrm>
            <a:off x="4129920" y="1171800"/>
            <a:ext cx="3788640" cy="62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ítulo 3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11" name="CaixaDeTexto 38"/>
          <p:cNvSpPr/>
          <p:nvPr/>
        </p:nvSpPr>
        <p:spPr>
          <a:xfrm>
            <a:off x="291960" y="1286640"/>
            <a:ext cx="766512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2" name="Imagem 3" descr=""/>
          <p:cNvPicPr/>
          <p:nvPr/>
        </p:nvPicPr>
        <p:blipFill>
          <a:blip r:embed="rId2"/>
          <a:stretch/>
        </p:blipFill>
        <p:spPr>
          <a:xfrm>
            <a:off x="2999160" y="3830400"/>
            <a:ext cx="5179680" cy="112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ítulo 43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Imagem 43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15" name="CaixaDeTexto 42"/>
          <p:cNvSpPr/>
          <p:nvPr/>
        </p:nvSpPr>
        <p:spPr>
          <a:xfrm>
            <a:off x="180000" y="900000"/>
            <a:ext cx="741852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ContaBancaria com: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Atributo privado saldo (inicial 0).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depositar(valor) que adiciona ao saldo.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sacar(valor) que verifica se há saldo suficiente.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ver_saldo() que retorna o saldo.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6" name="Imagem 175" descr=""/>
          <p:cNvPicPr/>
          <p:nvPr/>
        </p:nvPicPr>
        <p:blipFill>
          <a:blip r:embed="rId2"/>
          <a:stretch/>
        </p:blipFill>
        <p:spPr>
          <a:xfrm>
            <a:off x="180000" y="3365280"/>
            <a:ext cx="6825960" cy="149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agem 2" descr=""/>
          <p:cNvPicPr/>
          <p:nvPr/>
        </p:nvPicPr>
        <p:blipFill>
          <a:blip r:embed="rId1"/>
          <a:stretch/>
        </p:blipFill>
        <p:spPr>
          <a:xfrm>
            <a:off x="1864080" y="0"/>
            <a:ext cx="5413680" cy="514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ítulo 8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9" name="Imagem 12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20" name="CaixaDeTexto 7"/>
          <p:cNvSpPr/>
          <p:nvPr/>
        </p:nvSpPr>
        <p:spPr>
          <a:xfrm>
            <a:off x="180000" y="900000"/>
            <a:ext cx="741852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5: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 bancaria para levantar erros usando </a:t>
            </a:r>
            <a:r>
              <a:rPr b="0" lang="pt-BR" sz="1800" spc="-1" strike="noStrike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raise ValueError(“msg”)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em caso de erros (valor negativo ou s/ saldo)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Imagem 180" descr=""/>
          <p:cNvPicPr/>
          <p:nvPr/>
        </p:nvPicPr>
        <p:blipFill>
          <a:blip r:embed="rId2"/>
          <a:stretch/>
        </p:blipFill>
        <p:spPr>
          <a:xfrm>
            <a:off x="360000" y="2520000"/>
            <a:ext cx="6787800" cy="208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ítulo 9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Imagem 13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24" name="CaixaDeTexto 8"/>
          <p:cNvSpPr/>
          <p:nvPr/>
        </p:nvSpPr>
        <p:spPr>
          <a:xfrm>
            <a:off x="180000" y="72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m 184" descr=""/>
          <p:cNvPicPr/>
          <p:nvPr/>
        </p:nvPicPr>
        <p:blipFill>
          <a:blip r:embed="rId1"/>
          <a:stretch/>
        </p:blipFill>
        <p:spPr>
          <a:xfrm>
            <a:off x="900000" y="670680"/>
            <a:ext cx="7520400" cy="418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ítulo 7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Imagem 11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28" name="CaixaDeTexto 6"/>
          <p:cNvSpPr/>
          <p:nvPr/>
        </p:nvSpPr>
        <p:spPr>
          <a:xfrm>
            <a:off x="180000" y="72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Imagem 188" descr=""/>
          <p:cNvPicPr/>
          <p:nvPr/>
        </p:nvPicPr>
        <p:blipFill>
          <a:blip r:embed="rId2"/>
          <a:stretch/>
        </p:blipFill>
        <p:spPr>
          <a:xfrm>
            <a:off x="-3240" y="2024280"/>
            <a:ext cx="6157080" cy="1789560"/>
          </a:xfrm>
          <a:prstGeom prst="rect">
            <a:avLst/>
          </a:prstGeom>
          <a:ln w="0">
            <a:noFill/>
          </a:ln>
        </p:spPr>
      </p:pic>
      <p:pic>
        <p:nvPicPr>
          <p:cNvPr id="330" name="Imagem 189" descr=""/>
          <p:cNvPicPr/>
          <p:nvPr/>
        </p:nvPicPr>
        <p:blipFill>
          <a:blip r:embed="rId3"/>
          <a:stretch/>
        </p:blipFill>
        <p:spPr>
          <a:xfrm>
            <a:off x="1296000" y="3830040"/>
            <a:ext cx="7835400" cy="131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ítulo 43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Imagem 43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33" name="CaixaDeTexto 42"/>
          <p:cNvSpPr/>
          <p:nvPr/>
        </p:nvSpPr>
        <p:spPr>
          <a:xfrm>
            <a:off x="180000" y="900000"/>
            <a:ext cx="741852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7: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Biblioteca que contém uma lista de objetos Livro.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classe Livro tem titulo e autor.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classe Biblioteca deve ter métodos para adicionar, remover e listar livros.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Imagem 193" descr=""/>
          <p:cNvPicPr/>
          <p:nvPr/>
        </p:nvPicPr>
        <p:blipFill>
          <a:blip r:embed="rId2"/>
          <a:stretch/>
        </p:blipFill>
        <p:spPr>
          <a:xfrm>
            <a:off x="160560" y="3060000"/>
            <a:ext cx="7397280" cy="138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72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6720" cy="29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Imagem 4" descr=""/>
          <p:cNvPicPr/>
          <p:nvPr/>
        </p:nvPicPr>
        <p:blipFill>
          <a:blip r:embed="rId1"/>
          <a:stretch/>
        </p:blipFill>
        <p:spPr>
          <a:xfrm>
            <a:off x="1355760" y="0"/>
            <a:ext cx="6430320" cy="514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ítulo 2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Imagem 3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1" name="CaixaDeTexto 26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2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Imagem 3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4" name="CaixaDeTexto 25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m 218" descr=""/>
          <p:cNvPicPr/>
          <p:nvPr/>
        </p:nvPicPr>
        <p:blipFill>
          <a:blip r:embed="rId2"/>
          <a:stretch/>
        </p:blipFill>
        <p:spPr>
          <a:xfrm>
            <a:off x="859680" y="3043800"/>
            <a:ext cx="4178880" cy="13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ítulo 2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Imagem 3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8" name="CaixaDeTexto 29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ítulo 28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Imagem 3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01" name="CaixaDeTexto 28"/>
          <p:cNvSpPr/>
          <p:nvPr/>
        </p:nvSpPr>
        <p:spPr>
          <a:xfrm>
            <a:off x="291960" y="1113480"/>
            <a:ext cx="7692840" cy="38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m 225" descr=""/>
          <p:cNvPicPr/>
          <p:nvPr/>
        </p:nvPicPr>
        <p:blipFill>
          <a:blip r:embed="rId2"/>
          <a:stretch/>
        </p:blipFill>
        <p:spPr>
          <a:xfrm>
            <a:off x="2340000" y="3384000"/>
            <a:ext cx="9142200" cy="179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</TotalTime>
  <Application>LibreOffice/7.5.5.2$Linux_X86_64 LibreOffice_project/50$Build-2</Application>
  <AppVersion>15.0000</AppVersion>
  <Words>1380</Words>
  <Paragraphs>303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2025-03-11T18:01:18Z</dcterms:modified>
  <cp:revision>37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60</vt:i4>
  </property>
</Properties>
</file>