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29.xml" ContentType="application/vnd.openxmlformats-officedocument.presentationml.slide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53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55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48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46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3.xml.rels" ContentType="application/vnd.openxmlformats-package.relationships+xml"/>
  <Override PartName="/ppt/slides/_rels/slide39.xml.rels" ContentType="application/vnd.openxmlformats-package.relationships+xml"/>
  <Override PartName="/ppt/slides/_rels/slide56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3.xml.rels" ContentType="application/vnd.openxmlformats-package.relationships+xml"/>
  <Override PartName="/ppt/slides/_rels/slide26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52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40.xml.rels" ContentType="application/vnd.openxmlformats-package.relationships+xml"/>
  <Override PartName="/ppt/slides/_rels/slide23.xml.rels" ContentType="application/vnd.openxmlformats-package.relationships+xml"/>
  <Override PartName="/ppt/slides/_rels/slide57.xml.rels" ContentType="application/vnd.openxmlformats-package.relationships+xml"/>
  <Override PartName="/ppt/slides/_rels/slide5.xml.rels" ContentType="application/vnd.openxmlformats-package.relationships+xml"/>
  <Override PartName="/ppt/slides/_rels/slide49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51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4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57.xml" ContentType="application/vnd.openxmlformats-officedocument.presentationml.slide+xml"/>
  <Override PartName="/ppt/slides/slide4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6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55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54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21.png" ContentType="image/png"/>
  <Override PartName="/ppt/media/image8.png" ContentType="image/png"/>
  <Override PartName="/ppt/media/image12.png" ContentType="image/png"/>
  <Override PartName="/ppt/media/image20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28.png" ContentType="image/png"/>
  <Override PartName="/ppt/media/image27.png" ContentType="image/png"/>
  <Override PartName="/ppt/media/image19.png" ContentType="image/png"/>
  <Override PartName="/ppt/media/image26.png" ContentType="image/png"/>
  <Override PartName="/ppt/media/image18.png" ContentType="image/png"/>
  <Override PartName="/ppt/media/image25.png" ContentType="image/png"/>
  <Override PartName="/ppt/media/image17.png" ContentType="image/png"/>
  <Override PartName="/ppt/media/image24.png" ContentType="image/png"/>
  <Override PartName="/ppt/media/image16.png" ContentType="image/png"/>
  <Override PartName="/ppt/media/image23.png" ContentType="image/png"/>
  <Override PartName="/ppt/media/image15.png" ContentType="image/png"/>
  <Override PartName="/ppt/media/image22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C1180C-A528-4FAB-9FE6-F33B2BBCF8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1F9670-F12B-433A-9D92-CFFDF2C7C0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057F52-3CAC-42B5-8FF8-1D7FD0398A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E0434C-12B4-45ED-AB1B-33B1D6100C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27E1AB-A875-43AF-A9EC-7E0B6E6C49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095872-4B74-4B04-8B8B-6558E74BE4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CB628F-6C35-4B52-831F-A973E934CD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E63DB7-7CEA-4D76-9546-6FBFDEFD6B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E25915-7D96-4B82-A416-B9FEB7FF91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BCD411-0867-4365-8E33-0E62415888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F61EC4-2DD8-427B-A97B-640873C63D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1E4283-BC8F-48C7-9846-9049840117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0DA4E2-3C37-4B85-AF3A-E3C7DEE3A7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A37743-DE79-4851-A950-9A7880974A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40A0B1-0F15-44D1-977B-B260E8BE7E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F24DC1-87B0-43F4-A45D-C18850D79B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232BA0-57E4-48C3-A548-7ED43CB3F9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0FCA05-48F7-4DAF-BB12-CE1E1E3596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315CB5-31A2-47A7-B3A7-72BB30781A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756D5F-5D13-4804-AE2C-747E370B42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062FCD-DF99-4628-9F56-5A21A5D394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DD68D9-4DEC-4DD5-8133-F9FFD10E1D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683745-327B-4D4D-91B5-24B65D6BC4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74A027-8FD7-444D-A125-4D283EA1B4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8CF1CB-F07A-44D9-94E5-AAB1B5BE29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F05A13-F0F7-4D6C-A6B3-CAA937C380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1EF94A-67B7-49B1-B618-41C6FFC991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0486DD-AF9E-42E8-85E9-35A0BB9E5B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D07312-D506-47CD-AD7C-963A7D5B88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593A43-112B-4C02-8105-846D54C12E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328B57-96A7-4EB4-BD2C-0B530A387A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24F3BE-6F45-4372-8EFB-1A3EEF7774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9E9D68-A9ED-4650-A3E0-26335934EC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C8BE36-5373-454D-BC61-0C9DA637AB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A88694-DA6B-4BBF-9C39-C288E5453C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09196D-CE03-40D7-9892-824D3992E8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7600" cy="1206360"/>
          </a:xfrm>
          <a:custGeom>
            <a:avLst/>
            <a:gdLst>
              <a:gd name="textAreaLeft" fmla="*/ 0 w 1407600"/>
              <a:gd name="textAreaRight" fmla="*/ 1411560 w 1407600"/>
              <a:gd name="textAreaTop" fmla="*/ 0 h 1206360"/>
              <a:gd name="textAreaBottom" fmla="*/ 1210320 h 120636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627984C-6A81-4189-9DA3-AEF12AEFBEEB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A2DD13B-3002-42A3-8AA6-C951D4F707E4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9BC8486-4A3C-406D-B99D-5C3E29AF293B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2640" cy="1771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400000" y="4183200"/>
            <a:ext cx="48898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Google Shape;127;p1"/>
          <p:cNvCxnSpPr/>
          <p:nvPr/>
        </p:nvCxnSpPr>
        <p:spPr>
          <a:xfrm>
            <a:off x="1988280" y="-968400"/>
            <a:ext cx="3960" cy="158328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65" name="Google Shape;129;p1"/>
          <p:cNvSpPr/>
          <p:nvPr/>
        </p:nvSpPr>
        <p:spPr>
          <a:xfrm>
            <a:off x="5220000" y="1117080"/>
            <a:ext cx="187380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09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29;p 2"/>
          <p:cNvSpPr/>
          <p:nvPr/>
        </p:nvSpPr>
        <p:spPr>
          <a:xfrm>
            <a:off x="1080000" y="1592640"/>
            <a:ext cx="485604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84"/>
          <p:cNvSpPr/>
          <p:nvPr/>
        </p:nvSpPr>
        <p:spPr>
          <a:xfrm>
            <a:off x="720000" y="2231280"/>
            <a:ext cx="5648760" cy="22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Cada erro é uma oportunidade de aprendizado; cada bug resolvido é um passo mais perto da excelência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 código que você escreve hoje é a base das inovações de amanhã.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Persistência é a chave: se você não desistir, eventualmente encontrará a solução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ítulo 29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Imagem 3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04" name="CaixaDeTexto 29"/>
          <p:cNvSpPr/>
          <p:nvPr/>
        </p:nvSpPr>
        <p:spPr>
          <a:xfrm>
            <a:off x="291960" y="1113480"/>
            <a:ext cx="769356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ítulo 28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Imagem 3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07" name="CaixaDeTexto 28"/>
          <p:cNvSpPr/>
          <p:nvPr/>
        </p:nvSpPr>
        <p:spPr>
          <a:xfrm>
            <a:off x="291960" y="1113480"/>
            <a:ext cx="7693560" cy="38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Imagem 225" descr=""/>
          <p:cNvPicPr/>
          <p:nvPr/>
        </p:nvPicPr>
        <p:blipFill>
          <a:blip r:embed="rId2"/>
          <a:stretch/>
        </p:blipFill>
        <p:spPr>
          <a:xfrm>
            <a:off x="2340000" y="3384000"/>
            <a:ext cx="9142920" cy="179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ítulo 30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Imagem 3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11" name="CaixaDeTexto 30"/>
          <p:cNvSpPr/>
          <p:nvPr/>
        </p:nvSpPr>
        <p:spPr>
          <a:xfrm>
            <a:off x="291960" y="1113480"/>
            <a:ext cx="769356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ítulo 31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Imagem 3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14" name="CaixaDeTexto 31"/>
          <p:cNvSpPr/>
          <p:nvPr/>
        </p:nvSpPr>
        <p:spPr>
          <a:xfrm>
            <a:off x="291960" y="1113480"/>
            <a:ext cx="769356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Imagem 40" descr=""/>
          <p:cNvPicPr/>
          <p:nvPr/>
        </p:nvPicPr>
        <p:blipFill>
          <a:blip r:embed="rId2"/>
          <a:stretch/>
        </p:blipFill>
        <p:spPr>
          <a:xfrm>
            <a:off x="3420360" y="1641240"/>
            <a:ext cx="4249800" cy="337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ítulo 11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1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11"/>
          <p:cNvSpPr/>
          <p:nvPr/>
        </p:nvSpPr>
        <p:spPr>
          <a:xfrm>
            <a:off x="291960" y="1113480"/>
            <a:ext cx="7693560" cy="32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Back-end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Web: Apache, Nginx, Gunicorn.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Dados: MySQL, PostgreSQL, MongoDB.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Linguagem de Programação: Python, Node.js, PHP.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APIs: REST, GraphQL (comunicação entre sistemas).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ítulo 12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m 1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21" name="CaixaDeTexto 12"/>
          <p:cNvSpPr/>
          <p:nvPr/>
        </p:nvSpPr>
        <p:spPr>
          <a:xfrm>
            <a:off x="291960" y="1113480"/>
            <a:ext cx="7693560" cy="22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Framework?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ítulo 13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Imagem 1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24" name="CaixaDeTexto 13"/>
          <p:cNvSpPr/>
          <p:nvPr/>
        </p:nvSpPr>
        <p:spPr>
          <a:xfrm>
            <a:off x="291960" y="1113480"/>
            <a:ext cx="769356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Framework?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Conjunto de ferramentas e bibliotecas para acelerar o desenvolvimento.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Framework ≠ Biblioteca: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Biblioteca: Você chama funções específicas.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Framework: Define a estrutura do seu projeto.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Exemplos em Python: Django (full-stack), Flask (microframework).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ítulo 14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2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27" name="CaixaDeTexto 14"/>
          <p:cNvSpPr/>
          <p:nvPr/>
        </p:nvSpPr>
        <p:spPr>
          <a:xfrm>
            <a:off x="291960" y="1113480"/>
            <a:ext cx="7693560" cy="22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ítulo 16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Imagem 2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30" name="CaixaDeTexto 16"/>
          <p:cNvSpPr/>
          <p:nvPr/>
        </p:nvSpPr>
        <p:spPr>
          <a:xfrm>
            <a:off x="291960" y="1113480"/>
            <a:ext cx="7693560" cy="32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Reduz código repetitivo.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Oferece segurança integrada (ex: proteção contra SQL injection).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Facilita escalabilidade e manutenção.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Comunidade e documentação robustas.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ítulo 15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Imagem 2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33" name="CaixaDeTexto 15"/>
          <p:cNvSpPr/>
          <p:nvPr/>
        </p:nvSpPr>
        <p:spPr>
          <a:xfrm>
            <a:off x="291960" y="1113480"/>
            <a:ext cx="7693560" cy="45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34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42" descr=""/>
          <p:cNvPicPr/>
          <p:nvPr/>
        </p:nvPicPr>
        <p:blipFill>
          <a:blip r:embed="rId1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34"/>
          <p:cNvSpPr/>
          <p:nvPr/>
        </p:nvSpPr>
        <p:spPr>
          <a:xfrm>
            <a:off x="180000" y="900000"/>
            <a:ext cx="74192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Dado 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arquivo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tabela_es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tatica.htm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Implemen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te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corretame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nte a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função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que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recebe a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quantidad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 de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linhas e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colunas e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monte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adequada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mente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ítulo 18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m 2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36" name="CaixaDeTexto 18"/>
          <p:cNvSpPr/>
          <p:nvPr/>
        </p:nvSpPr>
        <p:spPr>
          <a:xfrm>
            <a:off x="291960" y="1113480"/>
            <a:ext cx="7693560" cy="29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720000" y="2410200"/>
            <a:ext cx="2637720" cy="11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ítulo 19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Imagem 2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40" name="CaixaDeTexto 19"/>
          <p:cNvSpPr/>
          <p:nvPr/>
        </p:nvSpPr>
        <p:spPr>
          <a:xfrm>
            <a:off x="291960" y="1113480"/>
            <a:ext cx="76935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44280" y="1050120"/>
            <a:ext cx="7875720" cy="398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ítulo 20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Imagem 2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44" name="CaixaDeTexto 20"/>
          <p:cNvSpPr/>
          <p:nvPr/>
        </p:nvSpPr>
        <p:spPr>
          <a:xfrm>
            <a:off x="291960" y="1113480"/>
            <a:ext cx="76935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180000" y="1136880"/>
            <a:ext cx="7704360" cy="330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ítulo 31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Imagem 3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50" name="CaixaDeTexto 31"/>
          <p:cNvSpPr/>
          <p:nvPr/>
        </p:nvSpPr>
        <p:spPr>
          <a:xfrm>
            <a:off x="291960" y="1113480"/>
            <a:ext cx="769356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Apache, Nginx, Gunicorn.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MySQL, PostgreSQL, MongoDB.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Linguagem de Programação: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Python, Node.js, PHP.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ítulo 35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m 44" descr=""/>
          <p:cNvPicPr/>
          <p:nvPr/>
        </p:nvPicPr>
        <p:blipFill>
          <a:blip r:embed="rId1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173" name="CaixaDeTexto 35"/>
          <p:cNvSpPr/>
          <p:nvPr/>
        </p:nvSpPr>
        <p:spPr>
          <a:xfrm>
            <a:off x="180000" y="900000"/>
            <a:ext cx="74192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Dado o arquivo tabela_estatica.html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Implemente geração de uma coluna inicial com o numero da linha na mesma tabela.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ítulo 4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Imagem 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53" name="CaixaDeTexto 3"/>
          <p:cNvSpPr/>
          <p:nvPr/>
        </p:nvSpPr>
        <p:spPr>
          <a:xfrm>
            <a:off x="291960" y="1113480"/>
            <a:ext cx="769356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Herança?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Imagem 134" descr=""/>
          <p:cNvPicPr/>
          <p:nvPr/>
        </p:nvPicPr>
        <p:blipFill>
          <a:blip r:embed="rId2"/>
          <a:stretch/>
        </p:blipFill>
        <p:spPr>
          <a:xfrm>
            <a:off x="5040000" y="1254960"/>
            <a:ext cx="3035160" cy="3063600"/>
          </a:xfrm>
          <a:prstGeom prst="rect">
            <a:avLst/>
          </a:prstGeom>
          <a:ln w="0">
            <a:noFill/>
          </a:ln>
        </p:spPr>
      </p:pic>
      <p:pic>
        <p:nvPicPr>
          <p:cNvPr id="255" name="Imagem 135" descr=""/>
          <p:cNvPicPr/>
          <p:nvPr/>
        </p:nvPicPr>
        <p:blipFill>
          <a:blip r:embed="rId3"/>
          <a:stretch/>
        </p:blipFill>
        <p:spPr>
          <a:xfrm>
            <a:off x="2719440" y="1833840"/>
            <a:ext cx="1779120" cy="3026520"/>
          </a:xfrm>
          <a:prstGeom prst="rect">
            <a:avLst/>
          </a:prstGeom>
          <a:ln w="0">
            <a:noFill/>
          </a:ln>
        </p:spPr>
      </p:pic>
      <p:pic>
        <p:nvPicPr>
          <p:cNvPr id="256" name="Imagem 8" descr=""/>
          <p:cNvPicPr/>
          <p:nvPr/>
        </p:nvPicPr>
        <p:blipFill>
          <a:blip r:embed="rId4"/>
          <a:stretch/>
        </p:blipFill>
        <p:spPr>
          <a:xfrm>
            <a:off x="3762000" y="180000"/>
            <a:ext cx="5380560" cy="192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ítulo 3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59" name="CaixaDeTexto 2"/>
          <p:cNvSpPr/>
          <p:nvPr/>
        </p:nvSpPr>
        <p:spPr>
          <a:xfrm>
            <a:off x="291960" y="1113480"/>
            <a:ext cx="769356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Herança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herança 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Imagem 6" descr=""/>
          <p:cNvPicPr/>
          <p:nvPr/>
        </p:nvPicPr>
        <p:blipFill>
          <a:blip r:embed="rId2"/>
          <a:stretch/>
        </p:blipFill>
        <p:spPr>
          <a:xfrm>
            <a:off x="959400" y="3067920"/>
            <a:ext cx="5380560" cy="192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ítulo 1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Imagem 14" descr=""/>
          <p:cNvPicPr/>
          <p:nvPr/>
        </p:nvPicPr>
        <p:blipFill>
          <a:blip r:embed="rId1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263" name="CaixaDeTexto 9"/>
          <p:cNvSpPr/>
          <p:nvPr/>
        </p:nvSpPr>
        <p:spPr>
          <a:xfrm>
            <a:off x="180000" y="900000"/>
            <a:ext cx="741924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 looping que instancie um objeto ContaBancaria 100 e guarde-o numa lista bilhoes de vezes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Imagem 144" descr=""/>
          <p:cNvPicPr/>
          <p:nvPr/>
        </p:nvPicPr>
        <p:blipFill>
          <a:blip r:embed="rId1"/>
          <a:stretch/>
        </p:blipFill>
        <p:spPr>
          <a:xfrm>
            <a:off x="1004760" y="602640"/>
            <a:ext cx="7198560" cy="39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ítulo 10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Imagem 16" descr=""/>
          <p:cNvPicPr/>
          <p:nvPr/>
        </p:nvPicPr>
        <p:blipFill>
          <a:blip r:embed="rId1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267" name="CaixaDeTexto 10"/>
          <p:cNvSpPr/>
          <p:nvPr/>
        </p:nvSpPr>
        <p:spPr>
          <a:xfrm>
            <a:off x="180000" y="900000"/>
            <a:ext cx="741924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Dado o código a seguir, defina a classe Livro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0" name="Imagem 15" descr=""/>
          <p:cNvPicPr/>
          <p:nvPr/>
        </p:nvPicPr>
        <p:blipFill>
          <a:blip r:embed="rId1"/>
          <a:stretch/>
        </p:blipFill>
        <p:spPr>
          <a:xfrm>
            <a:off x="1355760" y="0"/>
            <a:ext cx="643104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ítulo 10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Imagem 16" descr=""/>
          <p:cNvPicPr/>
          <p:nvPr/>
        </p:nvPicPr>
        <p:blipFill>
          <a:blip r:embed="rId1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273" name="CaixaDeTexto 10"/>
          <p:cNvSpPr/>
          <p:nvPr/>
        </p:nvSpPr>
        <p:spPr>
          <a:xfrm>
            <a:off x="180000" y="900000"/>
            <a:ext cx="741924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3: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ítulo 10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Imagem 16" descr=""/>
          <p:cNvPicPr/>
          <p:nvPr/>
        </p:nvPicPr>
        <p:blipFill>
          <a:blip r:embed="rId1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276" name="CaixaDeTexto 10"/>
          <p:cNvSpPr/>
          <p:nvPr/>
        </p:nvSpPr>
        <p:spPr>
          <a:xfrm>
            <a:off x="180000" y="900000"/>
            <a:ext cx="741924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ítulo 3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79" name="CaixaDeTexto 2"/>
          <p:cNvSpPr/>
          <p:nvPr/>
        </p:nvSpPr>
        <p:spPr>
          <a:xfrm>
            <a:off x="291960" y="1113480"/>
            <a:ext cx="769356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Atividade valendo nota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aluno vai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ítulo 22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Imagem 2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176" name="CaixaDeTexto 22"/>
          <p:cNvSpPr/>
          <p:nvPr/>
        </p:nvSpPr>
        <p:spPr>
          <a:xfrm>
            <a:off x="291960" y="1113480"/>
            <a:ext cx="769356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Imagem 194" descr=""/>
          <p:cNvPicPr/>
          <p:nvPr/>
        </p:nvPicPr>
        <p:blipFill>
          <a:blip r:embed="rId2"/>
          <a:stretch/>
        </p:blipFill>
        <p:spPr>
          <a:xfrm>
            <a:off x="308160" y="3600000"/>
            <a:ext cx="951120" cy="1151280"/>
          </a:xfrm>
          <a:prstGeom prst="rect">
            <a:avLst/>
          </a:prstGeom>
          <a:ln w="0">
            <a:noFill/>
          </a:ln>
        </p:spPr>
      </p:pic>
      <p:pic>
        <p:nvPicPr>
          <p:cNvPr id="178" name="Imagem 195" descr=""/>
          <p:cNvPicPr/>
          <p:nvPr/>
        </p:nvPicPr>
        <p:blipFill>
          <a:blip r:embed="rId3"/>
          <a:stretch/>
        </p:blipFill>
        <p:spPr>
          <a:xfrm>
            <a:off x="2484000" y="3600000"/>
            <a:ext cx="1259280" cy="1285200"/>
          </a:xfrm>
          <a:prstGeom prst="rect">
            <a:avLst/>
          </a:prstGeom>
          <a:ln w="0">
            <a:noFill/>
          </a:ln>
        </p:spPr>
      </p:pic>
      <p:pic>
        <p:nvPicPr>
          <p:cNvPr id="179" name="Imagem 196" descr=""/>
          <p:cNvPicPr/>
          <p:nvPr/>
        </p:nvPicPr>
        <p:blipFill>
          <a:blip r:embed="rId4"/>
          <a:stretch/>
        </p:blipFill>
        <p:spPr>
          <a:xfrm>
            <a:off x="1296000" y="3960000"/>
            <a:ext cx="1217880" cy="493920"/>
          </a:xfrm>
          <a:prstGeom prst="rect">
            <a:avLst/>
          </a:prstGeom>
          <a:ln w="0">
            <a:noFill/>
          </a:ln>
        </p:spPr>
      </p:pic>
      <p:pic>
        <p:nvPicPr>
          <p:cNvPr id="180" name="Imagem 197" descr=""/>
          <p:cNvPicPr/>
          <p:nvPr/>
        </p:nvPicPr>
        <p:blipFill>
          <a:blip r:embed="rId5"/>
          <a:stretch/>
        </p:blipFill>
        <p:spPr>
          <a:xfrm>
            <a:off x="7236000" y="3498480"/>
            <a:ext cx="1408320" cy="1360800"/>
          </a:xfrm>
          <a:prstGeom prst="rect">
            <a:avLst/>
          </a:prstGeom>
          <a:ln w="0">
            <a:noFill/>
          </a:ln>
        </p:spPr>
      </p:pic>
      <p:pic>
        <p:nvPicPr>
          <p:cNvPr id="181" name="Imagem 198" descr=""/>
          <p:cNvPicPr/>
          <p:nvPr/>
        </p:nvPicPr>
        <p:blipFill>
          <a:blip r:embed="rId6"/>
          <a:stretch/>
        </p:blipFill>
        <p:spPr>
          <a:xfrm>
            <a:off x="3744000" y="3960000"/>
            <a:ext cx="1217880" cy="493920"/>
          </a:xfrm>
          <a:prstGeom prst="rect">
            <a:avLst/>
          </a:prstGeom>
          <a:ln w="0">
            <a:noFill/>
          </a:ln>
        </p:spPr>
      </p:pic>
      <p:pic>
        <p:nvPicPr>
          <p:cNvPr id="182" name="Imagem 199" descr=""/>
          <p:cNvPicPr/>
          <p:nvPr/>
        </p:nvPicPr>
        <p:blipFill>
          <a:blip r:embed="rId7"/>
          <a:stretch/>
        </p:blipFill>
        <p:spPr>
          <a:xfrm>
            <a:off x="5040000" y="3600000"/>
            <a:ext cx="1259280" cy="1285200"/>
          </a:xfrm>
          <a:prstGeom prst="rect">
            <a:avLst/>
          </a:prstGeom>
          <a:ln w="0">
            <a:noFill/>
          </a:ln>
        </p:spPr>
      </p:pic>
      <p:pic>
        <p:nvPicPr>
          <p:cNvPr id="183" name="Imagem 200" descr=""/>
          <p:cNvPicPr/>
          <p:nvPr/>
        </p:nvPicPr>
        <p:blipFill>
          <a:blip r:embed="rId8"/>
          <a:stretch/>
        </p:blipFill>
        <p:spPr>
          <a:xfrm>
            <a:off x="6300000" y="3960000"/>
            <a:ext cx="1217880" cy="49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ítulo 2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Imagem 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82" name="CaixaDeTexto 1"/>
          <p:cNvSpPr/>
          <p:nvPr/>
        </p:nvSpPr>
        <p:spPr>
          <a:xfrm>
            <a:off x="291960" y="1286640"/>
            <a:ext cx="636480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Imagem 154" descr=""/>
          <p:cNvPicPr/>
          <p:nvPr/>
        </p:nvPicPr>
        <p:blipFill>
          <a:blip r:embed="rId2"/>
          <a:stretch/>
        </p:blipFill>
        <p:spPr>
          <a:xfrm>
            <a:off x="0" y="0"/>
            <a:ext cx="8897760" cy="46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ítulo 39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86" name="CaixaDeTexto 38"/>
          <p:cNvSpPr/>
          <p:nvPr/>
        </p:nvSpPr>
        <p:spPr>
          <a:xfrm>
            <a:off x="291960" y="1286640"/>
            <a:ext cx="636480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ítulo 5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89" name="CaixaDeTexto 4"/>
          <p:cNvSpPr/>
          <p:nvPr/>
        </p:nvSpPr>
        <p:spPr>
          <a:xfrm>
            <a:off x="291960" y="1286640"/>
            <a:ext cx="636480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ítulo 6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agem 1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92" name="CaixaDeTexto 5"/>
          <p:cNvSpPr/>
          <p:nvPr/>
        </p:nvSpPr>
        <p:spPr>
          <a:xfrm>
            <a:off x="291960" y="1286640"/>
            <a:ext cx="636480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ítulo 39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95" name="CaixaDeTexto 38"/>
          <p:cNvSpPr/>
          <p:nvPr/>
        </p:nvSpPr>
        <p:spPr>
          <a:xfrm>
            <a:off x="291960" y="1286640"/>
            <a:ext cx="636480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Imagem 167" descr=""/>
          <p:cNvPicPr/>
          <p:nvPr/>
        </p:nvPicPr>
        <p:blipFill>
          <a:blip r:embed="rId2"/>
          <a:stretch/>
        </p:blipFill>
        <p:spPr>
          <a:xfrm>
            <a:off x="3420000" y="1641240"/>
            <a:ext cx="4249800" cy="337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ítulo 39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99" name="CaixaDeTexto 38"/>
          <p:cNvSpPr/>
          <p:nvPr/>
        </p:nvSpPr>
        <p:spPr>
          <a:xfrm>
            <a:off x="291960" y="1286640"/>
            <a:ext cx="7665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Imagem 3" descr=""/>
          <p:cNvPicPr/>
          <p:nvPr/>
        </p:nvPicPr>
        <p:blipFill>
          <a:blip r:embed="rId2"/>
          <a:stretch/>
        </p:blipFill>
        <p:spPr>
          <a:xfrm>
            <a:off x="2999160" y="3830400"/>
            <a:ext cx="5180400" cy="112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ítulo 43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Imagem 43" descr=""/>
          <p:cNvPicPr/>
          <p:nvPr/>
        </p:nvPicPr>
        <p:blipFill>
          <a:blip r:embed="rId1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303" name="CaixaDeTexto 42"/>
          <p:cNvSpPr/>
          <p:nvPr/>
        </p:nvSpPr>
        <p:spPr>
          <a:xfrm>
            <a:off x="180000" y="900000"/>
            <a:ext cx="74192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ContaBancaria com: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Atributo privado saldo (inicial 0).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depositar(valor) que adiciona ao saldo.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sacar(valor) que verifica se há saldo suficiente.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ver_saldo() que retorna o saldo.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Imagem 175" descr=""/>
          <p:cNvPicPr/>
          <p:nvPr/>
        </p:nvPicPr>
        <p:blipFill>
          <a:blip r:embed="rId2"/>
          <a:stretch/>
        </p:blipFill>
        <p:spPr>
          <a:xfrm>
            <a:off x="180000" y="3365280"/>
            <a:ext cx="6826680" cy="149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Imagem 2" descr=""/>
          <p:cNvPicPr/>
          <p:nvPr/>
        </p:nvPicPr>
        <p:blipFill>
          <a:blip r:embed="rId1"/>
          <a:stretch/>
        </p:blipFill>
        <p:spPr>
          <a:xfrm>
            <a:off x="1864080" y="0"/>
            <a:ext cx="541440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ítulo 8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Imagem 12" descr=""/>
          <p:cNvPicPr/>
          <p:nvPr/>
        </p:nvPicPr>
        <p:blipFill>
          <a:blip r:embed="rId1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308" name="CaixaDeTexto 7"/>
          <p:cNvSpPr/>
          <p:nvPr/>
        </p:nvSpPr>
        <p:spPr>
          <a:xfrm>
            <a:off x="180000" y="900000"/>
            <a:ext cx="74192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5: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 bancaria para levantar erros usando </a:t>
            </a:r>
            <a:r>
              <a:rPr b="0" lang="pt-BR" sz="1800" spc="-1" strike="noStrike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raise ValueError(“msg”)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em caso de erros (valor negativo ou s/ saldo)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Imagem 180" descr=""/>
          <p:cNvPicPr/>
          <p:nvPr/>
        </p:nvPicPr>
        <p:blipFill>
          <a:blip r:embed="rId2"/>
          <a:stretch/>
        </p:blipFill>
        <p:spPr>
          <a:xfrm>
            <a:off x="360000" y="2520000"/>
            <a:ext cx="6788520" cy="208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17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m 2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186" name="CaixaDeTexto 17"/>
          <p:cNvSpPr/>
          <p:nvPr/>
        </p:nvSpPr>
        <p:spPr>
          <a:xfrm>
            <a:off x="291960" y="1113480"/>
            <a:ext cx="769356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Imagem 204" descr=""/>
          <p:cNvPicPr/>
          <p:nvPr/>
        </p:nvPicPr>
        <p:blipFill>
          <a:blip r:embed="rId2"/>
          <a:stretch/>
        </p:blipFill>
        <p:spPr>
          <a:xfrm>
            <a:off x="1891440" y="2340000"/>
            <a:ext cx="5847840" cy="25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ítulo 9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Imagem 13" descr=""/>
          <p:cNvPicPr/>
          <p:nvPr/>
        </p:nvPicPr>
        <p:blipFill>
          <a:blip r:embed="rId1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312" name="CaixaDeTexto 8"/>
          <p:cNvSpPr/>
          <p:nvPr/>
        </p:nvSpPr>
        <p:spPr>
          <a:xfrm>
            <a:off x="180000" y="720000"/>
            <a:ext cx="741924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Imagem 184" descr=""/>
          <p:cNvPicPr/>
          <p:nvPr/>
        </p:nvPicPr>
        <p:blipFill>
          <a:blip r:embed="rId1"/>
          <a:stretch/>
        </p:blipFill>
        <p:spPr>
          <a:xfrm>
            <a:off x="900000" y="670680"/>
            <a:ext cx="7521120" cy="418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ítulo 7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Imagem 11" descr=""/>
          <p:cNvPicPr/>
          <p:nvPr/>
        </p:nvPicPr>
        <p:blipFill>
          <a:blip r:embed="rId1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316" name="CaixaDeTexto 6"/>
          <p:cNvSpPr/>
          <p:nvPr/>
        </p:nvSpPr>
        <p:spPr>
          <a:xfrm>
            <a:off x="180000" y="720000"/>
            <a:ext cx="741924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Imagem 188" descr=""/>
          <p:cNvPicPr/>
          <p:nvPr/>
        </p:nvPicPr>
        <p:blipFill>
          <a:blip r:embed="rId2"/>
          <a:stretch/>
        </p:blipFill>
        <p:spPr>
          <a:xfrm>
            <a:off x="-3240" y="2024280"/>
            <a:ext cx="6157800" cy="1790280"/>
          </a:xfrm>
          <a:prstGeom prst="rect">
            <a:avLst/>
          </a:prstGeom>
          <a:ln w="0">
            <a:noFill/>
          </a:ln>
        </p:spPr>
      </p:pic>
      <p:pic>
        <p:nvPicPr>
          <p:cNvPr id="318" name="Imagem 189" descr=""/>
          <p:cNvPicPr/>
          <p:nvPr/>
        </p:nvPicPr>
        <p:blipFill>
          <a:blip r:embed="rId3"/>
          <a:stretch/>
        </p:blipFill>
        <p:spPr>
          <a:xfrm>
            <a:off x="1296000" y="3830040"/>
            <a:ext cx="7836120" cy="13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ítulo 43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0" name="Imagem 43" descr=""/>
          <p:cNvPicPr/>
          <p:nvPr/>
        </p:nvPicPr>
        <p:blipFill>
          <a:blip r:embed="rId1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321" name="CaixaDeTexto 42"/>
          <p:cNvSpPr/>
          <p:nvPr/>
        </p:nvSpPr>
        <p:spPr>
          <a:xfrm>
            <a:off x="180000" y="900000"/>
            <a:ext cx="741924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7: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Biblioteca que contém uma lista de objetos Livro.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classe Livro tem titulo e autor.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classe Biblioteca deve ter métodos para adicionar, remover e listar livros.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Imagem 193" descr=""/>
          <p:cNvPicPr/>
          <p:nvPr/>
        </p:nvPicPr>
        <p:blipFill>
          <a:blip r:embed="rId2"/>
          <a:stretch/>
        </p:blipFill>
        <p:spPr>
          <a:xfrm>
            <a:off x="160560" y="3060000"/>
            <a:ext cx="7398000" cy="138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5" name="Imagem 4" descr=""/>
          <p:cNvPicPr/>
          <p:nvPr/>
        </p:nvPicPr>
        <p:blipFill>
          <a:blip r:embed="rId1"/>
          <a:stretch/>
        </p:blipFill>
        <p:spPr>
          <a:xfrm>
            <a:off x="1355760" y="0"/>
            <a:ext cx="643104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24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m 3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190" name="CaixaDeTexto 24"/>
          <p:cNvSpPr/>
          <p:nvPr/>
        </p:nvSpPr>
        <p:spPr>
          <a:xfrm>
            <a:off x="291960" y="1113480"/>
            <a:ext cx="769356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Navegador WEB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ítulo 27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Imagem 3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193" name="CaixaDeTexto 27"/>
          <p:cNvSpPr/>
          <p:nvPr/>
        </p:nvSpPr>
        <p:spPr>
          <a:xfrm>
            <a:off x="291960" y="1113480"/>
            <a:ext cx="769356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m 211" descr=""/>
          <p:cNvPicPr/>
          <p:nvPr/>
        </p:nvPicPr>
        <p:blipFill>
          <a:blip r:embed="rId2"/>
          <a:stretch/>
        </p:blipFill>
        <p:spPr>
          <a:xfrm>
            <a:off x="4129920" y="1171800"/>
            <a:ext cx="3789360" cy="62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ítulo 26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Imagem 3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197" name="CaixaDeTexto 26"/>
          <p:cNvSpPr/>
          <p:nvPr/>
        </p:nvSpPr>
        <p:spPr>
          <a:xfrm>
            <a:off x="291960" y="1113480"/>
            <a:ext cx="769356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ítulo 25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Imagem 3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200" name="CaixaDeTexto 25"/>
          <p:cNvSpPr/>
          <p:nvPr/>
        </p:nvSpPr>
        <p:spPr>
          <a:xfrm>
            <a:off x="291960" y="1113480"/>
            <a:ext cx="769356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Imagem 218" descr=""/>
          <p:cNvPicPr/>
          <p:nvPr/>
        </p:nvPicPr>
        <p:blipFill>
          <a:blip r:embed="rId2"/>
          <a:stretch/>
        </p:blipFill>
        <p:spPr>
          <a:xfrm>
            <a:off x="859680" y="3043800"/>
            <a:ext cx="4179600" cy="131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Application>LibreOffice/7.5.5.2$Linux_X86_64 LibreOffice_project/50$Build-2</Application>
  <AppVersion>15.0000</AppVersion>
  <Words>1380</Words>
  <Paragraphs>303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2025-03-06T17:40:00Z</dcterms:modified>
  <cp:revision>35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60</vt:i4>
  </property>
</Properties>
</file>