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</p:sldIdLst>
  <p:sldSz cx="9144000" cy="5143500" type="screen16x9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1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tableStyles" Target="tableStyle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5" Type="http://schemas.openxmlformats.org/officeDocument/2006/relationships/slide" Target="slides/slide2.xml"/><Relationship Id="rId61" Type="http://schemas.openxmlformats.org/officeDocument/2006/relationships/viewProps" Target="viewProp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E8FD1C6-1444-4E41-800E-BB5E90B063F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D50D7B-BC50-4C14-B72F-C57B3221884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39582B6-4580-4E4F-B85B-6B552A57B73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07B167-9265-43CB-82F2-C44D36D1DB93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0FB115A-C541-4713-BC5A-52FD882D900A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E9B1829-EF41-475A-9986-100468E0821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D8DFDCB-7C2C-435D-8E70-60677F8A5937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337F1DD-922C-4DE9-88C5-B702F683B66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90423CC-E0E6-41E9-A422-F8E8B22D3233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CF86CE-82B6-4882-8C15-49515185477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E6C3A3-5845-42DC-96E6-6D81391B007F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E17EACA-E76A-439C-BFB8-3AAFBDA9CD2B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C6FD80E-87DC-4179-B24C-E6B458B8F2B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F1046EC-0965-4826-AB70-93F5D14E3B9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82E31BAD-FC65-441E-BC06-6AF30900CDF7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6FC55B1-0E92-48E3-B1D0-736F512C7552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6EBDA64-4B37-4DC8-9736-C8C50100E9B0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DA216FFE-2334-495B-9882-5883BBF8147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7EF66C8-647E-48F9-BE45-A246CBD8617D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1112103D-8974-40D1-874F-15793E3B0679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9DBEEC50-19BB-4EF7-863D-A56BE68E0C34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B1DBC0F-A832-4109-877E-97B249AAEB44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53F844C-3C10-4108-9174-3F175CBBCA71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C643853C-D08E-4264-AE27-854FBEA32A53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1;p20"/>
          <p:cNvSpPr/>
          <p:nvPr/>
        </p:nvSpPr>
        <p:spPr>
          <a:xfrm>
            <a:off x="7456680" y="1361520"/>
            <a:ext cx="1407960" cy="1206720"/>
          </a:xfrm>
          <a:custGeom>
            <a:avLst/>
            <a:gdLst>
              <a:gd name="textAreaLeft" fmla="*/ 0 w 1407960"/>
              <a:gd name="textAreaRight" fmla="*/ 1411560 w 1407960"/>
              <a:gd name="textAreaTop" fmla="*/ 0 h 1206720"/>
              <a:gd name="textAreaBottom" fmla="*/ 1210320 h 1206720"/>
            </a:gdLst>
            <a:ahLst/>
            <a:cxnLst/>
            <a:rect l="textAreaLeft" t="textAreaTop" r="textAreaRight" b="textAreaBottom"/>
            <a:pathLst>
              <a:path w="50808" h="43566">
                <a:moveTo>
                  <a:pt x="28976" y="9167"/>
                </a:moveTo>
                <a:cubicBezTo>
                  <a:pt x="29001" y="9167"/>
                  <a:pt x="29026" y="9167"/>
                  <a:pt x="29051" y="9167"/>
                </a:cubicBezTo>
                <a:cubicBezTo>
                  <a:pt x="36040" y="9167"/>
                  <a:pt x="41692" y="14819"/>
                  <a:pt x="41692" y="21808"/>
                </a:cubicBezTo>
                <a:cubicBezTo>
                  <a:pt x="41692" y="29418"/>
                  <a:pt x="35428" y="34466"/>
                  <a:pt x="28911" y="34466"/>
                </a:cubicBezTo>
                <a:cubicBezTo>
                  <a:pt x="25799" y="34466"/>
                  <a:pt x="22629" y="33315"/>
                  <a:pt x="20056" y="30742"/>
                </a:cubicBezTo>
                <a:cubicBezTo>
                  <a:pt x="12112" y="22798"/>
                  <a:pt x="17722" y="9167"/>
                  <a:pt x="28976" y="9167"/>
                </a:cubicBezTo>
                <a:close/>
                <a:moveTo>
                  <a:pt x="28920" y="1"/>
                </a:moveTo>
                <a:cubicBezTo>
                  <a:pt x="23573" y="1"/>
                  <a:pt x="18118" y="1989"/>
                  <a:pt x="13675" y="6432"/>
                </a:cubicBezTo>
                <a:cubicBezTo>
                  <a:pt x="1" y="20107"/>
                  <a:pt x="9664" y="43505"/>
                  <a:pt x="29051" y="43566"/>
                </a:cubicBezTo>
                <a:cubicBezTo>
                  <a:pt x="41084" y="43505"/>
                  <a:pt x="50808" y="33781"/>
                  <a:pt x="50808" y="21808"/>
                </a:cubicBezTo>
                <a:cubicBezTo>
                  <a:pt x="50808" y="8693"/>
                  <a:pt x="40100" y="1"/>
                  <a:pt x="28920" y="1"/>
                </a:cubicBezTo>
                <a:close/>
              </a:path>
            </a:pathLst>
          </a:custGeom>
          <a:solidFill>
            <a:srgbClr val="FF546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ctr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endParaRPr lang="pt-BR" sz="1400" b="0" strike="noStrike" spc="-1">
              <a:solidFill>
                <a:srgbClr val="000000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ftr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6481C4B3-774C-43D6-95AA-CCBDBD2787ED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3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ftr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  <a:ea typeface="DejaVu Sans"/>
              </a:rPr>
              <a:t>&lt;footer&gt;</a:t>
            </a:r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pt-BR" sz="1400" b="0" strike="noStrike" spc="-1">
                <a:solidFill>
                  <a:srgbClr val="000000"/>
                </a:solidFill>
                <a:latin typeface="Arial"/>
                <a:ea typeface="Arial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fld id="{2285347A-6161-4DD6-8C6B-4BC40505A2CD}" type="slidenum">
              <a:rPr lang="pt-BR" sz="1400" b="0" strike="noStrike" spc="-1">
                <a:solidFill>
                  <a:srgbClr val="000000"/>
                </a:solidFill>
                <a:latin typeface="Arial"/>
                <a:ea typeface="Arial"/>
              </a:r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dt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64120" y="565200"/>
            <a:ext cx="8073000" cy="17715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2000" b="1" strike="noStrike" spc="-1">
                <a:solidFill>
                  <a:srgbClr val="FFC000"/>
                </a:solidFill>
                <a:latin typeface="Trebuchet MS"/>
                <a:ea typeface="Overpass"/>
              </a:rPr>
              <a:t>PYTHON</a:t>
            </a:r>
            <a:br>
              <a:rPr sz="2000"/>
            </a:b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DESENVOLVIMENTO WEB</a:t>
            </a: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106520" y="3956760"/>
            <a:ext cx="4890240" cy="900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228600" indent="0">
              <a:lnSpc>
                <a:spcPct val="115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600" b="0" strike="noStrike" spc="-1">
                <a:solidFill>
                  <a:schemeClr val="dk2"/>
                </a:solidFill>
                <a:latin typeface="Trebuchet MS"/>
                <a:ea typeface="Overpass"/>
              </a:rPr>
              <a:t>Prof. Daniel Mesquita </a:t>
            </a:r>
            <a:r>
              <a:rPr lang="pt-BR" sz="1200" b="0" strike="noStrike" spc="-1">
                <a:solidFill>
                  <a:schemeClr val="dk2"/>
                </a:solidFill>
                <a:latin typeface="Overpass"/>
                <a:ea typeface="Overpass"/>
              </a:rPr>
              <a:t>        </a:t>
            </a:r>
            <a:r>
              <a:rPr lang="pt-BR" sz="1200" b="0" u="sng" strike="noStrike" spc="-1">
                <a:solidFill>
                  <a:schemeClr val="hlink"/>
                </a:solidFill>
                <a:uFillTx/>
                <a:latin typeface="Overpass"/>
                <a:ea typeface="Overpass"/>
              </a:rPr>
              <a:t>danielme17@gmail.com</a:t>
            </a:r>
            <a:endParaRPr lang="pt-BR" sz="1200" b="0" strike="noStrike" spc="-1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23" name="Google Shape;127;p1"/>
          <p:cNvCxnSpPr/>
          <p:nvPr/>
        </p:nvCxnSpPr>
        <p:spPr>
          <a:xfrm>
            <a:off x="1988280" y="-968400"/>
            <a:ext cx="3600" cy="1582920"/>
          </a:xfrm>
          <a:prstGeom prst="straightConnector1">
            <a:avLst/>
          </a:prstGeom>
          <a:ln w="28575">
            <a:solidFill>
              <a:srgbClr val="F8931D"/>
            </a:solidFill>
            <a:round/>
          </a:ln>
        </p:spPr>
      </p:cxnSp>
      <p:sp>
        <p:nvSpPr>
          <p:cNvPr id="124" name="Google Shape;129;p1"/>
          <p:cNvSpPr/>
          <p:nvPr/>
        </p:nvSpPr>
        <p:spPr>
          <a:xfrm>
            <a:off x="5220000" y="1117080"/>
            <a:ext cx="1874160" cy="348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Trebuchet MS"/>
                <a:ea typeface="Overpass"/>
              </a:rPr>
              <a:t>AULA 08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129;p 2"/>
          <p:cNvSpPr/>
          <p:nvPr/>
        </p:nvSpPr>
        <p:spPr>
          <a:xfrm>
            <a:off x="1080000" y="1592640"/>
            <a:ext cx="4856400" cy="34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pt-BR" sz="2000" b="1" strike="noStrike" spc="-1">
                <a:solidFill>
                  <a:schemeClr val="dk1"/>
                </a:solidFill>
                <a:latin typeface="Comic Relief"/>
                <a:ea typeface="DejaVu Sans"/>
              </a:rPr>
              <a:t>Motivacionais:</a:t>
            </a:r>
            <a:br>
              <a:rPr sz="2000"/>
            </a:br>
            <a:endParaRPr lang="pt-BR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Retângulo 84"/>
          <p:cNvSpPr/>
          <p:nvPr/>
        </p:nvSpPr>
        <p:spPr>
          <a:xfrm>
            <a:off x="720000" y="2231280"/>
            <a:ext cx="5649120" cy="229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Cada erro é uma oportunidade de aprendizado; cada bug resolvido é um passo mais perto da excelência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O código que você escreve hoje é a base das inovações de amanhã.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400" b="0" strike="noStrike" spc="-1">
                <a:solidFill>
                  <a:srgbClr val="000000"/>
                </a:solidFill>
                <a:latin typeface="Arial"/>
                <a:ea typeface="DejaVu Sans"/>
              </a:rPr>
              <a:t>Persistência é a chave: se você não desistir, eventualmente encontrará a solução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ítulo 18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5" name="Imagem 2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66" name="CaixaDeTexto 18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Também conhecido como?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Imagem 166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68" name="Imagem 167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69" name="Imagem 168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Título 2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1" name="Imagem 2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72" name="CaixaDeTexto 21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Imagem 172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74" name="Imagem 173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75" name="Imagem 174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ítulo 1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7" name="Imagem 2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78" name="CaixaDeTexto 19"/>
          <p:cNvSpPr/>
          <p:nvPr/>
        </p:nvSpPr>
        <p:spPr>
          <a:xfrm>
            <a:off x="291960" y="1113480"/>
            <a:ext cx="769392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Também conhecido como?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Imagem 178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80" name="Imagem 179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81" name="Imagem 180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82" name="Imagem 181"/>
          <p:cNvPicPr/>
          <p:nvPr/>
        </p:nvPicPr>
        <p:blipFill>
          <a:blip r:embed="rId5"/>
          <a:stretch/>
        </p:blipFill>
        <p:spPr>
          <a:xfrm>
            <a:off x="3744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83" name="Imagem 182"/>
          <p:cNvPicPr/>
          <p:nvPr/>
        </p:nvPicPr>
        <p:blipFill>
          <a:blip r:embed="rId4"/>
          <a:stretch/>
        </p:blipFill>
        <p:spPr>
          <a:xfrm>
            <a:off x="5040000" y="3600000"/>
            <a:ext cx="1259640" cy="128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ítulo 2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Imagem 2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86" name="CaixaDeTexto 20"/>
          <p:cNvSpPr/>
          <p:nvPr/>
        </p:nvSpPr>
        <p:spPr>
          <a:xfrm>
            <a:off x="291960" y="1113480"/>
            <a:ext cx="769392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7" name="Imagem 186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88" name="Imagem 187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89" name="Imagem 188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90" name="Imagem 189"/>
          <p:cNvPicPr/>
          <p:nvPr/>
        </p:nvPicPr>
        <p:blipFill>
          <a:blip r:embed="rId5"/>
          <a:stretch/>
        </p:blipFill>
        <p:spPr>
          <a:xfrm>
            <a:off x="3744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91" name="Imagem 190"/>
          <p:cNvPicPr/>
          <p:nvPr/>
        </p:nvPicPr>
        <p:blipFill>
          <a:blip r:embed="rId4"/>
          <a:stretch/>
        </p:blipFill>
        <p:spPr>
          <a:xfrm>
            <a:off x="5040000" y="3600000"/>
            <a:ext cx="1259640" cy="1285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ítulo 22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3" name="Imagem 2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94" name="CaixaDeTexto 22"/>
          <p:cNvSpPr/>
          <p:nvPr/>
        </p:nvSpPr>
        <p:spPr>
          <a:xfrm>
            <a:off x="291960" y="1113480"/>
            <a:ext cx="769392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Front-end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(interface do usuário: HTML, CSS, JavaScript)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WEB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1" strike="noStrike" spc="-1">
                <a:solidFill>
                  <a:srgbClr val="01498E"/>
                </a:solidFill>
                <a:latin typeface="Arial"/>
                <a:ea typeface="Calibri"/>
              </a:rPr>
              <a:t>Back-end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(lógica do servidor: Python, bancos de dados).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5" name="Imagem 194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96" name="Imagem 195"/>
          <p:cNvPicPr/>
          <p:nvPr/>
        </p:nvPicPr>
        <p:blipFill>
          <a:blip r:embed="rId4"/>
          <a:stretch/>
        </p:blipFill>
        <p:spPr>
          <a:xfrm>
            <a:off x="2484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97" name="Imagem 196"/>
          <p:cNvPicPr/>
          <p:nvPr/>
        </p:nvPicPr>
        <p:blipFill>
          <a:blip r:embed="rId5"/>
          <a:stretch/>
        </p:blipFill>
        <p:spPr>
          <a:xfrm>
            <a:off x="1296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98" name="Imagem 197"/>
          <p:cNvPicPr/>
          <p:nvPr/>
        </p:nvPicPr>
        <p:blipFill>
          <a:blip r:embed="rId6"/>
          <a:stretch/>
        </p:blipFill>
        <p:spPr>
          <a:xfrm>
            <a:off x="7236000" y="3498480"/>
            <a:ext cx="1408680" cy="1361160"/>
          </a:xfrm>
          <a:prstGeom prst="rect">
            <a:avLst/>
          </a:prstGeom>
          <a:ln w="0">
            <a:noFill/>
          </a:ln>
        </p:spPr>
      </p:pic>
      <p:pic>
        <p:nvPicPr>
          <p:cNvPr id="199" name="Imagem 198"/>
          <p:cNvPicPr/>
          <p:nvPr/>
        </p:nvPicPr>
        <p:blipFill>
          <a:blip r:embed="rId5"/>
          <a:stretch/>
        </p:blipFill>
        <p:spPr>
          <a:xfrm>
            <a:off x="3744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200" name="Imagem 199"/>
          <p:cNvPicPr/>
          <p:nvPr/>
        </p:nvPicPr>
        <p:blipFill>
          <a:blip r:embed="rId4"/>
          <a:stretch/>
        </p:blipFill>
        <p:spPr>
          <a:xfrm>
            <a:off x="5040000" y="360000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201" name="Imagem 200"/>
          <p:cNvPicPr/>
          <p:nvPr/>
        </p:nvPicPr>
        <p:blipFill>
          <a:blip r:embed="rId5"/>
          <a:stretch/>
        </p:blipFill>
        <p:spPr>
          <a:xfrm>
            <a:off x="6300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Título 1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3" name="Imagem 2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04" name="CaixaDeTexto 17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Arquitetura Web Básica?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Cliente (navegador) faz requisições.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Servidor processa e retorna respostas (HTTP).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Imagem 204"/>
          <p:cNvPicPr/>
          <p:nvPr/>
        </p:nvPicPr>
        <p:blipFill>
          <a:blip r:embed="rId3"/>
          <a:stretch/>
        </p:blipFill>
        <p:spPr>
          <a:xfrm>
            <a:off x="1891440" y="2340000"/>
            <a:ext cx="5848200" cy="2519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ítulo 24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7" name="Imagem 3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08" name="CaixaDeTexto 24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ítulo 27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0" name="Imagem 33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11" name="CaixaDeTexto 27"/>
          <p:cNvSpPr/>
          <p:nvPr/>
        </p:nvSpPr>
        <p:spPr>
          <a:xfrm>
            <a:off x="291960" y="1113480"/>
            <a:ext cx="769392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Imagem 211"/>
          <p:cNvPicPr/>
          <p:nvPr/>
        </p:nvPicPr>
        <p:blipFill>
          <a:blip r:embed="rId3"/>
          <a:stretch/>
        </p:blipFill>
        <p:spPr>
          <a:xfrm>
            <a:off x="4129920" y="1171800"/>
            <a:ext cx="3789720" cy="62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Título 2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4" name="Imagem 3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15" name="CaixaDeTexto 26"/>
          <p:cNvSpPr/>
          <p:nvPr/>
        </p:nvSpPr>
        <p:spPr>
          <a:xfrm>
            <a:off x="291960" y="1113480"/>
            <a:ext cx="769392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Título 25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7" name="Imagem 3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18" name="CaixaDeTexto 25"/>
          <p:cNvSpPr/>
          <p:nvPr/>
        </p:nvSpPr>
        <p:spPr>
          <a:xfrm>
            <a:off x="291960" y="1113480"/>
            <a:ext cx="769392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Imagem 218"/>
          <p:cNvPicPr/>
          <p:nvPr/>
        </p:nvPicPr>
        <p:blipFill>
          <a:blip r:embed="rId3"/>
          <a:stretch/>
        </p:blipFill>
        <p:spPr>
          <a:xfrm>
            <a:off x="859680" y="3043800"/>
            <a:ext cx="4179960" cy="1313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8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29" name="CaixaDeTexto 38"/>
          <p:cNvSpPr/>
          <p:nvPr/>
        </p:nvSpPr>
        <p:spPr>
          <a:xfrm>
            <a:off x="291960" y="1113480"/>
            <a:ext cx="76939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o desenvolvimento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ítulo 2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Imagem 3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22" name="CaixaDeTexto 29"/>
          <p:cNvSpPr/>
          <p:nvPr/>
        </p:nvSpPr>
        <p:spPr>
          <a:xfrm>
            <a:off x="291960" y="1113480"/>
            <a:ext cx="7693920" cy="3558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Título 28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4" name="Imagem 34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25" name="CaixaDeTexto 28"/>
          <p:cNvSpPr/>
          <p:nvPr/>
        </p:nvSpPr>
        <p:spPr>
          <a:xfrm>
            <a:off x="291960" y="1113480"/>
            <a:ext cx="7693920" cy="387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6" name="Imagem 225"/>
          <p:cNvPicPr/>
          <p:nvPr/>
        </p:nvPicPr>
        <p:blipFill>
          <a:blip r:embed="rId3"/>
          <a:stretch/>
        </p:blipFill>
        <p:spPr>
          <a:xfrm>
            <a:off x="2340000" y="3384000"/>
            <a:ext cx="9143280" cy="1797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ítulo 30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8" name="Imagem 36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29" name="CaixaDeTexto 30"/>
          <p:cNvSpPr/>
          <p:nvPr/>
        </p:nvSpPr>
        <p:spPr>
          <a:xfrm>
            <a:off x="291960" y="1113480"/>
            <a:ext cx="769392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ítulo 3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Imagem 3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32" name="CaixaDeTexto 31"/>
          <p:cNvSpPr/>
          <p:nvPr/>
        </p:nvSpPr>
        <p:spPr>
          <a:xfrm>
            <a:off x="291960" y="1113480"/>
            <a:ext cx="769392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Componentes do Front-End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HTML: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Estrutura e conteúdo da página (tags como &lt;div&gt;, &lt;h1&gt;, &lt;form&gt;).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CSS: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Estilização (cores, layout, responsividade).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JavaScript: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48000" lvl="2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Interatividade (eventos, manipulação do DOM).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Imagem 40"/>
          <p:cNvPicPr/>
          <p:nvPr/>
        </p:nvPicPr>
        <p:blipFill>
          <a:blip r:embed="rId3"/>
          <a:stretch/>
        </p:blipFill>
        <p:spPr>
          <a:xfrm>
            <a:off x="3420360" y="1641240"/>
            <a:ext cx="4250160" cy="3378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ítulo 3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Esclarecimentos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Imagem 4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36" name="CaixaDeTexto 33"/>
          <p:cNvSpPr/>
          <p:nvPr/>
        </p:nvSpPr>
        <p:spPr>
          <a:xfrm>
            <a:off x="291960" y="1113480"/>
            <a:ext cx="76939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Método de ensino - Conceitos / Memorização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Pesquisa / ChatGPT</a:t>
            </a:r>
            <a:r>
              <a:rPr lang="pt-BR" spc="-1" dirty="0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 dirty="0">
                <a:solidFill>
                  <a:srgbClr val="01498E"/>
                </a:solidFill>
                <a:latin typeface="Arial"/>
                <a:ea typeface="Calibri"/>
              </a:rPr>
              <a:t>Critérios de avaliação, indicadores </a:t>
            </a: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ítulo 32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8" name="Imagem 37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39" name="CaixaDeTexto 32"/>
          <p:cNvSpPr/>
          <p:nvPr/>
        </p:nvSpPr>
        <p:spPr>
          <a:xfrm>
            <a:off x="180000" y="900000"/>
            <a:ext cx="741960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 arquivo HTML com  paragrafos com sugestões para melhoria das nossas aulas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Utilize CSS para mudar cor e coloque uma borda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Utilize javascript para mudar o tema quando o mouse passar em cima (evento mouseover)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ítulo 4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Imagem 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42" name="CaixaDeTexto 3"/>
          <p:cNvSpPr/>
          <p:nvPr/>
        </p:nvSpPr>
        <p:spPr>
          <a:xfrm>
            <a:off x="291960" y="1113480"/>
            <a:ext cx="769392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classe (class)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gem 134"/>
          <p:cNvPicPr/>
          <p:nvPr/>
        </p:nvPicPr>
        <p:blipFill>
          <a:blip r:embed="rId3"/>
          <a:stretch/>
        </p:blipFill>
        <p:spPr>
          <a:xfrm>
            <a:off x="5040000" y="1254960"/>
            <a:ext cx="3035520" cy="3063960"/>
          </a:xfrm>
          <a:prstGeom prst="rect">
            <a:avLst/>
          </a:prstGeom>
          <a:ln w="0">
            <a:noFill/>
          </a:ln>
        </p:spPr>
      </p:pic>
      <p:pic>
        <p:nvPicPr>
          <p:cNvPr id="244" name="Imagem 135"/>
          <p:cNvPicPr/>
          <p:nvPr/>
        </p:nvPicPr>
        <p:blipFill>
          <a:blip r:embed="rId4"/>
          <a:stretch/>
        </p:blipFill>
        <p:spPr>
          <a:xfrm>
            <a:off x="2719440" y="1833840"/>
            <a:ext cx="1779480" cy="3026880"/>
          </a:xfrm>
          <a:prstGeom prst="rect">
            <a:avLst/>
          </a:prstGeom>
          <a:ln w="0">
            <a:noFill/>
          </a:ln>
        </p:spPr>
      </p:pic>
      <p:pic>
        <p:nvPicPr>
          <p:cNvPr id="245" name="Imagem 8"/>
          <p:cNvPicPr/>
          <p:nvPr/>
        </p:nvPicPr>
        <p:blipFill>
          <a:blip r:embed="rId5"/>
          <a:stretch/>
        </p:blipFill>
        <p:spPr>
          <a:xfrm>
            <a:off x="3762000" y="180000"/>
            <a:ext cx="5380920" cy="192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ítulo 11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Imagem 17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32" name="CaixaDeTexto 11"/>
          <p:cNvSpPr/>
          <p:nvPr/>
        </p:nvSpPr>
        <p:spPr>
          <a:xfrm>
            <a:off x="291960" y="1113480"/>
            <a:ext cx="7693920" cy="292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o desenvolvimento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desenvolvimento web cria aplicações acessadas por navegadores ou APIs.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API?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Título 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7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48" name="CaixaDeTexto 2"/>
          <p:cNvSpPr/>
          <p:nvPr/>
        </p:nvSpPr>
        <p:spPr>
          <a:xfrm>
            <a:off x="291960" y="1113480"/>
            <a:ext cx="76939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Herança 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herança é um conceito fundamental da programação orientada a objetos (POO) que permite que uma classe (chamada classe filha ou subclasse) herde atributos e métodos de outra classe (chamada classe pai ou superclasse). Isso promove a reutilização de código e a organização hierárquica.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9" name="Imagem 6"/>
          <p:cNvPicPr/>
          <p:nvPr/>
        </p:nvPicPr>
        <p:blipFill>
          <a:blip r:embed="rId3"/>
          <a:stretch/>
        </p:blipFill>
        <p:spPr>
          <a:xfrm>
            <a:off x="959400" y="3067920"/>
            <a:ext cx="5380920" cy="19227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ítulo 1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Imagem 14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52" name="CaixaDeTexto 9"/>
          <p:cNvSpPr/>
          <p:nvPr/>
        </p:nvSpPr>
        <p:spPr>
          <a:xfrm>
            <a:off x="180000" y="900000"/>
            <a:ext cx="741960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1: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 looping que instancie um objeto ContaBancaria 100 e guarde-o numa lista bilhoes de vezes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m 144"/>
          <p:cNvPicPr/>
          <p:nvPr/>
        </p:nvPicPr>
        <p:blipFill>
          <a:blip r:embed="rId2"/>
          <a:stretch/>
        </p:blipFill>
        <p:spPr>
          <a:xfrm>
            <a:off x="1004760" y="602640"/>
            <a:ext cx="7198920" cy="39607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Título 10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5" name="Imagem 16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56" name="CaixaDeTexto 10"/>
          <p:cNvSpPr/>
          <p:nvPr/>
        </p:nvSpPr>
        <p:spPr>
          <a:xfrm>
            <a:off x="180000" y="90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2: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Dado o código a seguir, defina a classe Livro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Imagem 15"/>
          <p:cNvPicPr/>
          <p:nvPr/>
        </p:nvPicPr>
        <p:blipFill>
          <a:blip r:embed="rId2"/>
          <a:stretch/>
        </p:blipFill>
        <p:spPr>
          <a:xfrm>
            <a:off x="1355760" y="0"/>
            <a:ext cx="6431400" cy="514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Título 10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1" name="Imagem 16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62" name="CaixaDeTexto 10"/>
          <p:cNvSpPr/>
          <p:nvPr/>
        </p:nvSpPr>
        <p:spPr>
          <a:xfrm>
            <a:off x="180000" y="90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3: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Título 10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Imagem 16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65" name="CaixaDeTexto 10"/>
          <p:cNvSpPr/>
          <p:nvPr/>
        </p:nvSpPr>
        <p:spPr>
          <a:xfrm>
            <a:off x="180000" y="90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Usando random.randint(incio, fim) Crie uma função loteria que gere um numero aleatório dentro do range 1 a 10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Título 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Imagem 5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68" name="CaixaDeTexto 2"/>
          <p:cNvSpPr/>
          <p:nvPr/>
        </p:nvSpPr>
        <p:spPr>
          <a:xfrm>
            <a:off x="291960" y="1113480"/>
            <a:ext cx="769392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Atividade valendo nota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aluno vai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ítulo 1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Imagem 1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35" name="CaixaDeTexto 13"/>
          <p:cNvSpPr/>
          <p:nvPr/>
        </p:nvSpPr>
        <p:spPr>
          <a:xfrm>
            <a:off x="291960" y="1113480"/>
            <a:ext cx="7693920" cy="4189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o desenvolvimento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desenvolvimento web cria aplicações acessadas por navegadores ou APIs.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 que é uma API?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(Application Programming Interface, ou Interface de Programação de Aplicações)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Basicamente um serviço web destinado a comunicação entre softwares.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Ou uma página feita para robôs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ítulo 2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m 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71" name="CaixaDeTexto 1"/>
          <p:cNvSpPr/>
          <p:nvPr/>
        </p:nvSpPr>
        <p:spPr>
          <a:xfrm>
            <a:off x="291960" y="1286640"/>
            <a:ext cx="636516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Cada aluno explique uma linha do código abaixo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2" name="Imagem 154"/>
          <p:cNvPicPr/>
          <p:nvPr/>
        </p:nvPicPr>
        <p:blipFill>
          <a:blip r:embed="rId3"/>
          <a:stretch/>
        </p:blipFill>
        <p:spPr>
          <a:xfrm>
            <a:off x="0" y="0"/>
            <a:ext cx="8898120" cy="46789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4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75" name="CaixaDeTexto 38"/>
          <p:cNvSpPr/>
          <p:nvPr/>
        </p:nvSpPr>
        <p:spPr>
          <a:xfrm>
            <a:off x="291960" y="1286640"/>
            <a:ext cx="6365160" cy="103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Título 5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Imagem 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78" name="CaixaDeTexto 4"/>
          <p:cNvSpPr/>
          <p:nvPr/>
        </p:nvSpPr>
        <p:spPr>
          <a:xfrm>
            <a:off x="291960" y="1286640"/>
            <a:ext cx="6365160" cy="1666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ítulo 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Recap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0" name="Imagem 1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81" name="CaixaDeTexto 5"/>
          <p:cNvSpPr/>
          <p:nvPr/>
        </p:nvSpPr>
        <p:spPr>
          <a:xfrm>
            <a:off x="291960" y="1286640"/>
            <a:ext cx="636516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Por que objetos são importantes?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Organização: Agrupam dados e comportamentos relacionados.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Reúso: Classes podem ser reaproveitadas para criar múltiplos objetos.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A...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3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84" name="CaixaDeTexto 38"/>
          <p:cNvSpPr/>
          <p:nvPr/>
        </p:nvSpPr>
        <p:spPr>
          <a:xfrm>
            <a:off x="291960" y="1286640"/>
            <a:ext cx="6365160" cy="720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5" name="Imagem 167"/>
          <p:cNvPicPr/>
          <p:nvPr/>
        </p:nvPicPr>
        <p:blipFill>
          <a:blip r:embed="rId3"/>
          <a:stretch/>
        </p:blipFill>
        <p:spPr>
          <a:xfrm>
            <a:off x="3420000" y="1641240"/>
            <a:ext cx="4250160" cy="33786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Título 39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POO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Imagem 3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288" name="CaixaDeTexto 38"/>
          <p:cNvSpPr/>
          <p:nvPr/>
        </p:nvSpPr>
        <p:spPr>
          <a:xfrm>
            <a:off x="291960" y="1286640"/>
            <a:ext cx="766620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Encapsulamento?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Em Python, todos os atributos e métodos são públicos por padrão, o que significa que podem ser acessados e modificados diretamente de fora da classe.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Para indicar que um atributo ou método é privado (ou seja, não deve ser acessado diretamente de fora da classe), utiliza-se um sublinhado duplo (__) antes do nome.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Imagem 3"/>
          <p:cNvPicPr/>
          <p:nvPr/>
        </p:nvPicPr>
        <p:blipFill>
          <a:blip r:embed="rId3"/>
          <a:stretch/>
        </p:blipFill>
        <p:spPr>
          <a:xfrm>
            <a:off x="2999160" y="3830400"/>
            <a:ext cx="5180760" cy="11228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ítulo 43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1" name="Imagem 43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92" name="CaixaDeTexto 42"/>
          <p:cNvSpPr/>
          <p:nvPr/>
        </p:nvSpPr>
        <p:spPr>
          <a:xfrm>
            <a:off x="180000" y="900000"/>
            <a:ext cx="7419600" cy="3243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4: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ContaBancaria com: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Atributo privado saldo (inicial 0).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depositar(valor) que adiciona ao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sacar(valor) que verifica se há saldo suficiente.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1130400" lvl="2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ver_saldo() que retorna o saldo.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3" name="Imagem 175"/>
          <p:cNvPicPr/>
          <p:nvPr/>
        </p:nvPicPr>
        <p:blipFill>
          <a:blip r:embed="rId3"/>
          <a:stretch/>
        </p:blipFill>
        <p:spPr>
          <a:xfrm>
            <a:off x="180000" y="3365280"/>
            <a:ext cx="6827040" cy="1493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Imagem 2"/>
          <p:cNvPicPr/>
          <p:nvPr/>
        </p:nvPicPr>
        <p:blipFill>
          <a:blip r:embed="rId2"/>
          <a:stretch/>
        </p:blipFill>
        <p:spPr>
          <a:xfrm>
            <a:off x="1864080" y="0"/>
            <a:ext cx="5414760" cy="514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Título 8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6" name="Imagem 12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297" name="CaixaDeTexto 7"/>
          <p:cNvSpPr/>
          <p:nvPr/>
        </p:nvSpPr>
        <p:spPr>
          <a:xfrm>
            <a:off x="180000" y="900000"/>
            <a:ext cx="741960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5: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 bancaria para levantar erros usando </a:t>
            </a:r>
            <a:r>
              <a:rPr lang="pt-BR" sz="1800" b="0" strike="noStrike" spc="-1">
                <a:solidFill>
                  <a:srgbClr val="01498E"/>
                </a:solidFill>
                <a:highlight>
                  <a:srgbClr val="FFFF00"/>
                </a:highlight>
                <a:latin typeface="Arial"/>
                <a:ea typeface="Calibri"/>
              </a:rPr>
              <a:t>raise ValueError(“msg”)</a:t>
            </a: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em caso de erros (valor negativo ou s/ saldo)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8" name="Imagem 180"/>
          <p:cNvPicPr/>
          <p:nvPr/>
        </p:nvPicPr>
        <p:blipFill>
          <a:blip r:embed="rId3"/>
          <a:stretch/>
        </p:blipFill>
        <p:spPr>
          <a:xfrm>
            <a:off x="360000" y="2520000"/>
            <a:ext cx="6788880" cy="2084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Título 9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Imagem 13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301" name="CaixaDeTexto 8"/>
          <p:cNvSpPr/>
          <p:nvPr/>
        </p:nvSpPr>
        <p:spPr>
          <a:xfrm>
            <a:off x="180000" y="72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ítulo 12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7" name="Imagem 18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38" name="CaixaDeTexto 12"/>
          <p:cNvSpPr/>
          <p:nvPr/>
        </p:nvSpPr>
        <p:spPr>
          <a:xfrm>
            <a:off x="291960" y="1113480"/>
            <a:ext cx="76939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Imagem 138"/>
          <p:cNvPicPr/>
          <p:nvPr/>
        </p:nvPicPr>
        <p:blipFill>
          <a:blip r:embed="rId3"/>
          <a:stretch/>
        </p:blipFill>
        <p:spPr>
          <a:xfrm>
            <a:off x="198000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40" name="Imagem 139"/>
          <p:cNvPicPr/>
          <p:nvPr/>
        </p:nvPicPr>
        <p:blipFill>
          <a:blip r:embed="rId4"/>
          <a:stretch/>
        </p:blipFill>
        <p:spPr>
          <a:xfrm>
            <a:off x="4500000" y="357408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41" name="Imagem 140"/>
          <p:cNvPicPr/>
          <p:nvPr/>
        </p:nvPicPr>
        <p:blipFill>
          <a:blip r:embed="rId5"/>
          <a:stretch/>
        </p:blipFill>
        <p:spPr>
          <a:xfrm>
            <a:off x="3060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Imagem 184"/>
          <p:cNvPicPr/>
          <p:nvPr/>
        </p:nvPicPr>
        <p:blipFill>
          <a:blip r:embed="rId2"/>
          <a:stretch/>
        </p:blipFill>
        <p:spPr>
          <a:xfrm>
            <a:off x="900000" y="670680"/>
            <a:ext cx="7521480" cy="4188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Título 7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Imagem 11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305" name="CaixaDeTexto 6"/>
          <p:cNvSpPr/>
          <p:nvPr/>
        </p:nvSpPr>
        <p:spPr>
          <a:xfrm>
            <a:off x="180000" y="720000"/>
            <a:ext cx="741960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6: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Atualize a classe ContaBancaria, agora com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histórico de movim. (valor, data e hora, observação, tipo)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3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método extrato()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Imagem 188"/>
          <p:cNvPicPr/>
          <p:nvPr/>
        </p:nvPicPr>
        <p:blipFill>
          <a:blip r:embed="rId3"/>
          <a:stretch/>
        </p:blipFill>
        <p:spPr>
          <a:xfrm>
            <a:off x="-3240" y="2024280"/>
            <a:ext cx="6158160" cy="1790640"/>
          </a:xfrm>
          <a:prstGeom prst="rect">
            <a:avLst/>
          </a:prstGeom>
          <a:ln w="0">
            <a:noFill/>
          </a:ln>
        </p:spPr>
      </p:pic>
      <p:pic>
        <p:nvPicPr>
          <p:cNvPr id="307" name="Imagem 189"/>
          <p:cNvPicPr/>
          <p:nvPr/>
        </p:nvPicPr>
        <p:blipFill>
          <a:blip r:embed="rId4"/>
          <a:stretch/>
        </p:blipFill>
        <p:spPr>
          <a:xfrm>
            <a:off x="1296000" y="3830040"/>
            <a:ext cx="7836480" cy="1312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ítulo 43"/>
          <p:cNvSpPr/>
          <p:nvPr/>
        </p:nvSpPr>
        <p:spPr>
          <a:xfrm>
            <a:off x="291960" y="32040"/>
            <a:ext cx="558756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Let’s Work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Imagem 43"/>
          <p:cNvPicPr/>
          <p:nvPr/>
        </p:nvPicPr>
        <p:blipFill>
          <a:blip r:embed="rId2"/>
          <a:stretch/>
        </p:blipFill>
        <p:spPr>
          <a:xfrm rot="5400000">
            <a:off x="7714440" y="-111600"/>
            <a:ext cx="2973960" cy="3197880"/>
          </a:xfrm>
          <a:prstGeom prst="rect">
            <a:avLst/>
          </a:prstGeom>
          <a:ln w="0">
            <a:noFill/>
          </a:ln>
        </p:spPr>
      </p:pic>
      <p:sp>
        <p:nvSpPr>
          <p:cNvPr id="310" name="CaixaDeTexto 42"/>
          <p:cNvSpPr/>
          <p:nvPr/>
        </p:nvSpPr>
        <p:spPr>
          <a:xfrm>
            <a:off x="180000" y="900000"/>
            <a:ext cx="741960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Problema 7: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Crie uma classe Biblioteca que contém uma lista de objetos Livro.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Livro tem titulo e autor.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673200" lvl="1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A classe Biblioteca deve ter métodos para adicionar, remover e listar livros.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1" name="Imagem 193"/>
          <p:cNvPicPr/>
          <p:nvPr/>
        </p:nvPicPr>
        <p:blipFill>
          <a:blip r:embed="rId3"/>
          <a:stretch/>
        </p:blipFill>
        <p:spPr>
          <a:xfrm>
            <a:off x="160560" y="3060000"/>
            <a:ext cx="7398360" cy="13888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4" name="Imagem 4"/>
          <p:cNvPicPr/>
          <p:nvPr/>
        </p:nvPicPr>
        <p:blipFill>
          <a:blip r:embed="rId2"/>
          <a:stretch/>
        </p:blipFill>
        <p:spPr>
          <a:xfrm>
            <a:off x="1355760" y="0"/>
            <a:ext cx="6431400" cy="5142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ítulo 15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Imagem 21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44" name="CaixaDeTexto 15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Imagem 144"/>
          <p:cNvPicPr/>
          <p:nvPr/>
        </p:nvPicPr>
        <p:blipFill>
          <a:blip r:embed="rId3"/>
          <a:stretch/>
        </p:blipFill>
        <p:spPr>
          <a:xfrm>
            <a:off x="198000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46" name="Imagem 145"/>
          <p:cNvPicPr/>
          <p:nvPr/>
        </p:nvPicPr>
        <p:blipFill>
          <a:blip r:embed="rId4"/>
          <a:stretch/>
        </p:blipFill>
        <p:spPr>
          <a:xfrm>
            <a:off x="4500000" y="357408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47" name="Imagem 146"/>
          <p:cNvPicPr/>
          <p:nvPr/>
        </p:nvPicPr>
        <p:blipFill>
          <a:blip r:embed="rId5"/>
          <a:stretch/>
        </p:blipFill>
        <p:spPr>
          <a:xfrm>
            <a:off x="30600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ítulo 23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9" name="Imagem 29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50" name="CaixaDeTexto 23"/>
          <p:cNvSpPr/>
          <p:nvPr/>
        </p:nvSpPr>
        <p:spPr>
          <a:xfrm>
            <a:off x="291960" y="1113480"/>
            <a:ext cx="7693920" cy="261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Python?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Computador (host)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Banco de Dados **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Imagem 150"/>
          <p:cNvPicPr/>
          <p:nvPr/>
        </p:nvPicPr>
        <p:blipFill>
          <a:blip r:embed="rId3"/>
          <a:stretch/>
        </p:blipFill>
        <p:spPr>
          <a:xfrm>
            <a:off x="1980000" y="3600000"/>
            <a:ext cx="951480" cy="1151640"/>
          </a:xfrm>
          <a:prstGeom prst="rect">
            <a:avLst/>
          </a:prstGeom>
          <a:ln w="0">
            <a:noFill/>
          </a:ln>
        </p:spPr>
      </p:pic>
      <p:pic>
        <p:nvPicPr>
          <p:cNvPr id="152" name="Imagem 151"/>
          <p:cNvPicPr/>
          <p:nvPr/>
        </p:nvPicPr>
        <p:blipFill>
          <a:blip r:embed="rId4"/>
          <a:stretch/>
        </p:blipFill>
        <p:spPr>
          <a:xfrm>
            <a:off x="4500000" y="3574080"/>
            <a:ext cx="1259640" cy="1285560"/>
          </a:xfrm>
          <a:prstGeom prst="rect">
            <a:avLst/>
          </a:prstGeom>
          <a:ln w="0">
            <a:noFill/>
          </a:ln>
        </p:spPr>
      </p:pic>
      <p:pic>
        <p:nvPicPr>
          <p:cNvPr id="153" name="Imagem 152"/>
          <p:cNvPicPr/>
          <p:nvPr/>
        </p:nvPicPr>
        <p:blipFill>
          <a:blip r:embed="rId5"/>
          <a:stretch/>
        </p:blipFill>
        <p:spPr>
          <a:xfrm>
            <a:off x="3060000" y="3960000"/>
            <a:ext cx="1218240" cy="494280"/>
          </a:xfrm>
          <a:prstGeom prst="rect">
            <a:avLst/>
          </a:prstGeom>
          <a:ln w="0">
            <a:noFill/>
          </a:ln>
        </p:spPr>
      </p:pic>
      <p:pic>
        <p:nvPicPr>
          <p:cNvPr id="154" name="Imagem 153"/>
          <p:cNvPicPr/>
          <p:nvPr/>
        </p:nvPicPr>
        <p:blipFill>
          <a:blip r:embed="rId6"/>
          <a:stretch/>
        </p:blipFill>
        <p:spPr>
          <a:xfrm>
            <a:off x="7020000" y="3498480"/>
            <a:ext cx="1408680" cy="1361160"/>
          </a:xfrm>
          <a:prstGeom prst="rect">
            <a:avLst/>
          </a:prstGeom>
          <a:ln w="0">
            <a:noFill/>
          </a:ln>
        </p:spPr>
      </p:pic>
      <p:pic>
        <p:nvPicPr>
          <p:cNvPr id="155" name="Imagem 154"/>
          <p:cNvPicPr/>
          <p:nvPr/>
        </p:nvPicPr>
        <p:blipFill>
          <a:blip r:embed="rId5"/>
          <a:stretch/>
        </p:blipFill>
        <p:spPr>
          <a:xfrm>
            <a:off x="5801400" y="3960000"/>
            <a:ext cx="1218240" cy="4942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ítulo 14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7" name="Imagem 20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58" name="CaixaDeTexto 14"/>
          <p:cNvSpPr/>
          <p:nvPr/>
        </p:nvSpPr>
        <p:spPr>
          <a:xfrm>
            <a:off x="291960" y="1113480"/>
            <a:ext cx="7693920" cy="198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9" name="Imagem 158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ítulo 16"/>
          <p:cNvSpPr/>
          <p:nvPr/>
        </p:nvSpPr>
        <p:spPr>
          <a:xfrm>
            <a:off x="291960" y="189000"/>
            <a:ext cx="7480440" cy="900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>
                <a:solidFill>
                  <a:srgbClr val="002060"/>
                </a:solidFill>
                <a:latin typeface="Overpass"/>
                <a:ea typeface="Overpass"/>
              </a:rPr>
              <a:t>PY WEB</a:t>
            </a:r>
            <a:r>
              <a:rPr lang="pt-BR" sz="5400" b="1" strike="noStrike" spc="-1">
                <a:solidFill>
                  <a:srgbClr val="002060"/>
                </a:solidFill>
                <a:latin typeface="Overpass"/>
                <a:ea typeface="Overpass"/>
              </a:rPr>
              <a:t> </a:t>
            </a: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54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1" name="Imagem 22"/>
          <p:cNvPicPr/>
          <p:nvPr/>
        </p:nvPicPr>
        <p:blipFill>
          <a:blip r:embed="rId2"/>
          <a:srcRect b="20507"/>
          <a:stretch/>
        </p:blipFill>
        <p:spPr>
          <a:xfrm>
            <a:off x="8100720" y="900720"/>
            <a:ext cx="2142720" cy="3603600"/>
          </a:xfrm>
          <a:prstGeom prst="rect">
            <a:avLst/>
          </a:prstGeom>
          <a:ln w="0">
            <a:noFill/>
          </a:ln>
        </p:spPr>
      </p:pic>
      <p:sp>
        <p:nvSpPr>
          <p:cNvPr id="162" name="CaixaDeTexto 16"/>
          <p:cNvSpPr/>
          <p:nvPr/>
        </p:nvSpPr>
        <p:spPr>
          <a:xfrm>
            <a:off x="291960" y="1113480"/>
            <a:ext cx="7693920" cy="229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16000" indent="-216000" algn="just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Quais os componentes básicos de uma aplicação WEB?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Usuário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lvl="1" indent="-216000" algn="just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1498E"/>
                </a:solidFill>
                <a:latin typeface="Arial"/>
                <a:ea typeface="Calibri"/>
              </a:rPr>
              <a:t>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15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3" name="Imagem 162"/>
          <p:cNvPicPr/>
          <p:nvPr/>
        </p:nvPicPr>
        <p:blipFill>
          <a:blip r:embed="rId3"/>
          <a:stretch/>
        </p:blipFill>
        <p:spPr>
          <a:xfrm>
            <a:off x="308160" y="3600000"/>
            <a:ext cx="951480" cy="11516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Yearly Planner by Slidesgo">
  <a:themeElements>
    <a:clrScheme name="Amare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1146</TotalTime>
  <Words>1240</Words>
  <Application>Microsoft Office PowerPoint</Application>
  <PresentationFormat>Apresentação na tela (16:9)</PresentationFormat>
  <Paragraphs>276</Paragraphs>
  <Slides>56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56</vt:i4>
      </vt:variant>
    </vt:vector>
  </HeadingPairs>
  <TitlesOfParts>
    <vt:vector size="66" baseType="lpstr">
      <vt:lpstr>Arial</vt:lpstr>
      <vt:lpstr>Comic Relief</vt:lpstr>
      <vt:lpstr>Overpass</vt:lpstr>
      <vt:lpstr>Symbol</vt:lpstr>
      <vt:lpstr>Times New Roman</vt:lpstr>
      <vt:lpstr>Trebuchet MS</vt:lpstr>
      <vt:lpstr>Wingdings</vt:lpstr>
      <vt:lpstr>Yearly Planner by Slidesgo</vt:lpstr>
      <vt:lpstr>Yearly Planner by Slidesgo</vt:lpstr>
      <vt:lpstr>Yearly Planner by Slidesgo</vt:lpstr>
      <vt:lpstr>PYTHON DESENVOLVIMENTO WEB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Viviane</dc:creator>
  <dc:description/>
  <cp:lastModifiedBy>DANIEL DE MESQUITA</cp:lastModifiedBy>
  <cp:revision>30</cp:revision>
  <dcterms:modified xsi:type="dcterms:W3CDTF">2025-02-27T21:46:49Z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Apresentação na tela (16:9)</vt:lpwstr>
  </property>
  <property fmtid="{D5CDD505-2E9C-101B-9397-08002B2CF9AE}" pid="4" name="Slides">
    <vt:i4>30</vt:i4>
  </property>
</Properties>
</file>