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 Slab"/>
      <p:regular r:id="rId30"/>
      <p:bold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Caveat"/>
      <p:regular r:id="rId36"/>
      <p:bold r:id="rId37"/>
    </p:embeddedFont>
    <p:embeddedFont>
      <p:font typeface="Source Code Pro SemiBold"/>
      <p:regular r:id="rId38"/>
      <p:bold r:id="rId39"/>
      <p:italic r:id="rId40"/>
      <p:boldItalic r:id="rId41"/>
    </p:embeddedFont>
    <p:embeddedFont>
      <p:font typeface="Source Code Pro Medium"/>
      <p:regular r:id="rId42"/>
      <p:bold r:id="rId43"/>
      <p:italic r:id="rId44"/>
      <p:boldItalic r:id="rId45"/>
    </p:embeddedFont>
    <p:embeddedFont>
      <p:font typeface="Comfortaa"/>
      <p:regular r:id="rId46"/>
      <p:bold r:id="rId47"/>
    </p:embeddedFont>
    <p:embeddedFont>
      <p:font typeface="Caveat SemiBold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SemiBold-italic.fntdata"/><Relationship Id="rId42" Type="http://schemas.openxmlformats.org/officeDocument/2006/relationships/font" Target="fonts/SourceCodeProMedium-regular.fntdata"/><Relationship Id="rId41" Type="http://schemas.openxmlformats.org/officeDocument/2006/relationships/font" Target="fonts/SourceCodeProSemiBold-boldItalic.fntdata"/><Relationship Id="rId44" Type="http://schemas.openxmlformats.org/officeDocument/2006/relationships/font" Target="fonts/SourceCodeProMedium-italic.fntdata"/><Relationship Id="rId43" Type="http://schemas.openxmlformats.org/officeDocument/2006/relationships/font" Target="fonts/SourceCodeProMedium-bold.fntdata"/><Relationship Id="rId46" Type="http://schemas.openxmlformats.org/officeDocument/2006/relationships/font" Target="fonts/Comfortaa-regular.fntdata"/><Relationship Id="rId45" Type="http://schemas.openxmlformats.org/officeDocument/2006/relationships/font" Target="fonts/SourceCodePro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aveatSemiBold-regular.fntdata"/><Relationship Id="rId47" Type="http://schemas.openxmlformats.org/officeDocument/2006/relationships/font" Target="fonts/Comfortaa-bold.fntdata"/><Relationship Id="rId49" Type="http://schemas.openxmlformats.org/officeDocument/2006/relationships/font" Target="fonts/Caveat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Slab-bold.fntdata"/><Relationship Id="rId30" Type="http://schemas.openxmlformats.org/officeDocument/2006/relationships/font" Target="fonts/RobotoSlab-regular.fntdata"/><Relationship Id="rId33" Type="http://schemas.openxmlformats.org/officeDocument/2006/relationships/font" Target="fonts/Roboto-bold.fntdata"/><Relationship Id="rId32" Type="http://schemas.openxmlformats.org/officeDocument/2006/relationships/font" Target="fonts/Roboto-regular.fntdata"/><Relationship Id="rId35" Type="http://schemas.openxmlformats.org/officeDocument/2006/relationships/font" Target="fonts/Roboto-boldItalic.fntdata"/><Relationship Id="rId34" Type="http://schemas.openxmlformats.org/officeDocument/2006/relationships/font" Target="fonts/Roboto-italic.fntdata"/><Relationship Id="rId37" Type="http://schemas.openxmlformats.org/officeDocument/2006/relationships/font" Target="fonts/Caveat-bold.fntdata"/><Relationship Id="rId36" Type="http://schemas.openxmlformats.org/officeDocument/2006/relationships/font" Target="fonts/Caveat-regular.fntdata"/><Relationship Id="rId39" Type="http://schemas.openxmlformats.org/officeDocument/2006/relationships/font" Target="fonts/SourceCodeProSemiBold-bold.fntdata"/><Relationship Id="rId38" Type="http://schemas.openxmlformats.org/officeDocument/2006/relationships/font" Target="fonts/SourceCodeProSemiBold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5f61adf8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5f61adf8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59f3a4483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59f3a4483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490d0be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2490d0be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59f3a4483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59f3a4483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2490d0be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2490d0be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2490d0be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2490d0be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59f3a4483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59f3a4483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5f61adf8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5f61adf8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5f61adf8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5f61adf8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5f61adf8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5f61adf8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59f3a448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59f3a448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5f61adf8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5f61adf8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5f61adf8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5f61adf8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5f61adf8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5f61adf8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5f61adf8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5f61adf8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59f3a4483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59f3a4483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59f3a4483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59f3a4483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59f3a4483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59f3a4483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59f3a4483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59f3a4483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59f3a448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59f3a448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5f61adf8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5f61adf8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59f3a4483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59f3a4483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59f3a4483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59f3a4483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finance.yahoo.com" TargetMode="External"/><Relationship Id="rId4" Type="http://schemas.openxmlformats.org/officeDocument/2006/relationships/hyperlink" Target="http://herzog.economia.unam.mx/profesores/blopez/Riesgo-Pres4.pdf" TargetMode="External"/><Relationship Id="rId5" Type="http://schemas.openxmlformats.org/officeDocument/2006/relationships/hyperlink" Target="https://www.bestinver.es/terminos/portfolio-inversione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Comfortaa"/>
                <a:ea typeface="Comfortaa"/>
                <a:cs typeface="Comfortaa"/>
                <a:sym typeface="Comfortaa"/>
              </a:rPr>
              <a:t>Portafolio de inversión para un fondo universitario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438225" y="3300425"/>
            <a:ext cx="6355800" cy="12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85F5AA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Proyecto 02- Simulación Matemática</a:t>
            </a:r>
            <a:endParaRPr sz="2200">
              <a:solidFill>
                <a:srgbClr val="85F5AA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9DAF8"/>
                </a:solidFill>
                <a:latin typeface="Comfortaa"/>
                <a:ea typeface="Comfortaa"/>
                <a:cs typeface="Comfortaa"/>
                <a:sym typeface="Comfortaa"/>
              </a:rPr>
              <a:t>Jesús Palomera</a:t>
            </a:r>
            <a:endParaRPr sz="1300">
              <a:solidFill>
                <a:srgbClr val="C9DAF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9DAF8"/>
                </a:solidFill>
                <a:latin typeface="Comfortaa"/>
                <a:ea typeface="Comfortaa"/>
                <a:cs typeface="Comfortaa"/>
                <a:sym typeface="Comfortaa"/>
              </a:rPr>
              <a:t>Hugo Velarde</a:t>
            </a:r>
            <a:endParaRPr sz="1300">
              <a:solidFill>
                <a:srgbClr val="C9DAF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9DAF8"/>
                </a:solidFill>
                <a:latin typeface="Comfortaa"/>
                <a:ea typeface="Comfortaa"/>
                <a:cs typeface="Comfortaa"/>
                <a:sym typeface="Comfortaa"/>
              </a:rPr>
              <a:t>Alejandra Mancilla</a:t>
            </a:r>
            <a:endParaRPr sz="1300">
              <a:solidFill>
                <a:srgbClr val="C9DAF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9DAF8"/>
                </a:solidFill>
                <a:latin typeface="Comfortaa"/>
                <a:ea typeface="Comfortaa"/>
                <a:cs typeface="Comfortaa"/>
                <a:sym typeface="Comfortaa"/>
              </a:rPr>
              <a:t>25 de abril del 2022</a:t>
            </a:r>
            <a:endParaRPr sz="1300">
              <a:solidFill>
                <a:srgbClr val="C9DAF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0" y="217575"/>
            <a:ext cx="42573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600">
                <a:solidFill>
                  <a:srgbClr val="85F5AA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D</a:t>
            </a:r>
            <a:r>
              <a:rPr lang="es-419" sz="3600">
                <a:solidFill>
                  <a:srgbClr val="85F5AA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istribución diaria</a:t>
            </a:r>
            <a:endParaRPr sz="3600">
              <a:solidFill>
                <a:srgbClr val="85F5AA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  <p:sp>
        <p:nvSpPr>
          <p:cNvPr id="125" name="Google Shape;125;p22"/>
          <p:cNvSpPr txBox="1"/>
          <p:nvPr>
            <p:ph type="title"/>
          </p:nvPr>
        </p:nvSpPr>
        <p:spPr>
          <a:xfrm>
            <a:off x="1876050" y="3697475"/>
            <a:ext cx="6368700" cy="11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16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765">
                <a:latin typeface="Roboto"/>
                <a:ea typeface="Roboto"/>
                <a:cs typeface="Roboto"/>
                <a:sym typeface="Roboto"/>
              </a:rPr>
              <a:t>Ahora </a:t>
            </a:r>
            <a:r>
              <a:rPr lang="es-419" sz="1765">
                <a:latin typeface="Roboto"/>
                <a:ea typeface="Roboto"/>
                <a:cs typeface="Roboto"/>
                <a:sym typeface="Roboto"/>
              </a:rPr>
              <a:t>veremos la distribución diaria de los activos.</a:t>
            </a:r>
            <a:endParaRPr sz="424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125" y="1280714"/>
            <a:ext cx="4572149" cy="3125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700" y="1399375"/>
            <a:ext cx="4032600" cy="2887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664100" y="566200"/>
            <a:ext cx="4184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100">
                <a:latin typeface="Caveat SemiBold"/>
                <a:ea typeface="Caveat SemiBold"/>
                <a:cs typeface="Caveat SemiBold"/>
                <a:sym typeface="Caveat SemiBold"/>
              </a:rPr>
              <a:t>Representación del modelo</a:t>
            </a:r>
            <a:endParaRPr sz="3100">
              <a:latin typeface="Caveat SemiBold"/>
              <a:ea typeface="Caveat SemiBold"/>
              <a:cs typeface="Caveat SemiBold"/>
              <a:sym typeface="Cave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100">
                <a:latin typeface="Caveat SemiBold"/>
                <a:ea typeface="Caveat SemiBold"/>
                <a:cs typeface="Caveat SemiBold"/>
                <a:sym typeface="Caveat SemiBold"/>
              </a:rPr>
              <a:t>primera fecha</a:t>
            </a:r>
            <a:endParaRPr sz="3100"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87925" y="1560925"/>
            <a:ext cx="3760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Deducciones: </a:t>
            </a:r>
            <a:r>
              <a:rPr lang="es-419"/>
              <a:t>Todos los objetivos se harán dos veces para probar la eficacia del modelo de predicción.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-Partiendo del 2018.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-</a:t>
            </a:r>
            <a:r>
              <a:rPr lang="es-419">
                <a:solidFill>
                  <a:srgbClr val="85F5AA"/>
                </a:solidFill>
              </a:rPr>
              <a:t>Primera fecha:</a:t>
            </a:r>
            <a:r>
              <a:rPr lang="es-419"/>
              <a:t> 23 de abril 2018 al 23 de abril del 2022.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85F5AA"/>
                </a:solidFill>
              </a:rPr>
              <a:t>-Segunda fecha</a:t>
            </a:r>
            <a:r>
              <a:rPr lang="es-419"/>
              <a:t>: 23 de abril 2022 al 23 de abril del 2022 al 23 de abril 2026.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(Aquí podemos ver la primera fecha y sus 10 simulaciones).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201" y="1560926"/>
            <a:ext cx="4777887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884550" y="143975"/>
            <a:ext cx="2993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20">
                <a:solidFill>
                  <a:srgbClr val="000000"/>
                </a:solidFill>
                <a:highlight>
                  <a:srgbClr val="F4CCCC"/>
                </a:highlight>
              </a:rPr>
              <a:t>Solución del problema</a:t>
            </a:r>
            <a:endParaRPr sz="2420">
              <a:solidFill>
                <a:srgbClr val="000000"/>
              </a:solidFill>
              <a:highlight>
                <a:srgbClr val="F4CCCC"/>
              </a:highlight>
            </a:endParaRPr>
          </a:p>
        </p:txBody>
      </p:sp>
      <p:sp>
        <p:nvSpPr>
          <p:cNvPr id="140" name="Google Shape;140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-</a:t>
            </a:r>
            <a:endParaRPr/>
          </a:p>
        </p:txBody>
      </p:sp>
      <p:sp>
        <p:nvSpPr>
          <p:cNvPr id="141" name="Google Shape;141;p24"/>
          <p:cNvSpPr txBox="1"/>
          <p:nvPr>
            <p:ph idx="1" type="subTitle"/>
          </p:nvPr>
        </p:nvSpPr>
        <p:spPr>
          <a:xfrm>
            <a:off x="4714850" y="369000"/>
            <a:ext cx="3484800" cy="1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</a:rPr>
              <a:t>En esta parte veremos que tan preciso es el modelo para los años del 2018 a la fecha actual (23 de abril del 2018).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26" y="1642525"/>
            <a:ext cx="8386376" cy="2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5100725" y="125350"/>
            <a:ext cx="3415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20">
                <a:solidFill>
                  <a:srgbClr val="000000"/>
                </a:solidFill>
                <a:highlight>
                  <a:srgbClr val="F4CCCC"/>
                </a:highlight>
              </a:rPr>
              <a:t>Solución del problema</a:t>
            </a:r>
            <a:endParaRPr sz="2420">
              <a:solidFill>
                <a:srgbClr val="000000"/>
              </a:solidFill>
              <a:highlight>
                <a:srgbClr val="F4CCCC"/>
              </a:highlight>
            </a:endParaRPr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414250" y="1819825"/>
            <a:ext cx="3357600" cy="20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</a:rPr>
              <a:t>Para obtener l</a:t>
            </a:r>
            <a:r>
              <a:rPr lang="es-419" sz="1700">
                <a:solidFill>
                  <a:schemeClr val="dk1"/>
                </a:solidFill>
              </a:rPr>
              <a:t>os valores deseados necesitamos cumplir con la primer fecha planteada. En esta parte simulamos 10 escenarios a partir del 23 de abril del 2018 al 23 de abril del 2022.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800" y="1394262"/>
            <a:ext cx="4686525" cy="29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5100725" y="125350"/>
            <a:ext cx="3415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20">
                <a:solidFill>
                  <a:srgbClr val="000000"/>
                </a:solidFill>
                <a:highlight>
                  <a:srgbClr val="F4CCCC"/>
                </a:highlight>
              </a:rPr>
              <a:t>Solución del problema</a:t>
            </a:r>
            <a:endParaRPr sz="2420">
              <a:solidFill>
                <a:srgbClr val="000000"/>
              </a:solidFill>
              <a:highlight>
                <a:srgbClr val="F4CCCC"/>
              </a:highlight>
            </a:endParaRPr>
          </a:p>
        </p:txBody>
      </p:sp>
      <p:sp>
        <p:nvSpPr>
          <p:cNvPr id="155" name="Google Shape;155;p26"/>
          <p:cNvSpPr txBox="1"/>
          <p:nvPr>
            <p:ph idx="1" type="subTitle"/>
          </p:nvPr>
        </p:nvSpPr>
        <p:spPr>
          <a:xfrm>
            <a:off x="687050" y="1542450"/>
            <a:ext cx="3357600" cy="20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</a:rPr>
              <a:t>En esta parte podemos ver si tiene eficiencia invertir en los activos ya que se hace una comparación a partir del 23 de abril del 2018 al 23 de abril del 2022.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050" y="1202900"/>
            <a:ext cx="433387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2443425" y="262700"/>
            <a:ext cx="44673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5A6BD"/>
                </a:solidFill>
              </a:rPr>
              <a:t>Valores deseados</a:t>
            </a:r>
            <a:endParaRPr>
              <a:solidFill>
                <a:srgbClr val="D5A6BD"/>
              </a:solidFill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-1562575" y="1757900"/>
            <a:ext cx="53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150" y="1270600"/>
            <a:ext cx="4676000" cy="3117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1863925" y="938400"/>
            <a:ext cx="6140400" cy="29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900">
                <a:latin typeface="Caveat"/>
                <a:ea typeface="Caveat"/>
                <a:cs typeface="Caveat"/>
                <a:sym typeface="Caveat"/>
              </a:rPr>
              <a:t>Ahora veremos si conviene invertir en estos activos para los próximos 4 años a partir del  23 de abril del 2022.</a:t>
            </a:r>
            <a:endParaRPr b="1" sz="39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87900" y="458025"/>
            <a:ext cx="42276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85F5AA"/>
                </a:solidFill>
              </a:rPr>
              <a:t>Datos descritos</a:t>
            </a:r>
            <a:endParaRPr>
              <a:solidFill>
                <a:srgbClr val="85F5AA"/>
              </a:solidFill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387900" y="2184400"/>
            <a:ext cx="31512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50">
                <a:highlight>
                  <a:srgbClr val="F4CCCC"/>
                </a:highlight>
                <a:latin typeface="Comfortaa"/>
                <a:ea typeface="Comfortaa"/>
                <a:cs typeface="Comfortaa"/>
                <a:sym typeface="Comfortaa"/>
              </a:rPr>
              <a:t>En esta parte veremos los datos extraídos de los activos de las empresas y en la descripción poder ver su comportamiento del 2018 a 2022.</a:t>
            </a:r>
            <a:endParaRPr b="1" sz="1600">
              <a:highlight>
                <a:srgbClr val="F4CCCC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850" y="898762"/>
            <a:ext cx="4901025" cy="33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418575" y="1501500"/>
            <a:ext cx="3470700" cy="21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22">
                <a:latin typeface="Caveat"/>
                <a:ea typeface="Caveat"/>
                <a:cs typeface="Caveat"/>
                <a:sym typeface="Caveat"/>
              </a:rPr>
              <a:t>Su distribución:</a:t>
            </a:r>
            <a:endParaRPr sz="5022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16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16">
                <a:latin typeface="Roboto"/>
                <a:ea typeface="Roboto"/>
                <a:cs typeface="Roboto"/>
                <a:sym typeface="Roboto"/>
              </a:rPr>
              <a:t>Ahora queremos saber qué tal se ve su distribución.</a:t>
            </a:r>
            <a:endParaRPr sz="4666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900" y="908137"/>
            <a:ext cx="4710225" cy="332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1060800" y="409650"/>
            <a:ext cx="70224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600">
                <a:solidFill>
                  <a:srgbClr val="85F5AA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Activos diarios</a:t>
            </a:r>
            <a:endParaRPr sz="3600">
              <a:solidFill>
                <a:srgbClr val="85F5AA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  <p:sp>
        <p:nvSpPr>
          <p:cNvPr id="187" name="Google Shape;187;p31"/>
          <p:cNvSpPr txBox="1"/>
          <p:nvPr>
            <p:ph type="title"/>
          </p:nvPr>
        </p:nvSpPr>
        <p:spPr>
          <a:xfrm>
            <a:off x="458625" y="1714950"/>
            <a:ext cx="3160500" cy="21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latin typeface="Caveat"/>
                <a:ea typeface="Caveat"/>
                <a:cs typeface="Caveat"/>
                <a:sym typeface="Caveat"/>
              </a:rPr>
              <a:t>Veamos los activos diarios que se han tenido a partir del 2018 a 2022.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7800" y="1422400"/>
            <a:ext cx="4942875" cy="31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285125" y="158600"/>
            <a:ext cx="7685400" cy="10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419" sz="3000">
                <a:solidFill>
                  <a:srgbClr val="85F5AA"/>
                </a:solidFill>
                <a:latin typeface="Comfortaa"/>
                <a:ea typeface="Comfortaa"/>
                <a:cs typeface="Comfortaa"/>
                <a:sym typeface="Comfortaa"/>
              </a:rPr>
              <a:t>Contenido: </a:t>
            </a:r>
            <a:endParaRPr b="1" sz="3000">
              <a:solidFill>
                <a:srgbClr val="85F5AA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993275" y="1384225"/>
            <a:ext cx="4299000" cy="29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Source Code Pro Medium"/>
              <a:buChar char="●"/>
            </a:pPr>
            <a:r>
              <a:rPr lang="es-419" sz="17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Planteamiento</a:t>
            </a:r>
            <a:endParaRPr sz="17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Source Code Pro Medium"/>
              <a:buChar char="●"/>
            </a:pPr>
            <a:r>
              <a:rPr lang="es-419" sz="17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Definición</a:t>
            </a:r>
            <a:endParaRPr sz="17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Source Code Pro Medium"/>
              <a:buChar char="●"/>
            </a:pPr>
            <a:r>
              <a:rPr lang="es-419" sz="17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OBJETIVOS:</a:t>
            </a:r>
            <a:endParaRPr sz="17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Source Code Pro Medium"/>
              <a:buChar char="●"/>
            </a:pPr>
            <a:r>
              <a:rPr i="1" lang="es-419" sz="1500">
                <a:solidFill>
                  <a:srgbClr val="D0E0E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-Principal</a:t>
            </a:r>
            <a:endParaRPr i="1" sz="1500">
              <a:solidFill>
                <a:srgbClr val="D0E0E3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D0E0E3"/>
              </a:buClr>
              <a:buSzPts val="1500"/>
              <a:buFont typeface="Source Code Pro Medium"/>
              <a:buChar char="●"/>
            </a:pPr>
            <a:r>
              <a:rPr i="1" lang="es-419" sz="1500">
                <a:solidFill>
                  <a:srgbClr val="D0E0E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-Secundario</a:t>
            </a:r>
            <a:endParaRPr i="1" sz="1500">
              <a:solidFill>
                <a:srgbClr val="D0E0E3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Source Code Pro Medium"/>
              <a:buChar char="●"/>
            </a:pPr>
            <a:r>
              <a:rPr lang="es-419" sz="17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Representación del modelo</a:t>
            </a:r>
            <a:endParaRPr sz="17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D0E0E3"/>
              </a:buClr>
              <a:buSzPts val="1500"/>
              <a:buFont typeface="Source Code Pro Medium"/>
              <a:buChar char="●"/>
            </a:pPr>
            <a:r>
              <a:rPr i="1" lang="es-419" sz="1500">
                <a:solidFill>
                  <a:srgbClr val="D0E0E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-Deducción y limitaciones</a:t>
            </a:r>
            <a:endParaRPr i="1" sz="1500">
              <a:solidFill>
                <a:srgbClr val="D0E0E3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D0E0E3"/>
              </a:buClr>
              <a:buSzPts val="1500"/>
              <a:buFont typeface="Source Code Pro Medium"/>
              <a:buChar char="●"/>
            </a:pPr>
            <a:r>
              <a:rPr i="1" lang="es-419" sz="1500">
                <a:solidFill>
                  <a:srgbClr val="D0E0E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-Parámetros del modelo</a:t>
            </a:r>
            <a:endParaRPr i="1" sz="1500">
              <a:solidFill>
                <a:srgbClr val="D0E0E3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Source Code Pro Medium"/>
              <a:buChar char="●"/>
            </a:pPr>
            <a:r>
              <a:rPr lang="es-419" sz="17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Solución del problema</a:t>
            </a:r>
            <a:endParaRPr sz="1500">
              <a:solidFill>
                <a:srgbClr val="D0E0E3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Source Code Pro Medium"/>
              <a:buChar char="●"/>
            </a:pPr>
            <a:r>
              <a:rPr lang="es-419" sz="17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Conclusiones</a:t>
            </a:r>
            <a:endParaRPr sz="17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Source Code Pro Medium"/>
              <a:buChar char="●"/>
            </a:pPr>
            <a:r>
              <a:rPr lang="es-419" sz="17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Referencias</a:t>
            </a:r>
            <a:endParaRPr sz="17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425" y="1585075"/>
            <a:ext cx="3370200" cy="176935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46000" stPos="0" sy="-100000" ky="0"/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5090925" y="240325"/>
            <a:ext cx="32403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27499"/>
              <a:buNone/>
            </a:pPr>
            <a:r>
              <a:rPr lang="es-419" sz="3600">
                <a:solidFill>
                  <a:srgbClr val="85F5AA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ACTIVOS DIARIOS</a:t>
            </a:r>
            <a:endParaRPr sz="3600">
              <a:solidFill>
                <a:srgbClr val="85F5AA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  <p:sp>
        <p:nvSpPr>
          <p:cNvPr id="194" name="Google Shape;194;p32"/>
          <p:cNvSpPr txBox="1"/>
          <p:nvPr>
            <p:ph type="title"/>
          </p:nvPr>
        </p:nvSpPr>
        <p:spPr>
          <a:xfrm>
            <a:off x="469100" y="282625"/>
            <a:ext cx="2646600" cy="7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latin typeface="Caveat"/>
                <a:ea typeface="Caveat"/>
                <a:cs typeface="Caveat"/>
                <a:sym typeface="Caveat"/>
              </a:rPr>
              <a:t>DESCRIPCIÓN: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524" y="1405450"/>
            <a:ext cx="4525800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725" y="1700925"/>
            <a:ext cx="3698013" cy="27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5100725" y="125350"/>
            <a:ext cx="3415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20">
                <a:solidFill>
                  <a:srgbClr val="000000"/>
                </a:solidFill>
                <a:highlight>
                  <a:srgbClr val="F4CCCC"/>
                </a:highlight>
              </a:rPr>
              <a:t>Solución del problema</a:t>
            </a:r>
            <a:endParaRPr sz="2420">
              <a:solidFill>
                <a:srgbClr val="000000"/>
              </a:solidFill>
              <a:highlight>
                <a:srgbClr val="F4CCCC"/>
              </a:highlight>
            </a:endParaRPr>
          </a:p>
        </p:txBody>
      </p:sp>
      <p:sp>
        <p:nvSpPr>
          <p:cNvPr id="202" name="Google Shape;202;p33"/>
          <p:cNvSpPr txBox="1"/>
          <p:nvPr>
            <p:ph idx="1" type="subTitle"/>
          </p:nvPr>
        </p:nvSpPr>
        <p:spPr>
          <a:xfrm>
            <a:off x="414250" y="1819825"/>
            <a:ext cx="3357600" cy="20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</a:rPr>
              <a:t>Para obtener los valores deseados necesitamos cumplir con la segunda fecha planteada. En esta parte simulamos 10 escenarios a partir del 23 de abril del 2022 al 23 de abril del 2026.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600" y="1355051"/>
            <a:ext cx="4419600" cy="2771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2053975" y="618300"/>
            <a:ext cx="56433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5A6BD"/>
                </a:solidFill>
              </a:rPr>
              <a:t>Valores deseados para cumplir con el objetivo.</a:t>
            </a:r>
            <a:endParaRPr>
              <a:solidFill>
                <a:srgbClr val="D5A6BD"/>
              </a:solidFill>
            </a:endParaRPr>
          </a:p>
        </p:txBody>
      </p:sp>
      <p:sp>
        <p:nvSpPr>
          <p:cNvPr id="209" name="Google Shape;209;p34"/>
          <p:cNvSpPr txBox="1"/>
          <p:nvPr/>
        </p:nvSpPr>
        <p:spPr>
          <a:xfrm>
            <a:off x="-1562575" y="1757900"/>
            <a:ext cx="53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025" y="1304398"/>
            <a:ext cx="5643301" cy="345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2338075" y="626525"/>
            <a:ext cx="5028000" cy="9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7200">
                <a:latin typeface="Caveat"/>
                <a:ea typeface="Caveat"/>
                <a:cs typeface="Caveat"/>
                <a:sym typeface="Caveat"/>
              </a:rPr>
              <a:t>Conclusiones</a:t>
            </a:r>
            <a:endParaRPr b="1" sz="72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16" name="Google Shape;216;p35"/>
          <p:cNvSpPr txBox="1"/>
          <p:nvPr/>
        </p:nvSpPr>
        <p:spPr>
          <a:xfrm>
            <a:off x="1439350" y="1625600"/>
            <a:ext cx="7128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1. Podemos concluir que en este caso el modelo de predicción nos indica que es certero, ya que se puso a prueba con 2 períodos de fecha de un intervalo de 4 años entre cada fecha.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2. El inversionista debería de invertir en las acciones debido a que esto le asegura que podrá pagar la universidad de su hijo, e incluso si quisiera invertir más podría generar más dinero.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3. El modelo cumplió con los objetivos del planteamiento y se reflejó en los resultados.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482400" y="430700"/>
            <a:ext cx="2179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Caveat SemiBold"/>
                <a:ea typeface="Caveat SemiBold"/>
                <a:cs typeface="Caveat SemiBold"/>
                <a:sym typeface="Caveat SemiBold"/>
              </a:rPr>
              <a:t>Referencias </a:t>
            </a:r>
            <a:endParaRPr sz="3500"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1006950" y="1444300"/>
            <a:ext cx="6694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-419" sz="1800" u="sng">
                <a:solidFill>
                  <a:schemeClr val="hlink"/>
                </a:solidFill>
                <a:hlinkClick r:id="rId3"/>
              </a:rPr>
              <a:t>https://finance.yahoo.com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-419" sz="1800" u="sng">
                <a:solidFill>
                  <a:schemeClr val="hlink"/>
                </a:solidFill>
                <a:hlinkClick r:id="rId4"/>
              </a:rPr>
              <a:t>http://herzog.economia.unam.mx/profesores/blopez/Riesgo-Pres4.pdf</a:t>
            </a:r>
            <a:r>
              <a:rPr lang="es-419" sz="1800"/>
              <a:t>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-419" sz="1800" u="sng">
                <a:solidFill>
                  <a:schemeClr val="hlink"/>
                </a:solidFill>
                <a:hlinkClick r:id="rId5"/>
              </a:rPr>
              <a:t>https://www.bestinver.es/terminos/portfolio-inversiones/</a:t>
            </a:r>
            <a:r>
              <a:rPr lang="es-419" sz="1800"/>
              <a:t>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2811550" y="380050"/>
            <a:ext cx="5202900" cy="8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700">
                <a:solidFill>
                  <a:srgbClr val="85F5AA"/>
                </a:solidFill>
                <a:latin typeface="Comfortaa"/>
                <a:ea typeface="Comfortaa"/>
                <a:cs typeface="Comfortaa"/>
                <a:sym typeface="Comfortaa"/>
              </a:rPr>
              <a:t>PLANTEAMIENTO</a:t>
            </a:r>
            <a:endParaRPr b="1" sz="2700">
              <a:solidFill>
                <a:srgbClr val="85F5AA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1980225" y="1647750"/>
            <a:ext cx="5348100" cy="25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/>
              <a:t>En el desarrollo de este proyecto podremos observar la creación </a:t>
            </a:r>
            <a:r>
              <a:rPr lang="es-419" sz="1800"/>
              <a:t>un portafolio de inversión que pueda generar el 200% de rendimiento a un plazo de 4 años para la universidad del hijo de un inversionista.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-110400" y="-39550"/>
            <a:ext cx="46824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820">
                <a:solidFill>
                  <a:srgbClr val="85F5AA"/>
                </a:solidFill>
              </a:rPr>
              <a:t>¿Qué es un portafolio de inversión?</a:t>
            </a:r>
            <a:endParaRPr sz="2820">
              <a:solidFill>
                <a:srgbClr val="85F5AA"/>
              </a:solidFill>
            </a:endParaRPr>
          </a:p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459325" y="1748300"/>
            <a:ext cx="3888600" cy="25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Un</a:t>
            </a:r>
            <a:r>
              <a:rPr lang="es-419" sz="1200">
                <a:solidFill>
                  <a:srgbClr val="000000"/>
                </a:solidFill>
              </a:rPr>
              <a:t> </a:t>
            </a:r>
            <a:r>
              <a:rPr b="1" lang="es-419" sz="1400">
                <a:solidFill>
                  <a:schemeClr val="dk1"/>
                </a:solidFill>
              </a:rPr>
              <a:t>portafolio o cartera de inversión</a:t>
            </a:r>
            <a:r>
              <a:rPr lang="es-419" sz="1300">
                <a:solidFill>
                  <a:srgbClr val="000000"/>
                </a:solidFill>
              </a:rPr>
              <a:t> </a:t>
            </a:r>
            <a:r>
              <a:rPr lang="es-419" sz="1300">
                <a:solidFill>
                  <a:schemeClr val="dk1"/>
                </a:solidFill>
              </a:rPr>
              <a:t>es una colección de distintos instrumentos financieros de inversión, de naturaleza diferente buscando obtener rendimientos adecuados para cada perfil de riesgo y/u horizonte de inversión.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</a:rPr>
              <a:t>Hay distintas clases acciones de empresas, bonos que cotizan en mercados  monedas diversas, criptomonedas, entre muchos otros.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350" y="1319400"/>
            <a:ext cx="3888675" cy="2232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76200">
              <a:srgbClr val="000000">
                <a:alpha val="66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311400" y="403300"/>
            <a:ext cx="2521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85F5AA"/>
                </a:solidFill>
                <a:latin typeface="Comfortaa"/>
                <a:ea typeface="Comfortaa"/>
                <a:cs typeface="Comfortaa"/>
                <a:sym typeface="Comfortaa"/>
              </a:rPr>
              <a:t>OBJETIVOS</a:t>
            </a:r>
            <a:endParaRPr b="1">
              <a:solidFill>
                <a:srgbClr val="85F5AA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0875" y="1380400"/>
            <a:ext cx="3897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1500">
                <a:solidFill>
                  <a:srgbClr val="000000"/>
                </a:solidFill>
                <a:highlight>
                  <a:srgbClr val="FCE5CD"/>
                </a:highlight>
              </a:rPr>
              <a:t>-</a:t>
            </a:r>
            <a:r>
              <a:rPr i="1" lang="es-419" sz="1500">
                <a:solidFill>
                  <a:srgbClr val="000000"/>
                </a:solidFill>
                <a:highlight>
                  <a:srgbClr val="FCE5CD"/>
                </a:highlight>
              </a:rPr>
              <a:t>PRINCIPAL</a:t>
            </a:r>
            <a:r>
              <a:rPr b="1" i="1" lang="es-419" sz="1500">
                <a:solidFill>
                  <a:srgbClr val="000000"/>
                </a:solidFill>
                <a:highlight>
                  <a:srgbClr val="FCE5CD"/>
                </a:highlight>
              </a:rPr>
              <a:t>:</a:t>
            </a:r>
            <a:endParaRPr b="1" i="1" sz="1500">
              <a:solidFill>
                <a:srgbClr val="000000"/>
              </a:solidFill>
              <a:highlight>
                <a:srgbClr val="FCE5CD"/>
              </a:highlight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600"/>
              <a:t>Nuestro objetivo principal será ver si en las simulaciones que se </a:t>
            </a:r>
            <a:r>
              <a:rPr lang="es-419" sz="1600"/>
              <a:t>crearán</a:t>
            </a:r>
            <a:r>
              <a:rPr lang="es-419" sz="1600"/>
              <a:t> con un portafolio de algunos activos financieros se puede llegar a lograr un 200% de rendimiento a 4 años para que el inversionista pueda sostener los gastos de la universidad de su hijo.</a:t>
            </a:r>
            <a:endParaRPr sz="1600"/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4903500" y="1425975"/>
            <a:ext cx="3660000" cy="3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000000"/>
                </a:solidFill>
                <a:highlight>
                  <a:srgbClr val="FCE5CD"/>
                </a:highlight>
              </a:rPr>
              <a:t>-</a:t>
            </a:r>
            <a:r>
              <a:rPr i="1" lang="es-419" sz="1500">
                <a:solidFill>
                  <a:srgbClr val="000000"/>
                </a:solidFill>
                <a:highlight>
                  <a:srgbClr val="FCE5CD"/>
                </a:highlight>
              </a:rPr>
              <a:t>SECUNDARIO:</a:t>
            </a:r>
            <a:endParaRPr i="1" sz="1500">
              <a:solidFill>
                <a:srgbClr val="000000"/>
              </a:solidFill>
              <a:highlight>
                <a:srgbClr val="FCE5CD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600"/>
              <a:t>Como segundo objetivo es poder ver, los </a:t>
            </a:r>
            <a:r>
              <a:rPr lang="es-419" sz="1600"/>
              <a:t>rendimientos</a:t>
            </a:r>
            <a:r>
              <a:rPr lang="es-419" sz="1600"/>
              <a:t> esperados que se generan en cada uno de los escenarios en los 4 años predichos, sobre los precios de cierre para poder proyectar las ganancias posibles, si el portafolio se abriera el día de hoy 23 de abril del 2022. 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42276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85F5AA"/>
                </a:solidFill>
              </a:rPr>
              <a:t>Datos descritos</a:t>
            </a:r>
            <a:endParaRPr>
              <a:solidFill>
                <a:srgbClr val="85F5AA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1531350" y="4081750"/>
            <a:ext cx="60813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50">
                <a:highlight>
                  <a:srgbClr val="F4CCCC"/>
                </a:highlight>
                <a:latin typeface="Comfortaa"/>
                <a:ea typeface="Comfortaa"/>
                <a:cs typeface="Comfortaa"/>
                <a:sym typeface="Comfortaa"/>
              </a:rPr>
              <a:t>En esta parte podemos observar los datos extraídos de los activos de las empresas y en la descripción poder ver su comportamiento en el 2014.</a:t>
            </a:r>
            <a:endParaRPr b="1" sz="1600">
              <a:highlight>
                <a:srgbClr val="F4CCCC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8725"/>
            <a:ext cx="4472150" cy="25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5073" y="1407948"/>
            <a:ext cx="3589826" cy="26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44400" y="517100"/>
            <a:ext cx="42276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85F5AA"/>
                </a:solidFill>
              </a:rPr>
              <a:t>Datos directamente extraídos</a:t>
            </a:r>
            <a:endParaRPr>
              <a:solidFill>
                <a:srgbClr val="85F5AA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344400" y="2571750"/>
            <a:ext cx="3210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50">
                <a:highlight>
                  <a:srgbClr val="F4CCCC"/>
                </a:highlight>
                <a:latin typeface="Comfortaa"/>
                <a:ea typeface="Comfortaa"/>
                <a:cs typeface="Comfortaa"/>
                <a:sym typeface="Comfortaa"/>
              </a:rPr>
              <a:t>Observamos que 2 de los activos tiene un notable crecimiento, pero esto no significa que  FB, no haya generado ingresos.</a:t>
            </a:r>
            <a:endParaRPr b="1" sz="1600">
              <a:highlight>
                <a:srgbClr val="F4CCCC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950" y="924112"/>
            <a:ext cx="4848026" cy="3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84725" y="1907000"/>
            <a:ext cx="3470700" cy="21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22">
                <a:latin typeface="Caveat"/>
                <a:ea typeface="Caveat"/>
                <a:cs typeface="Caveat"/>
                <a:sym typeface="Caveat"/>
              </a:rPr>
              <a:t>Su distribución:</a:t>
            </a:r>
            <a:endParaRPr sz="5022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16">
                <a:latin typeface="Roboto"/>
                <a:ea typeface="Roboto"/>
                <a:cs typeface="Roboto"/>
                <a:sym typeface="Roboto"/>
              </a:rPr>
              <a:t>Observamos que algunos activos no han tenido un crecimiento tan grande como los 2 principales, que son amazon y el índice </a:t>
            </a:r>
            <a:r>
              <a:rPr lang="es-419" sz="1816">
                <a:latin typeface="Roboto"/>
                <a:ea typeface="Roboto"/>
                <a:cs typeface="Roboto"/>
                <a:sym typeface="Roboto"/>
              </a:rPr>
              <a:t>S&amp;P500</a:t>
            </a:r>
            <a:r>
              <a:rPr lang="es-419" sz="1916">
                <a:latin typeface="Roboto"/>
                <a:ea typeface="Roboto"/>
                <a:cs typeface="Roboto"/>
                <a:sym typeface="Roboto"/>
              </a:rPr>
              <a:t>.</a:t>
            </a:r>
            <a:endParaRPr sz="1916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16">
                <a:latin typeface="Roboto"/>
                <a:ea typeface="Roboto"/>
                <a:cs typeface="Roboto"/>
                <a:sym typeface="Roboto"/>
              </a:rPr>
              <a:t>Ahora queremos saber qué tal se ve su distribución: 2014 a 2018.</a:t>
            </a:r>
            <a:endParaRPr sz="4666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750" y="830475"/>
            <a:ext cx="4753225" cy="348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60800" y="409650"/>
            <a:ext cx="70224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600">
                <a:solidFill>
                  <a:srgbClr val="85F5AA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Activos diarios</a:t>
            </a:r>
            <a:endParaRPr sz="3600">
              <a:solidFill>
                <a:srgbClr val="85F5AA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458625" y="1714950"/>
            <a:ext cx="3160500" cy="21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11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50">
                <a:latin typeface="Roboto"/>
                <a:ea typeface="Roboto"/>
                <a:cs typeface="Roboto"/>
                <a:sym typeface="Roboto"/>
              </a:rPr>
              <a:t>En esta parte obtendremos y podremos ver los rendimientos diarios para los activos del 2014 al 2018.</a:t>
            </a:r>
            <a:endParaRPr sz="5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625" y="1369800"/>
            <a:ext cx="4895124" cy="3296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