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Caveat"/>
      <p:regular r:id="rId29"/>
      <p:bold r:id="rId30"/>
    </p:embeddedFont>
    <p:embeddedFont>
      <p:font typeface="Source Code Pro SemiBold"/>
      <p:regular r:id="rId31"/>
      <p:bold r:id="rId32"/>
      <p:italic r:id="rId33"/>
      <p:boldItalic r:id="rId34"/>
    </p:embeddedFont>
    <p:embeddedFont>
      <p:font typeface="Source Code Pro Medium"/>
      <p:regular r:id="rId35"/>
      <p:bold r:id="rId36"/>
      <p:italic r:id="rId37"/>
      <p:boldItalic r:id="rId38"/>
    </p:embeddedFont>
    <p:embeddedFont>
      <p:font typeface="Comfortaa"/>
      <p:regular r:id="rId39"/>
      <p:bold r:id="rId40"/>
    </p:embeddedFont>
    <p:embeddedFont>
      <p:font typeface="Caveat SemiBo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5.xml"/><Relationship Id="rId42" Type="http://schemas.openxmlformats.org/officeDocument/2006/relationships/font" Target="fonts/CaveatSemiBold-bold.fntdata"/><Relationship Id="rId41" Type="http://schemas.openxmlformats.org/officeDocument/2006/relationships/font" Target="fonts/CaveatSemiBo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SemiBold-regular.fntdata"/><Relationship Id="rId30" Type="http://schemas.openxmlformats.org/officeDocument/2006/relationships/font" Target="fonts/Caveat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SemiBold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SemiBold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Medium-regular.fntdata"/><Relationship Id="rId12" Type="http://schemas.openxmlformats.org/officeDocument/2006/relationships/slide" Target="slides/slide7.xml"/><Relationship Id="rId34" Type="http://schemas.openxmlformats.org/officeDocument/2006/relationships/font" Target="fonts/SourceCodeProSemi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Medium-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Medium-bold.fntdata"/><Relationship Id="rId17" Type="http://schemas.openxmlformats.org/officeDocument/2006/relationships/slide" Target="slides/slide12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38" Type="http://schemas.openxmlformats.org/officeDocument/2006/relationships/font" Target="fonts/SourceCodePro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9f3a448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9f3a448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490d0be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490d0be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490d0b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490d0b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9f3a448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9f3a448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490d0b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2490d0b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2490d0b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2490d0b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9f3a448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9f3a448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9f3a448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9f3a448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59f3a448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59f3a448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59f3a448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59f3a448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9f3a448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9f3a448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59f3a448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59f3a448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9f3a448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9f3a448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9f3a448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9f3a448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9f3a448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9f3a448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9f3a448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9f3a448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inance.yahoo.com" TargetMode="External"/><Relationship Id="rId4" Type="http://schemas.openxmlformats.org/officeDocument/2006/relationships/hyperlink" Target="http://herzog.economia.unam.mx/profesores/blopez/Riesgo-Pres4.pdf" TargetMode="External"/><Relationship Id="rId5" Type="http://schemas.openxmlformats.org/officeDocument/2006/relationships/hyperlink" Target="https://www.bestinver.es/terminos/portfolio-inversion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Comfortaa"/>
                <a:ea typeface="Comfortaa"/>
                <a:cs typeface="Comfortaa"/>
                <a:sym typeface="Comfortaa"/>
              </a:rPr>
              <a:t>Portafolio de inversión para un fondo universitario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438225" y="3300425"/>
            <a:ext cx="63558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85F5AA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Proyecto 02- Simulación Matemática</a:t>
            </a:r>
            <a:endParaRPr sz="2200">
              <a:solidFill>
                <a:srgbClr val="85F5AA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9DAF8"/>
                </a:solidFill>
                <a:latin typeface="Comfortaa"/>
                <a:ea typeface="Comfortaa"/>
                <a:cs typeface="Comfortaa"/>
                <a:sym typeface="Comfortaa"/>
              </a:rPr>
              <a:t>Jesús Palomera</a:t>
            </a:r>
            <a:endParaRPr sz="1300">
              <a:solidFill>
                <a:srgbClr val="C9DAF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9DAF8"/>
                </a:solidFill>
                <a:latin typeface="Comfortaa"/>
                <a:ea typeface="Comfortaa"/>
                <a:cs typeface="Comfortaa"/>
                <a:sym typeface="Comfortaa"/>
              </a:rPr>
              <a:t>Hugo velarde</a:t>
            </a:r>
            <a:endParaRPr sz="1300">
              <a:solidFill>
                <a:srgbClr val="C9DAF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9DAF8"/>
                </a:solidFill>
                <a:latin typeface="Comfortaa"/>
                <a:ea typeface="Comfortaa"/>
                <a:cs typeface="Comfortaa"/>
                <a:sym typeface="Comfortaa"/>
              </a:rPr>
              <a:t>Alejandra Mancilla</a:t>
            </a:r>
            <a:endParaRPr sz="1300">
              <a:solidFill>
                <a:srgbClr val="C9DAF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9DAF8"/>
                </a:solidFill>
                <a:latin typeface="Comfortaa"/>
                <a:ea typeface="Comfortaa"/>
                <a:cs typeface="Comfortaa"/>
                <a:sym typeface="Comfortaa"/>
              </a:rPr>
              <a:t>25 de abril del 2022</a:t>
            </a:r>
            <a:endParaRPr sz="1300">
              <a:solidFill>
                <a:srgbClr val="C9DAF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664100" y="4398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rgbClr val="85F5AA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Representación del modelo</a:t>
            </a:r>
            <a:endParaRPr sz="350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40500" y="1443325"/>
            <a:ext cx="8200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-Usando las fechas anteriores como parámetros obtenemos las siguientes simulaciones.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38" y="1981537"/>
            <a:ext cx="8649927" cy="20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702650" y="102325"/>
            <a:ext cx="32967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909"/>
              <a:buFont typeface="Arial"/>
              <a:buNone/>
            </a:pPr>
            <a:r>
              <a:rPr lang="es-419" sz="2420">
                <a:solidFill>
                  <a:srgbClr val="000000"/>
                </a:solidFill>
                <a:highlight>
                  <a:srgbClr val="F4CCCC"/>
                </a:highlight>
              </a:rPr>
              <a:t>Solución del problema</a:t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508832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Podemos observar que no es lo esperado a comparación a la tabla mostraba en la línea 5.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14763" l="0" r="33047" t="0"/>
          <a:stretch/>
        </p:blipFill>
        <p:spPr>
          <a:xfrm>
            <a:off x="264025" y="1184450"/>
            <a:ext cx="4614525" cy="303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884550" y="143975"/>
            <a:ext cx="299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20">
                <a:solidFill>
                  <a:srgbClr val="000000"/>
                </a:solidFill>
                <a:highlight>
                  <a:srgbClr val="F4CCCC"/>
                </a:highlight>
              </a:rPr>
              <a:t>Solución del problema</a:t>
            </a:r>
            <a:endParaRPr sz="2420">
              <a:solidFill>
                <a:srgbClr val="000000"/>
              </a:solidFill>
              <a:highlight>
                <a:srgbClr val="F4CCCC"/>
              </a:highlight>
            </a:endParaRPr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-</a:t>
            </a:r>
            <a:endParaRPr/>
          </a:p>
        </p:txBody>
      </p:sp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4714850" y="369000"/>
            <a:ext cx="3484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Comparamos los resultados del 2018 a 2022.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0" y="1500175"/>
            <a:ext cx="8628799" cy="28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5100725" y="125350"/>
            <a:ext cx="3415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20">
                <a:solidFill>
                  <a:srgbClr val="000000"/>
                </a:solidFill>
                <a:highlight>
                  <a:srgbClr val="F4CCCC"/>
                </a:highlight>
              </a:rPr>
              <a:t>Solución del problema</a:t>
            </a:r>
            <a:endParaRPr sz="2420">
              <a:solidFill>
                <a:srgbClr val="000000"/>
              </a:solidFill>
              <a:highlight>
                <a:srgbClr val="F4CCCC"/>
              </a:highlight>
            </a:endParaRPr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-</a:t>
            </a:r>
            <a:endParaRPr/>
          </a:p>
        </p:txBody>
      </p:sp>
      <p:sp>
        <p:nvSpPr>
          <p:cNvPr id="149" name="Google Shape;149;p25"/>
          <p:cNvSpPr txBox="1"/>
          <p:nvPr>
            <p:ph idx="1" type="subTitle"/>
          </p:nvPr>
        </p:nvSpPr>
        <p:spPr>
          <a:xfrm>
            <a:off x="414250" y="1819825"/>
            <a:ext cx="33576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Para obtener l</a:t>
            </a:r>
            <a:r>
              <a:rPr lang="es-419" sz="1700">
                <a:solidFill>
                  <a:schemeClr val="dk1"/>
                </a:solidFill>
              </a:rPr>
              <a:t>os valores deseados necesitamos cumplir con el segundo objetivo planteado. En esta parte simulamos a partir del 23 de abril del 2022.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50" y="1308125"/>
            <a:ext cx="4634700" cy="2845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5100725" y="125350"/>
            <a:ext cx="3415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20">
                <a:solidFill>
                  <a:srgbClr val="000000"/>
                </a:solidFill>
                <a:highlight>
                  <a:srgbClr val="F4CCCC"/>
                </a:highlight>
              </a:rPr>
              <a:t>Solución del problema</a:t>
            </a:r>
            <a:endParaRPr sz="2420">
              <a:solidFill>
                <a:srgbClr val="000000"/>
              </a:solidFill>
              <a:highlight>
                <a:srgbClr val="F4CCCC"/>
              </a:highlight>
            </a:endParaRPr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805600" y="785550"/>
            <a:ext cx="33576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En esta parte simulamos a partir del 23 de abril del 2022.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25" y="1924948"/>
            <a:ext cx="7764951" cy="17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443425" y="262700"/>
            <a:ext cx="4467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5A6BD"/>
                </a:solidFill>
              </a:rPr>
              <a:t>Valores deseados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-1562575" y="1757900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700" y="1232100"/>
            <a:ext cx="5502650" cy="3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2422725" y="224850"/>
            <a:ext cx="6140400" cy="29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200">
                <a:latin typeface="Caveat"/>
                <a:ea typeface="Caveat"/>
                <a:cs typeface="Caveat"/>
                <a:sym typeface="Caveat"/>
              </a:rPr>
              <a:t>Conclusiones</a:t>
            </a:r>
            <a:endParaRPr b="1" sz="7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482400" y="430700"/>
            <a:ext cx="2179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Caveat SemiBold"/>
                <a:ea typeface="Caveat SemiBold"/>
                <a:cs typeface="Caveat SemiBold"/>
                <a:sym typeface="Caveat SemiBold"/>
              </a:rPr>
              <a:t>Referencias </a:t>
            </a:r>
            <a:endParaRPr sz="350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006950" y="1444300"/>
            <a:ext cx="6694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419" sz="1800" u="sng">
                <a:solidFill>
                  <a:schemeClr val="hlink"/>
                </a:solidFill>
                <a:hlinkClick r:id="rId3"/>
              </a:rPr>
              <a:t>https://finance.yahoo.com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419" sz="1800" u="sng">
                <a:solidFill>
                  <a:schemeClr val="hlink"/>
                </a:solidFill>
                <a:hlinkClick r:id="rId4"/>
              </a:rPr>
              <a:t>http://herzog.economia.unam.mx/profesores/blopez/Riesgo-Pres4.pdf</a:t>
            </a:r>
            <a:r>
              <a:rPr lang="es-419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419" sz="1800" u="sng">
                <a:solidFill>
                  <a:schemeClr val="hlink"/>
                </a:solidFill>
                <a:hlinkClick r:id="rId5"/>
              </a:rPr>
              <a:t>https://www.bestinver.es/terminos/portfolio-inversiones/</a:t>
            </a:r>
            <a:r>
              <a:rPr lang="es-419" sz="1800"/>
              <a:t>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85125" y="158600"/>
            <a:ext cx="7685400" cy="10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3000">
                <a:solidFill>
                  <a:srgbClr val="85F5AA"/>
                </a:solidFill>
                <a:latin typeface="Comfortaa"/>
                <a:ea typeface="Comfortaa"/>
                <a:cs typeface="Comfortaa"/>
                <a:sym typeface="Comfortaa"/>
              </a:rPr>
              <a:t>Contenido: </a:t>
            </a:r>
            <a:endParaRPr b="1" sz="3000">
              <a:solidFill>
                <a:srgbClr val="85F5A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993275" y="1384225"/>
            <a:ext cx="42990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Planteamiento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Definición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OBJETIVOS: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i="1" lang="es-419" sz="1500">
                <a:solidFill>
                  <a:srgbClr val="D0E0E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-Principal</a:t>
            </a:r>
            <a:endParaRPr i="1" sz="1500">
              <a:solidFill>
                <a:srgbClr val="D0E0E3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500"/>
              <a:buFont typeface="Source Code Pro Medium"/>
              <a:buChar char="●"/>
            </a:pPr>
            <a:r>
              <a:rPr i="1" lang="es-419" sz="1500">
                <a:solidFill>
                  <a:srgbClr val="D0E0E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-Secundario</a:t>
            </a:r>
            <a:endParaRPr i="1" sz="1500">
              <a:solidFill>
                <a:srgbClr val="D0E0E3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Representación del modelo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500"/>
              <a:buFont typeface="Source Code Pro Medium"/>
              <a:buChar char="●"/>
            </a:pPr>
            <a:r>
              <a:rPr i="1" lang="es-419" sz="1500">
                <a:solidFill>
                  <a:srgbClr val="D0E0E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-Deducción y limitaciones</a:t>
            </a:r>
            <a:endParaRPr i="1" sz="1500">
              <a:solidFill>
                <a:srgbClr val="D0E0E3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500"/>
              <a:buFont typeface="Source Code Pro Medium"/>
              <a:buChar char="●"/>
            </a:pPr>
            <a:r>
              <a:rPr i="1" lang="es-419" sz="1500">
                <a:solidFill>
                  <a:srgbClr val="D0E0E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-Parámetros del modelo</a:t>
            </a:r>
            <a:endParaRPr i="1" sz="1500">
              <a:solidFill>
                <a:srgbClr val="D0E0E3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Solución del problema</a:t>
            </a:r>
            <a:endParaRPr sz="1500">
              <a:solidFill>
                <a:srgbClr val="D0E0E3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Conclusiones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Referencias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25" y="1585075"/>
            <a:ext cx="3370200" cy="17693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46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811550" y="380050"/>
            <a:ext cx="5202900" cy="8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solidFill>
                  <a:srgbClr val="85F5AA"/>
                </a:solidFill>
                <a:latin typeface="Comfortaa"/>
                <a:ea typeface="Comfortaa"/>
                <a:cs typeface="Comfortaa"/>
                <a:sym typeface="Comfortaa"/>
              </a:rPr>
              <a:t>PLANTEAMIENTO</a:t>
            </a:r>
            <a:endParaRPr b="1" sz="2700">
              <a:solidFill>
                <a:srgbClr val="85F5A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980225" y="1647750"/>
            <a:ext cx="53481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En el desarrollo de este proyecto podremos observar la creación </a:t>
            </a:r>
            <a:r>
              <a:rPr lang="es-419" sz="1800"/>
              <a:t>un portafolio de inversión que pueda generar el 200% de rendimiento a un plazo de 4 años para la universidad del hijo de un inversionista.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-110400" y="-39550"/>
            <a:ext cx="46824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20">
                <a:solidFill>
                  <a:srgbClr val="85F5AA"/>
                </a:solidFill>
              </a:rPr>
              <a:t>¿Qué es un portafolio de inversión?</a:t>
            </a:r>
            <a:endParaRPr sz="2820">
              <a:solidFill>
                <a:srgbClr val="85F5AA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459325" y="1748300"/>
            <a:ext cx="3888600" cy="25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Un</a:t>
            </a:r>
            <a:r>
              <a:rPr lang="es-419" sz="1200">
                <a:solidFill>
                  <a:srgbClr val="000000"/>
                </a:solidFill>
              </a:rPr>
              <a:t> </a:t>
            </a:r>
            <a:r>
              <a:rPr b="1" lang="es-419" sz="1400">
                <a:solidFill>
                  <a:schemeClr val="dk1"/>
                </a:solidFill>
              </a:rPr>
              <a:t>portafolio o cartera de inversión</a:t>
            </a:r>
            <a:r>
              <a:rPr lang="es-419" sz="1300">
                <a:solidFill>
                  <a:srgbClr val="000000"/>
                </a:solidFill>
              </a:rPr>
              <a:t> </a:t>
            </a:r>
            <a:r>
              <a:rPr lang="es-419" sz="1300">
                <a:solidFill>
                  <a:schemeClr val="dk1"/>
                </a:solidFill>
              </a:rPr>
              <a:t>es una colección de distintos instrumentos financieros de inversión, de naturaleza diferente buscando obtener rendimientos adecuados para cada perfil de riesgo y/u horizonte de inversión.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Hay distintas clases acciones de empresas, bonos que cotizan en mercados  monedas diversas, criptomonedas, entre muchos otros.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350" y="1319400"/>
            <a:ext cx="3888675" cy="223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66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311400" y="403300"/>
            <a:ext cx="2521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85F5AA"/>
                </a:solidFill>
                <a:latin typeface="Comfortaa"/>
                <a:ea typeface="Comfortaa"/>
                <a:cs typeface="Comfortaa"/>
                <a:sym typeface="Comfortaa"/>
              </a:rPr>
              <a:t>OBJETIVOS</a:t>
            </a:r>
            <a:endParaRPr b="1">
              <a:solidFill>
                <a:srgbClr val="85F5A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0875" y="1380400"/>
            <a:ext cx="3897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500">
                <a:solidFill>
                  <a:srgbClr val="000000"/>
                </a:solidFill>
                <a:highlight>
                  <a:srgbClr val="FCE5CD"/>
                </a:highlight>
              </a:rPr>
              <a:t>-</a:t>
            </a:r>
            <a:r>
              <a:rPr i="1" lang="es-419" sz="1500">
                <a:solidFill>
                  <a:srgbClr val="000000"/>
                </a:solidFill>
                <a:highlight>
                  <a:srgbClr val="FCE5CD"/>
                </a:highlight>
              </a:rPr>
              <a:t>PRINCIPAL</a:t>
            </a:r>
            <a:r>
              <a:rPr b="1" i="1" lang="es-419" sz="1500">
                <a:solidFill>
                  <a:srgbClr val="000000"/>
                </a:solidFill>
                <a:highlight>
                  <a:srgbClr val="FCE5CD"/>
                </a:highlight>
              </a:rPr>
              <a:t>:</a:t>
            </a:r>
            <a:endParaRPr b="1" i="1" sz="1500">
              <a:solidFill>
                <a:srgbClr val="000000"/>
              </a:solidFill>
              <a:highlight>
                <a:srgbClr val="FCE5CD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Nuestro objetivo principal será ver si en las simulaciones que se </a:t>
            </a:r>
            <a:r>
              <a:rPr lang="es-419" sz="1600"/>
              <a:t>crearán</a:t>
            </a:r>
            <a:r>
              <a:rPr lang="es-419" sz="1600"/>
              <a:t> con un portafolio de algunos activos financieros se puede llegar a lograr un 200% de rendimiento a 4 años para que el inversionista pueda sostener los gastos de la universidad de su hijo.</a:t>
            </a:r>
            <a:endParaRPr sz="1600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903500" y="1425975"/>
            <a:ext cx="36600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highlight>
                  <a:srgbClr val="FCE5CD"/>
                </a:highlight>
              </a:rPr>
              <a:t>-</a:t>
            </a:r>
            <a:r>
              <a:rPr i="1" lang="es-419" sz="1500">
                <a:solidFill>
                  <a:srgbClr val="000000"/>
                </a:solidFill>
                <a:highlight>
                  <a:srgbClr val="FCE5CD"/>
                </a:highlight>
              </a:rPr>
              <a:t>SECUNDARIO:</a:t>
            </a:r>
            <a:endParaRPr i="1" sz="1500">
              <a:solidFill>
                <a:srgbClr val="000000"/>
              </a:solidFill>
              <a:highlight>
                <a:srgbClr val="FCE5CD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Como segundo objetivo es poder ver, los </a:t>
            </a:r>
            <a:r>
              <a:rPr lang="es-419" sz="1600"/>
              <a:t>rendimientos</a:t>
            </a:r>
            <a:r>
              <a:rPr lang="es-419" sz="1600"/>
              <a:t> esperados que se generan en cada uno de los escenarios en los 4 años predichos, sobre los precios de cierre para poder proyectar las ganancias posibles, si el portafolio se abriera el día de hoy 23 de abril del 2022.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4227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5F5AA"/>
                </a:solidFill>
              </a:rPr>
              <a:t>Datos descritos</a:t>
            </a:r>
            <a:endParaRPr>
              <a:solidFill>
                <a:srgbClr val="85F5AA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65450"/>
            <a:ext cx="4555325" cy="22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925" y="1665450"/>
            <a:ext cx="3786890" cy="22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531350" y="4081750"/>
            <a:ext cx="608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50">
                <a:highlight>
                  <a:srgbClr val="F4CCCC"/>
                </a:highlight>
                <a:latin typeface="Comfortaa"/>
                <a:ea typeface="Comfortaa"/>
                <a:cs typeface="Comfortaa"/>
                <a:sym typeface="Comfortaa"/>
              </a:rPr>
              <a:t>Observamos que algunos activos no han tenido un crecimiento tan grande como los 2 principales.</a:t>
            </a:r>
            <a:endParaRPr b="1" sz="1600">
              <a:highlight>
                <a:srgbClr val="F4CCCC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92675" y="1254600"/>
            <a:ext cx="2829600" cy="17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latin typeface="Caveat"/>
                <a:ea typeface="Caveat"/>
                <a:cs typeface="Caveat"/>
                <a:sym typeface="Caveat"/>
              </a:rPr>
              <a:t>Su distribución: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275" y="500700"/>
            <a:ext cx="5754699" cy="389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60800" y="409650"/>
            <a:ext cx="7022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600">
                <a:solidFill>
                  <a:srgbClr val="85F5AA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Activos y distribución diaria</a:t>
            </a:r>
            <a:endParaRPr sz="3600">
              <a:solidFill>
                <a:srgbClr val="85F5AA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25" y="1563525"/>
            <a:ext cx="4396399" cy="26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525" y="1563525"/>
            <a:ext cx="3949399" cy="27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664100" y="4307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veat SemiBold"/>
                <a:ea typeface="Caveat SemiBold"/>
                <a:cs typeface="Caveat SemiBold"/>
                <a:sym typeface="Caveat SemiBold"/>
              </a:rPr>
              <a:t>Representación del modelo</a:t>
            </a:r>
            <a:endParaRPr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63547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Deducciones: </a:t>
            </a:r>
            <a:r>
              <a:rPr lang="es-419"/>
              <a:t>Todos los objetivos se harán dos veces para probar la eficacia del modelo de predicción.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-Partiendo del 2018.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</a:t>
            </a:r>
            <a:r>
              <a:rPr lang="es-419">
                <a:solidFill>
                  <a:srgbClr val="85F5AA"/>
                </a:solidFill>
              </a:rPr>
              <a:t>Primera fecha:</a:t>
            </a:r>
            <a:r>
              <a:rPr lang="es-419"/>
              <a:t> 23 de abril 2018.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85F5AA"/>
                </a:solidFill>
              </a:rPr>
              <a:t>-Segunda fecha</a:t>
            </a:r>
            <a:r>
              <a:rPr lang="es-419"/>
              <a:t>: 23 de abril 2022.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845" y="2105100"/>
            <a:ext cx="3636250" cy="22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