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64"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467E7B95-7F32-4DCA-B7A3-E1C6B604F75C}">
          <p14:sldIdLst>
            <p14:sldId id="257"/>
          </p14:sldIdLst>
        </p14:section>
        <p14:section name="Introduction" id="{D3517B09-E443-4DBE-8AEB-B5B95796D837}">
          <p14:sldIdLst>
            <p14:sldId id="262"/>
          </p14:sldIdLst>
        </p14:section>
        <p14:section name="Idea" id="{4C2D2865-8585-4D97-8991-56A15C443738}">
          <p14:sldIdLst>
            <p14:sldId id="260"/>
          </p14:sldIdLst>
        </p14:section>
        <p14:section name="Realization" id="{74CEE868-668E-4D42-A4F8-98FDE4DA1AD9}">
          <p14:sldIdLst>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00EA"/>
    <a:srgbClr val="AC4EFF"/>
    <a:srgbClr val="0039AC"/>
    <a:srgbClr val="002A7E"/>
    <a:srgbClr val="0B8BC5"/>
    <a:srgbClr val="0091FF"/>
    <a:srgbClr val="342D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15EC40-34AC-43C5-B87A-A1A21CF096D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7475EF6-BB21-4DD8-BED9-95150F5C6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BFC0B31-264C-40FA-A1F4-7E5BE191FA14}"/>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68EE65C7-35EA-4ED3-8549-E12279F53C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4F9564-25FB-4AF3-8EB4-C37FC641633E}"/>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286171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EA69A9-1682-4E37-8F65-9D06BEE919B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50DD9F-9B73-43E9-BD75-A492FD2C0AB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435B57A-DE4B-497B-96B4-B3DEC9AF13E7}"/>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EC672F93-8024-473A-9B09-FB98D1E312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309D33C-447E-4DB6-B6A4-FF8D5E7F0AAD}"/>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09533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0871C62-B0FF-4250-BCF8-A7F158EC01C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CD9FA08-3353-458B-A1EB-6C382000BAA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3436F7-0389-44E8-B891-9A9BCDE916CD}"/>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AD304D58-837C-4BEE-B21E-D2643D5736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BBBCE6-95FF-493E-976C-1620CDCE6E32}"/>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85034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909193-F21B-49AA-9191-014F6A75E6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4E626CA-0ED3-4BE2-8A1A-69949DF31A9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8BA3E3-696E-4AB1-9CBE-EBF988BDF71F}"/>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72445ABC-3508-4075-964F-31788910B1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12F3E04-D7DC-4AD1-9A64-B64D6A2A8708}"/>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251576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3ABF45-34B6-4ABF-B407-E87D5A18BB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E1A2F08-7305-460B-A193-258CCA71F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A8C7BDC-7844-4BFA-BB65-C609119BC3E8}"/>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1D241D2A-1C96-41D3-8164-00B2357C01D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D3F7E-807A-4170-89DC-25F0E7520D50}"/>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69560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5F3C71-AE3B-46EC-A44C-82665786F2F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CFD468-E289-48E7-A99C-675C882C714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D8E4CF3-08E2-4BC2-851A-3D6B257B608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00F5AC2-052D-48A2-80BE-A588E0807091}"/>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6" name="Segnaposto piè di pagina 5">
            <a:extLst>
              <a:ext uri="{FF2B5EF4-FFF2-40B4-BE49-F238E27FC236}">
                <a16:creationId xmlns:a16="http://schemas.microsoft.com/office/drawing/2014/main" id="{8CA906C5-A003-48AB-A510-FAC16063A07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B8FC1FE-1DEA-4B79-A6BE-A76510050D4D}"/>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38281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D55DA5-F5EF-40A0-B30E-E17128F4E99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A04FB2-9E9D-42B8-8FCB-44FAFD1AE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9FD1DFD-C2A3-43B1-B86C-9C7C42ED1EF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45355A0-A880-4801-AA07-B8295CB1D9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0720DFA-2903-4CDD-B5FC-3BF15DE843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D988890-E309-4D72-9F7B-6D143BDDEA7F}"/>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8" name="Segnaposto piè di pagina 7">
            <a:extLst>
              <a:ext uri="{FF2B5EF4-FFF2-40B4-BE49-F238E27FC236}">
                <a16:creationId xmlns:a16="http://schemas.microsoft.com/office/drawing/2014/main" id="{4DACFD13-AB56-4A7F-B565-454475AEA52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FDC5964-C43E-47D3-B023-BAD0253EC607}"/>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8843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0566CF-B581-42D8-95A3-CF9E044E6E5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C9474099-36F4-42CE-B16C-5DEF98A72293}"/>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4" name="Segnaposto piè di pagina 3">
            <a:extLst>
              <a:ext uri="{FF2B5EF4-FFF2-40B4-BE49-F238E27FC236}">
                <a16:creationId xmlns:a16="http://schemas.microsoft.com/office/drawing/2014/main" id="{9BDA6F26-89C9-42C6-8396-D9C7C38715B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F509692-F4AD-4B08-B30D-99DFB4F37743}"/>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186429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EFFF3D4-BE08-40A1-96E0-EE10E3A16DAA}"/>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3" name="Segnaposto piè di pagina 2">
            <a:extLst>
              <a:ext uri="{FF2B5EF4-FFF2-40B4-BE49-F238E27FC236}">
                <a16:creationId xmlns:a16="http://schemas.microsoft.com/office/drawing/2014/main" id="{07095BFA-3F47-42A9-8C92-F85DC03E801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4F99A8C-A01A-4EAB-B298-530660427BB6}"/>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52940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034C8A-B312-430E-BC72-C7F2A3FAD1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1DD004F-C700-41CD-90D2-1F4602716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13A31A2-2D8E-4A52-808A-BC501F36F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B559351-A911-436F-9617-E3202F16FA04}"/>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6" name="Segnaposto piè di pagina 5">
            <a:extLst>
              <a:ext uri="{FF2B5EF4-FFF2-40B4-BE49-F238E27FC236}">
                <a16:creationId xmlns:a16="http://schemas.microsoft.com/office/drawing/2014/main" id="{0A465FDA-36F3-4C4D-A39D-B6057DD59A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40EFE5E-EE40-483B-811F-D87096662F91}"/>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349654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E589DC-0C82-4BBF-A369-682A33C2B4E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7B1C681-412E-4257-BE94-248FF8A4F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B351E33-080D-45ED-BDD4-9848FBA4A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573B937-CC98-436B-889B-5BB59B1C8549}"/>
              </a:ext>
            </a:extLst>
          </p:cNvPr>
          <p:cNvSpPr>
            <a:spLocks noGrp="1"/>
          </p:cNvSpPr>
          <p:nvPr>
            <p:ph type="dt" sz="half" idx="10"/>
          </p:nvPr>
        </p:nvSpPr>
        <p:spPr/>
        <p:txBody>
          <a:bodyPr/>
          <a:lstStyle/>
          <a:p>
            <a:fld id="{07B178A3-2B0A-4AF5-A00A-E779B885C670}" type="datetimeFigureOut">
              <a:rPr lang="it-IT" smtClean="0"/>
              <a:t>07/11/2022</a:t>
            </a:fld>
            <a:endParaRPr lang="it-IT"/>
          </a:p>
        </p:txBody>
      </p:sp>
      <p:sp>
        <p:nvSpPr>
          <p:cNvPr id="6" name="Segnaposto piè di pagina 5">
            <a:extLst>
              <a:ext uri="{FF2B5EF4-FFF2-40B4-BE49-F238E27FC236}">
                <a16:creationId xmlns:a16="http://schemas.microsoft.com/office/drawing/2014/main" id="{0F9407F0-AF48-4E79-B954-819846A92F5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B12A824-EE22-4288-9E07-A9F923280395}"/>
              </a:ext>
            </a:extLst>
          </p:cNvPr>
          <p:cNvSpPr>
            <a:spLocks noGrp="1"/>
          </p:cNvSpPr>
          <p:nvPr>
            <p:ph type="sldNum" sz="quarter" idx="12"/>
          </p:nvPr>
        </p:nvSpPr>
        <p:spPr/>
        <p:txBody>
          <a:bodyPr/>
          <a:lstStyle/>
          <a:p>
            <a:fld id="{FD2FB6D4-887F-4A60-8FCF-18B2B78CA806}" type="slidenum">
              <a:rPr lang="it-IT" smtClean="0"/>
              <a:t>‹N›</a:t>
            </a:fld>
            <a:endParaRPr lang="it-IT"/>
          </a:p>
        </p:txBody>
      </p:sp>
    </p:spTree>
    <p:extLst>
      <p:ext uri="{BB962C8B-B14F-4D97-AF65-F5344CB8AC3E}">
        <p14:creationId xmlns:p14="http://schemas.microsoft.com/office/powerpoint/2010/main" val="127294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BA8B63-863B-4C58-84F9-A0F08E958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F387C46-8827-4114-82FD-B6AF55C83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5B3FDD-9299-4DA3-90E3-7BE64CEAD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178A3-2B0A-4AF5-A00A-E779B885C670}" type="datetimeFigureOut">
              <a:rPr lang="it-IT" smtClean="0"/>
              <a:t>07/11/2022</a:t>
            </a:fld>
            <a:endParaRPr lang="it-IT"/>
          </a:p>
        </p:txBody>
      </p:sp>
      <p:sp>
        <p:nvSpPr>
          <p:cNvPr id="5" name="Segnaposto piè di pagina 4">
            <a:extLst>
              <a:ext uri="{FF2B5EF4-FFF2-40B4-BE49-F238E27FC236}">
                <a16:creationId xmlns:a16="http://schemas.microsoft.com/office/drawing/2014/main" id="{F1C9979A-C36E-42E5-B45E-166F81B43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719B861-A313-412D-A61A-957B87A20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FB6D4-887F-4A60-8FCF-18B2B78CA806}" type="slidenum">
              <a:rPr lang="it-IT" smtClean="0"/>
              <a:t>‹N›</a:t>
            </a:fld>
            <a:endParaRPr lang="it-IT"/>
          </a:p>
        </p:txBody>
      </p:sp>
    </p:spTree>
    <p:extLst>
      <p:ext uri="{BB962C8B-B14F-4D97-AF65-F5344CB8AC3E}">
        <p14:creationId xmlns:p14="http://schemas.microsoft.com/office/powerpoint/2010/main" val="53396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4676AC0A-9829-43A4-ABD6-48242C8E05D7}"/>
              </a:ext>
            </a:extLst>
          </p:cNvPr>
          <p:cNvPicPr>
            <a:picLocks noChangeAspect="1"/>
          </p:cNvPicPr>
          <p:nvPr/>
        </p:nvPicPr>
        <p:blipFill rotWithShape="1">
          <a:blip r:embed="rId2">
            <a:extLst>
              <a:ext uri="{28A0092B-C50C-407E-A947-70E740481C1C}">
                <a14:useLocalDpi xmlns:a14="http://schemas.microsoft.com/office/drawing/2010/main" val="0"/>
              </a:ext>
            </a:extLst>
          </a:blip>
          <a:srcRect t="10217" b="10217"/>
          <a:stretch/>
        </p:blipFill>
        <p:spPr>
          <a:xfrm>
            <a:off x="0" y="-1"/>
            <a:ext cx="12192000" cy="6858001"/>
          </a:xfrm>
          <a:prstGeom prst="rect">
            <a:avLst/>
          </a:prstGeom>
        </p:spPr>
      </p:pic>
      <p:pic>
        <p:nvPicPr>
          <p:cNvPr id="5" name="Immagine 4">
            <a:extLst>
              <a:ext uri="{FF2B5EF4-FFF2-40B4-BE49-F238E27FC236}">
                <a16:creationId xmlns:a16="http://schemas.microsoft.com/office/drawing/2014/main" id="{B6A2E1A3-F4E0-4512-8E7C-E136863A4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624" y="-279400"/>
            <a:ext cx="9700752" cy="6858000"/>
          </a:xfrm>
          <a:prstGeom prst="rect">
            <a:avLst/>
          </a:prstGeom>
        </p:spPr>
      </p:pic>
      <p:sp>
        <p:nvSpPr>
          <p:cNvPr id="6" name="CasellaDiTesto 5">
            <a:extLst>
              <a:ext uri="{FF2B5EF4-FFF2-40B4-BE49-F238E27FC236}">
                <a16:creationId xmlns:a16="http://schemas.microsoft.com/office/drawing/2014/main" id="{6884EF51-F175-4B49-A9B4-E4B48C453D6A}"/>
              </a:ext>
            </a:extLst>
          </p:cNvPr>
          <p:cNvSpPr txBox="1"/>
          <p:nvPr/>
        </p:nvSpPr>
        <p:spPr>
          <a:xfrm>
            <a:off x="3225800" y="3797300"/>
            <a:ext cx="5740400" cy="1107996"/>
          </a:xfrm>
          <a:prstGeom prst="rect">
            <a:avLst/>
          </a:prstGeom>
          <a:noFill/>
        </p:spPr>
        <p:txBody>
          <a:bodyPr wrap="square" rtlCol="0">
            <a:spAutoFit/>
          </a:bodyPr>
          <a:lstStyle/>
          <a:p>
            <a:pPr algn="ctr"/>
            <a:r>
              <a:rPr lang="en-US" sz="2400" dirty="0">
                <a:gradFill>
                  <a:gsLst>
                    <a:gs pos="0">
                      <a:srgbClr val="0091FF"/>
                    </a:gs>
                    <a:gs pos="54000">
                      <a:srgbClr val="0091FF"/>
                    </a:gs>
                    <a:gs pos="87000">
                      <a:srgbClr val="AC4EFF"/>
                    </a:gs>
                    <a:gs pos="100000">
                      <a:srgbClr val="AC4EFF"/>
                    </a:gs>
                  </a:gsLst>
                  <a:lin ang="5400000" scaled="1"/>
                </a:gradFill>
                <a:latin typeface="Arial Black" panose="020B0A04020102020204" pitchFamily="34" charset="0"/>
                <a:ea typeface="Adobe Gothic Std B" panose="020B0800000000000000" pitchFamily="34" charset="-128"/>
              </a:rPr>
              <a:t>Tech Web 2022-23 </a:t>
            </a:r>
          </a:p>
          <a:p>
            <a:pPr algn="ctr"/>
            <a:r>
              <a:rPr lang="en-US" sz="1400" dirty="0">
                <a:gradFill>
                  <a:gsLst>
                    <a:gs pos="0">
                      <a:srgbClr val="0091FF"/>
                    </a:gs>
                    <a:gs pos="54000">
                      <a:srgbClr val="0091FF"/>
                    </a:gs>
                    <a:gs pos="87000">
                      <a:srgbClr val="AC4EFF"/>
                    </a:gs>
                    <a:gs pos="100000">
                      <a:srgbClr val="AC4EFF"/>
                    </a:gs>
                  </a:gsLst>
                  <a:lin ang="5400000" scaled="1"/>
                </a:gradFill>
                <a:latin typeface="Arial Black" panose="020B0A04020102020204" pitchFamily="34" charset="0"/>
                <a:ea typeface="Adobe Gothic Std B" panose="020B0800000000000000" pitchFamily="34" charset="-128"/>
              </a:rPr>
              <a:t>0124002263 – Dolce Alessandro</a:t>
            </a:r>
          </a:p>
          <a:p>
            <a:pPr algn="ctr"/>
            <a:r>
              <a:rPr lang="en-US" sz="1400" dirty="0">
                <a:gradFill>
                  <a:gsLst>
                    <a:gs pos="0">
                      <a:srgbClr val="0091FF"/>
                    </a:gs>
                    <a:gs pos="54000">
                      <a:srgbClr val="0091FF"/>
                    </a:gs>
                    <a:gs pos="87000">
                      <a:srgbClr val="AC4EFF"/>
                    </a:gs>
                    <a:gs pos="100000">
                      <a:srgbClr val="AC4EFF"/>
                    </a:gs>
                  </a:gsLst>
                  <a:lin ang="5400000" scaled="1"/>
                </a:gradFill>
                <a:latin typeface="Arial Black" panose="020B0A04020102020204" pitchFamily="34" charset="0"/>
                <a:ea typeface="Adobe Gothic Std B" panose="020B0800000000000000" pitchFamily="34" charset="-128"/>
              </a:rPr>
              <a:t>0124002264 -  Dolce Davide</a:t>
            </a:r>
          </a:p>
          <a:p>
            <a:pPr algn="ctr"/>
            <a:r>
              <a:rPr lang="en-US" sz="1400" dirty="0">
                <a:gradFill>
                  <a:gsLst>
                    <a:gs pos="0">
                      <a:srgbClr val="0091FF"/>
                    </a:gs>
                    <a:gs pos="54000">
                      <a:srgbClr val="0091FF"/>
                    </a:gs>
                    <a:gs pos="87000">
                      <a:srgbClr val="AC4EFF"/>
                    </a:gs>
                    <a:gs pos="100000">
                      <a:srgbClr val="AC4EFF"/>
                    </a:gs>
                  </a:gsLst>
                  <a:lin ang="5400000" scaled="1"/>
                </a:gradFill>
                <a:latin typeface="Arial Black" panose="020B0A04020102020204" pitchFamily="34" charset="0"/>
                <a:ea typeface="Adobe Gothic Std B" panose="020B0800000000000000" pitchFamily="34" charset="-128"/>
              </a:rPr>
              <a:t>0124002245 - Palumbo Stefano</a:t>
            </a:r>
            <a:endParaRPr lang="it-IT" sz="1400" dirty="0">
              <a:gradFill>
                <a:gsLst>
                  <a:gs pos="0">
                    <a:srgbClr val="0091FF"/>
                  </a:gs>
                  <a:gs pos="54000">
                    <a:srgbClr val="0091FF"/>
                  </a:gs>
                  <a:gs pos="87000">
                    <a:srgbClr val="AC4EFF"/>
                  </a:gs>
                  <a:gs pos="100000">
                    <a:srgbClr val="AC4EFF"/>
                  </a:gs>
                </a:gsLst>
                <a:lin ang="5400000" scaled="1"/>
              </a:gradFill>
              <a:latin typeface="Arial Black" panose="020B0A04020102020204" pitchFamily="34" charset="0"/>
              <a:ea typeface="Adobe Gothic Std B" panose="020B0800000000000000" pitchFamily="34" charset="-128"/>
            </a:endParaRPr>
          </a:p>
        </p:txBody>
      </p:sp>
    </p:spTree>
    <p:extLst>
      <p:ext uri="{BB962C8B-B14F-4D97-AF65-F5344CB8AC3E}">
        <p14:creationId xmlns:p14="http://schemas.microsoft.com/office/powerpoint/2010/main" val="561962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880156DE-2D2C-4F0B-AB84-8C658F7ECB59}"/>
              </a:ext>
            </a:extLst>
          </p:cNvPr>
          <p:cNvPicPr>
            <a:picLocks noChangeAspect="1"/>
          </p:cNvPicPr>
          <p:nvPr/>
        </p:nvPicPr>
        <p:blipFill rotWithShape="1">
          <a:blip r:embed="rId2">
            <a:extLst>
              <a:ext uri="{28A0092B-C50C-407E-A947-70E740481C1C}">
                <a14:useLocalDpi xmlns:a14="http://schemas.microsoft.com/office/drawing/2010/main" val="0"/>
              </a:ext>
            </a:extLst>
          </a:blip>
          <a:srcRect t="1" b="144"/>
          <a:stretch/>
        </p:blipFill>
        <p:spPr>
          <a:xfrm>
            <a:off x="0" y="-9933"/>
            <a:ext cx="12192000" cy="6867933"/>
          </a:xfrm>
          <a:prstGeom prst="rect">
            <a:avLst/>
          </a:prstGeom>
        </p:spPr>
      </p:pic>
      <p:pic>
        <p:nvPicPr>
          <p:cNvPr id="11" name="Immagine 10">
            <a:extLst>
              <a:ext uri="{FF2B5EF4-FFF2-40B4-BE49-F238E27FC236}">
                <a16:creationId xmlns:a16="http://schemas.microsoft.com/office/drawing/2014/main" id="{32AC0262-6DFD-4CD7-A2A1-DF75FE3A1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3"/>
            <a:ext cx="5029200" cy="5201348"/>
          </a:xfrm>
          <a:prstGeom prst="rect">
            <a:avLst/>
          </a:prstGeom>
        </p:spPr>
      </p:pic>
      <p:sp>
        <p:nvSpPr>
          <p:cNvPr id="8" name="CasellaDiTesto 7">
            <a:extLst>
              <a:ext uri="{FF2B5EF4-FFF2-40B4-BE49-F238E27FC236}">
                <a16:creationId xmlns:a16="http://schemas.microsoft.com/office/drawing/2014/main" id="{B00B5A96-51F0-4CF0-83F8-03474A52F0AA}"/>
              </a:ext>
            </a:extLst>
          </p:cNvPr>
          <p:cNvSpPr txBox="1"/>
          <p:nvPr/>
        </p:nvSpPr>
        <p:spPr>
          <a:xfrm>
            <a:off x="6765262" y="1516772"/>
            <a:ext cx="5619750" cy="707886"/>
          </a:xfrm>
          <a:prstGeom prst="rect">
            <a:avLst/>
          </a:prstGeom>
          <a:noFill/>
        </p:spPr>
        <p:txBody>
          <a:bodyPr wrap="square" rtlCol="0">
            <a:spAutoFit/>
          </a:bodyPr>
          <a:lstStyle/>
          <a:p>
            <a:pPr algn="ctr"/>
            <a:r>
              <a:rPr lang="it-IT" sz="4000"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rPr>
              <a:t>INTRODUCTION</a:t>
            </a:r>
            <a:endParaRPr lang="it-IT" sz="1200"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endParaRPr>
          </a:p>
        </p:txBody>
      </p:sp>
      <p:pic>
        <p:nvPicPr>
          <p:cNvPr id="9" name="Elemento grafico 8" descr="Ciak con riempimento a tinta unita">
            <a:extLst>
              <a:ext uri="{FF2B5EF4-FFF2-40B4-BE49-F238E27FC236}">
                <a16:creationId xmlns:a16="http://schemas.microsoft.com/office/drawing/2014/main" id="{EB9DC1D8-21C7-42D1-8E7F-7863B5800E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161593" y="180626"/>
            <a:ext cx="1336146" cy="1336146"/>
          </a:xfrm>
          <a:prstGeom prst="rect">
            <a:avLst/>
          </a:prstGeom>
        </p:spPr>
      </p:pic>
      <p:sp>
        <p:nvSpPr>
          <p:cNvPr id="12" name="CasellaDiTesto 11">
            <a:extLst>
              <a:ext uri="{FF2B5EF4-FFF2-40B4-BE49-F238E27FC236}">
                <a16:creationId xmlns:a16="http://schemas.microsoft.com/office/drawing/2014/main" id="{B76A4C79-1533-48D3-BC51-1D2EFEE8969B}"/>
              </a:ext>
            </a:extLst>
          </p:cNvPr>
          <p:cNvSpPr txBox="1"/>
          <p:nvPr/>
        </p:nvSpPr>
        <p:spPr>
          <a:xfrm>
            <a:off x="4831842" y="2300857"/>
            <a:ext cx="6958584" cy="3416320"/>
          </a:xfrm>
          <a:prstGeom prst="rect">
            <a:avLst/>
          </a:prstGeom>
          <a:gradFill>
            <a:gsLst>
              <a:gs pos="0">
                <a:srgbClr val="0091FF"/>
              </a:gs>
              <a:gs pos="74000">
                <a:srgbClr val="7B00EA"/>
              </a:gs>
            </a:gsLst>
            <a:lin ang="5400000" scaled="1"/>
          </a:gradFill>
          <a:ln w="34925">
            <a:noFill/>
          </a:ln>
          <a:effectLst>
            <a:outerShdw dist="393700" dir="2100000" sx="95000" sy="95000" algn="ctr" rotWithShape="0">
              <a:srgbClr val="000000">
                <a:alpha val="98000"/>
              </a:srgbClr>
            </a:outerShdw>
          </a:effectLst>
        </p:spPr>
        <p:txBody>
          <a:bodyPr wrap="square" rtlCol="0">
            <a:spAutoFit/>
          </a:bodyPr>
          <a:lstStyle/>
          <a:p>
            <a:r>
              <a:rPr lang="en-US" b="1" i="0" dirty="0">
                <a:solidFill>
                  <a:srgbClr val="DCDDDE"/>
                </a:solidFill>
                <a:effectLst/>
                <a:latin typeface="Whitney"/>
              </a:rPr>
              <a:t>In our daily lives, we often look at long movie lists, and never know which one to watch. This situation, more often than not, is due to various aspects related to the movies: </a:t>
            </a:r>
          </a:p>
          <a:p>
            <a:pPr marL="285750" indent="-285750">
              <a:buFont typeface="Wingdings" panose="05000000000000000000" pitchFamily="2" charset="2"/>
              <a:buChar char="v"/>
            </a:pPr>
            <a:r>
              <a:rPr lang="en-US" b="1" i="0" dirty="0">
                <a:solidFill>
                  <a:srgbClr val="DCDDDE"/>
                </a:solidFill>
                <a:effectLst/>
                <a:latin typeface="Whitney"/>
              </a:rPr>
              <a:t>excessive duration; </a:t>
            </a:r>
          </a:p>
          <a:p>
            <a:pPr marL="285750" indent="-285750">
              <a:buFont typeface="Wingdings" panose="05000000000000000000" pitchFamily="2" charset="2"/>
              <a:buChar char="v"/>
            </a:pPr>
            <a:r>
              <a:rPr lang="en-US" b="1" i="0" dirty="0">
                <a:solidFill>
                  <a:srgbClr val="DCDDDE"/>
                </a:solidFill>
                <a:effectLst/>
                <a:latin typeface="Whitney"/>
              </a:rPr>
              <a:t>unappealing-looking Movie Poster; </a:t>
            </a:r>
          </a:p>
          <a:p>
            <a:pPr marL="285750" indent="-285750">
              <a:buFont typeface="Wingdings" panose="05000000000000000000" pitchFamily="2" charset="2"/>
              <a:buChar char="v"/>
            </a:pPr>
            <a:r>
              <a:rPr lang="en-US" b="1" i="0" dirty="0">
                <a:solidFill>
                  <a:srgbClr val="DCDDDE"/>
                </a:solidFill>
                <a:effectLst/>
                <a:latin typeface="Whitney"/>
              </a:rPr>
              <a:t>the presence (or not) of specific actors; </a:t>
            </a:r>
          </a:p>
          <a:p>
            <a:pPr marL="285750" indent="-285750">
              <a:buFont typeface="Wingdings" panose="05000000000000000000" pitchFamily="2" charset="2"/>
              <a:buChar char="v"/>
            </a:pPr>
            <a:r>
              <a:rPr lang="en-US" b="1" i="0" dirty="0">
                <a:solidFill>
                  <a:srgbClr val="DCDDDE"/>
                </a:solidFill>
                <a:effectLst/>
                <a:latin typeface="Whitney"/>
              </a:rPr>
              <a:t>popularity and success of said movie; </a:t>
            </a:r>
          </a:p>
          <a:p>
            <a:pPr marL="285750" indent="-285750">
              <a:buFont typeface="Wingdings" panose="05000000000000000000" pitchFamily="2" charset="2"/>
              <a:buChar char="v"/>
            </a:pPr>
            <a:r>
              <a:rPr lang="en-US" b="1" i="0" dirty="0">
                <a:solidFill>
                  <a:srgbClr val="DCDDDE"/>
                </a:solidFill>
                <a:effectLst/>
                <a:latin typeface="Whitney"/>
              </a:rPr>
              <a:t>etc. </a:t>
            </a:r>
          </a:p>
          <a:p>
            <a:pPr algn="r"/>
            <a:endParaRPr lang="en-US" b="1" i="0" dirty="0">
              <a:solidFill>
                <a:srgbClr val="DCDDDE"/>
              </a:solidFill>
              <a:effectLst/>
              <a:latin typeface="Whitney"/>
            </a:endParaRPr>
          </a:p>
          <a:p>
            <a:r>
              <a:rPr lang="en-US" b="1" i="0" dirty="0">
                <a:solidFill>
                  <a:srgbClr val="DCDDDE"/>
                </a:solidFill>
                <a:effectLst/>
                <a:latin typeface="Whitney"/>
              </a:rPr>
              <a:t>This is the reason why MovHint was born, the web app that aims to suggest a list of movies based on the preferences/needs of the users.</a:t>
            </a:r>
          </a:p>
          <a:p>
            <a:endParaRPr lang="it-IT" b="1" dirty="0"/>
          </a:p>
        </p:txBody>
      </p:sp>
    </p:spTree>
    <p:extLst>
      <p:ext uri="{BB962C8B-B14F-4D97-AF65-F5344CB8AC3E}">
        <p14:creationId xmlns:p14="http://schemas.microsoft.com/office/powerpoint/2010/main" val="346811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1EE20DBA-CCF0-48FC-8F78-47A42AB27997}"/>
              </a:ext>
            </a:extLst>
          </p:cNvPr>
          <p:cNvPicPr>
            <a:picLocks noChangeAspect="1"/>
          </p:cNvPicPr>
          <p:nvPr/>
        </p:nvPicPr>
        <p:blipFill rotWithShape="1">
          <a:blip r:embed="rId2">
            <a:extLst>
              <a:ext uri="{28A0092B-C50C-407E-A947-70E740481C1C}">
                <a14:useLocalDpi xmlns:a14="http://schemas.microsoft.com/office/drawing/2010/main" val="0"/>
              </a:ext>
            </a:extLst>
          </a:blip>
          <a:srcRect t="1" b="144"/>
          <a:stretch/>
        </p:blipFill>
        <p:spPr>
          <a:xfrm>
            <a:off x="0" y="-9933"/>
            <a:ext cx="12192000" cy="6867933"/>
          </a:xfrm>
          <a:prstGeom prst="rect">
            <a:avLst/>
          </a:prstGeom>
        </p:spPr>
      </p:pic>
      <p:pic>
        <p:nvPicPr>
          <p:cNvPr id="14" name="Immagine 13">
            <a:extLst>
              <a:ext uri="{FF2B5EF4-FFF2-40B4-BE49-F238E27FC236}">
                <a16:creationId xmlns:a16="http://schemas.microsoft.com/office/drawing/2014/main" id="{5A11D6BE-B842-4502-BF8E-02C93FB6E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01" y="400170"/>
            <a:ext cx="3111500" cy="6457830"/>
          </a:xfrm>
          <a:prstGeom prst="rect">
            <a:avLst/>
          </a:prstGeom>
        </p:spPr>
      </p:pic>
      <p:pic>
        <p:nvPicPr>
          <p:cNvPr id="16" name="Immagine 15" descr="Immagine che contiene testo&#10;&#10;Descrizione generata automaticamente">
            <a:extLst>
              <a:ext uri="{FF2B5EF4-FFF2-40B4-BE49-F238E27FC236}">
                <a16:creationId xmlns:a16="http://schemas.microsoft.com/office/drawing/2014/main" id="{8FBA5D04-A5CA-40E8-8FA5-9A29C90230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8917" y="4242952"/>
            <a:ext cx="3111499" cy="2611792"/>
          </a:xfrm>
          <a:prstGeom prst="rect">
            <a:avLst/>
          </a:prstGeom>
        </p:spPr>
      </p:pic>
      <p:sp>
        <p:nvSpPr>
          <p:cNvPr id="3" name="CasellaDiTesto 2">
            <a:extLst>
              <a:ext uri="{FF2B5EF4-FFF2-40B4-BE49-F238E27FC236}">
                <a16:creationId xmlns:a16="http://schemas.microsoft.com/office/drawing/2014/main" id="{E19C4AD8-2FC0-452B-97B7-1066FCE23161}"/>
              </a:ext>
            </a:extLst>
          </p:cNvPr>
          <p:cNvSpPr txBox="1"/>
          <p:nvPr/>
        </p:nvSpPr>
        <p:spPr>
          <a:xfrm>
            <a:off x="142794" y="1618010"/>
            <a:ext cx="3359150" cy="923330"/>
          </a:xfrm>
          <a:prstGeom prst="rect">
            <a:avLst/>
          </a:prstGeom>
          <a:noFill/>
        </p:spPr>
        <p:txBody>
          <a:bodyPr wrap="square" rtlCol="0">
            <a:spAutoFit/>
          </a:bodyPr>
          <a:lstStyle/>
          <a:p>
            <a:pPr algn="ctr"/>
            <a:r>
              <a:rPr lang="it-IT" sz="5400"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rPr>
              <a:t>IDEA</a:t>
            </a:r>
            <a:endParaRPr lang="it-IT"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endParaRPr>
          </a:p>
        </p:txBody>
      </p:sp>
      <p:pic>
        <p:nvPicPr>
          <p:cNvPr id="4" name="Elemento grafico 3" descr="Luci accese con riempimento a tinta unita">
            <a:extLst>
              <a:ext uri="{FF2B5EF4-FFF2-40B4-BE49-F238E27FC236}">
                <a16:creationId xmlns:a16="http://schemas.microsoft.com/office/drawing/2014/main" id="{F5CC94B6-3DD7-472F-BF55-EF62F69154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6325" y="255711"/>
            <a:ext cx="1340012" cy="1340012"/>
          </a:xfrm>
          <a:prstGeom prst="rect">
            <a:avLst/>
          </a:prstGeom>
        </p:spPr>
      </p:pic>
      <p:sp>
        <p:nvSpPr>
          <p:cNvPr id="19" name="CasellaDiTesto 18">
            <a:extLst>
              <a:ext uri="{FF2B5EF4-FFF2-40B4-BE49-F238E27FC236}">
                <a16:creationId xmlns:a16="http://schemas.microsoft.com/office/drawing/2014/main" id="{EC1774D0-BB2E-4A98-9516-A393B7D55C48}"/>
              </a:ext>
            </a:extLst>
          </p:cNvPr>
          <p:cNvSpPr txBox="1"/>
          <p:nvPr/>
        </p:nvSpPr>
        <p:spPr>
          <a:xfrm>
            <a:off x="760534" y="2576012"/>
            <a:ext cx="5797849" cy="2400657"/>
          </a:xfrm>
          <a:prstGeom prst="rect">
            <a:avLst/>
          </a:prstGeom>
          <a:gradFill>
            <a:gsLst>
              <a:gs pos="0">
                <a:srgbClr val="0091FF"/>
              </a:gs>
              <a:gs pos="74000">
                <a:srgbClr val="7B00EA"/>
              </a:gs>
            </a:gsLst>
            <a:lin ang="5400000" scaled="1"/>
          </a:gradFill>
          <a:ln w="34925">
            <a:noFill/>
          </a:ln>
          <a:effectLst>
            <a:outerShdw dist="393700" dir="8700000" sx="95000" sy="95000" algn="ctr" rotWithShape="0">
              <a:srgbClr val="000000">
                <a:alpha val="98000"/>
              </a:srgbClr>
            </a:outerShdw>
          </a:effectLst>
        </p:spPr>
        <p:txBody>
          <a:bodyPr wrap="square" rtlCol="0">
            <a:spAutoFit/>
          </a:bodyPr>
          <a:lstStyle/>
          <a:p>
            <a:r>
              <a:rPr lang="en-US" b="1" i="0" dirty="0">
                <a:solidFill>
                  <a:srgbClr val="DCDDDE"/>
                </a:solidFill>
                <a:effectLst/>
                <a:latin typeface="Whitney"/>
              </a:rPr>
              <a:t>The basic idea is to create a web app that gathers, through a series of questions, various information from the users </a:t>
            </a:r>
          </a:p>
          <a:p>
            <a:r>
              <a:rPr lang="en-US" sz="1400" b="1" i="0" dirty="0">
                <a:solidFill>
                  <a:srgbClr val="DCDDDE"/>
                </a:solidFill>
                <a:effectLst/>
                <a:latin typeface="Whitney"/>
              </a:rPr>
              <a:t>(ex: “How much free time do you have in a day?”, “What’s your favorite hobby?”, “Who is your favorite actor?”, etc.) </a:t>
            </a:r>
          </a:p>
          <a:p>
            <a:endParaRPr lang="en-US" sz="1400" b="1" i="0" dirty="0">
              <a:solidFill>
                <a:srgbClr val="DCDDDE"/>
              </a:solidFill>
              <a:effectLst/>
              <a:latin typeface="Whitney"/>
            </a:endParaRPr>
          </a:p>
          <a:p>
            <a:r>
              <a:rPr lang="en-US" b="1" i="0" dirty="0">
                <a:solidFill>
                  <a:srgbClr val="DCDDDE"/>
                </a:solidFill>
                <a:effectLst/>
                <a:latin typeface="Whitney"/>
              </a:rPr>
              <a:t>So, it is possible to recommend a series of movies, even belonging to different genres, which follow the user’s preferences.</a:t>
            </a:r>
          </a:p>
          <a:p>
            <a:endParaRPr lang="it-IT" b="1" dirty="0"/>
          </a:p>
        </p:txBody>
      </p:sp>
    </p:spTree>
    <p:extLst>
      <p:ext uri="{BB962C8B-B14F-4D97-AF65-F5344CB8AC3E}">
        <p14:creationId xmlns:p14="http://schemas.microsoft.com/office/powerpoint/2010/main" val="1900672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1D2A7699-F5EC-493F-AB92-DAC7BB281083}"/>
              </a:ext>
            </a:extLst>
          </p:cNvPr>
          <p:cNvPicPr>
            <a:picLocks noChangeAspect="1"/>
          </p:cNvPicPr>
          <p:nvPr/>
        </p:nvPicPr>
        <p:blipFill rotWithShape="1">
          <a:blip r:embed="rId2">
            <a:extLst>
              <a:ext uri="{28A0092B-C50C-407E-A947-70E740481C1C}">
                <a14:useLocalDpi xmlns:a14="http://schemas.microsoft.com/office/drawing/2010/main" val="0"/>
              </a:ext>
            </a:extLst>
          </a:blip>
          <a:srcRect t="1" b="144"/>
          <a:stretch/>
        </p:blipFill>
        <p:spPr>
          <a:xfrm>
            <a:off x="0" y="-9933"/>
            <a:ext cx="12192000" cy="6867933"/>
          </a:xfrm>
          <a:prstGeom prst="rect">
            <a:avLst/>
          </a:prstGeom>
        </p:spPr>
      </p:pic>
      <p:pic>
        <p:nvPicPr>
          <p:cNvPr id="10" name="Immagine 9">
            <a:extLst>
              <a:ext uri="{FF2B5EF4-FFF2-40B4-BE49-F238E27FC236}">
                <a16:creationId xmlns:a16="http://schemas.microsoft.com/office/drawing/2014/main" id="{0205B6DF-58DC-41B1-AF80-AD6D7FB30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 y="-9933"/>
            <a:ext cx="4138806" cy="6065820"/>
          </a:xfrm>
          <a:prstGeom prst="rect">
            <a:avLst/>
          </a:prstGeom>
        </p:spPr>
      </p:pic>
      <p:pic>
        <p:nvPicPr>
          <p:cNvPr id="12" name="Immagine 11">
            <a:extLst>
              <a:ext uri="{FF2B5EF4-FFF2-40B4-BE49-F238E27FC236}">
                <a16:creationId xmlns:a16="http://schemas.microsoft.com/office/drawing/2014/main" id="{DBB61C63-569E-40A4-80D0-AA5A55C60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194" y="792180"/>
            <a:ext cx="4138806" cy="6065820"/>
          </a:xfrm>
          <a:prstGeom prst="rect">
            <a:avLst/>
          </a:prstGeom>
        </p:spPr>
      </p:pic>
      <p:sp>
        <p:nvSpPr>
          <p:cNvPr id="6" name="CasellaDiTesto 5">
            <a:extLst>
              <a:ext uri="{FF2B5EF4-FFF2-40B4-BE49-F238E27FC236}">
                <a16:creationId xmlns:a16="http://schemas.microsoft.com/office/drawing/2014/main" id="{A4B1587F-AA95-4013-8136-05109F29E626}"/>
              </a:ext>
            </a:extLst>
          </p:cNvPr>
          <p:cNvSpPr txBox="1"/>
          <p:nvPr/>
        </p:nvSpPr>
        <p:spPr>
          <a:xfrm>
            <a:off x="3441701" y="1656198"/>
            <a:ext cx="5225500" cy="707886"/>
          </a:xfrm>
          <a:prstGeom prst="rect">
            <a:avLst/>
          </a:prstGeom>
          <a:noFill/>
        </p:spPr>
        <p:txBody>
          <a:bodyPr wrap="square" rtlCol="0">
            <a:spAutoFit/>
          </a:bodyPr>
          <a:lstStyle/>
          <a:p>
            <a:pPr algn="ctr"/>
            <a:r>
              <a:rPr lang="it-IT" sz="4000"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rPr>
              <a:t>REALIZATION</a:t>
            </a:r>
            <a:endParaRPr lang="it-IT" sz="1400" b="1" dirty="0">
              <a:gradFill>
                <a:gsLst>
                  <a:gs pos="0">
                    <a:srgbClr val="0091FF"/>
                  </a:gs>
                  <a:gs pos="74000">
                    <a:srgbClr val="AC4EFF"/>
                  </a:gs>
                  <a:gs pos="83000">
                    <a:srgbClr val="AC4EFF"/>
                  </a:gs>
                  <a:gs pos="100000">
                    <a:srgbClr val="AC4EFF"/>
                  </a:gs>
                </a:gsLst>
                <a:lin ang="5400000" scaled="1"/>
              </a:gradFill>
              <a:latin typeface="Arial Black" panose="020B0A04020102020204" pitchFamily="34" charset="0"/>
            </a:endParaRPr>
          </a:p>
        </p:txBody>
      </p:sp>
      <p:pic>
        <p:nvPicPr>
          <p:cNvPr id="7" name="Elemento grafico 6" descr="Chiave inglese con riempimento a tinta unita">
            <a:extLst>
              <a:ext uri="{FF2B5EF4-FFF2-40B4-BE49-F238E27FC236}">
                <a16:creationId xmlns:a16="http://schemas.microsoft.com/office/drawing/2014/main" id="{143A5A6E-02A6-4C1C-92AB-1F2611C0A7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7826" y="419100"/>
            <a:ext cx="1196974" cy="1196974"/>
          </a:xfrm>
          <a:prstGeom prst="rect">
            <a:avLst/>
          </a:prstGeom>
        </p:spPr>
      </p:pic>
      <p:sp>
        <p:nvSpPr>
          <p:cNvPr id="8" name="CasellaDiTesto 7">
            <a:extLst>
              <a:ext uri="{FF2B5EF4-FFF2-40B4-BE49-F238E27FC236}">
                <a16:creationId xmlns:a16="http://schemas.microsoft.com/office/drawing/2014/main" id="{DCFF24B5-90E5-4D24-82DA-0A57069BFB94}"/>
              </a:ext>
            </a:extLst>
          </p:cNvPr>
          <p:cNvSpPr txBox="1"/>
          <p:nvPr/>
        </p:nvSpPr>
        <p:spPr>
          <a:xfrm>
            <a:off x="2644500" y="2480092"/>
            <a:ext cx="6819901" cy="2585323"/>
          </a:xfrm>
          <a:prstGeom prst="rect">
            <a:avLst/>
          </a:prstGeom>
          <a:gradFill>
            <a:gsLst>
              <a:gs pos="0">
                <a:srgbClr val="0091FF"/>
              </a:gs>
              <a:gs pos="74000">
                <a:srgbClr val="7B00EA"/>
              </a:gs>
            </a:gsLst>
            <a:lin ang="5400000" scaled="1"/>
          </a:gradFill>
          <a:ln w="34925">
            <a:noFill/>
          </a:ln>
          <a:effectLst>
            <a:outerShdw dist="241300" dir="5100000" sx="95000" sy="95000" algn="ctr" rotWithShape="0">
              <a:srgbClr val="000000">
                <a:alpha val="98000"/>
              </a:srgbClr>
            </a:outerShdw>
          </a:effectLst>
        </p:spPr>
        <p:txBody>
          <a:bodyPr wrap="square" rtlCol="0">
            <a:spAutoFit/>
          </a:bodyPr>
          <a:lstStyle/>
          <a:p>
            <a:pPr algn="ctr"/>
            <a:r>
              <a:rPr lang="en-US" b="1" i="0" dirty="0">
                <a:solidFill>
                  <a:srgbClr val="DCDDDE"/>
                </a:solidFill>
                <a:effectLst/>
                <a:latin typeface="Whitney"/>
              </a:rPr>
              <a:t>Through a web interface, new users are met with an “onboarding questionnaire” to collect their initial preferences. The collected data is sent to the server, which then determines, through a preexisting dataset, the best initial recommendations. As time goes on, the users will be able to add and remove movies from a watchlist, which helps to improve the suggested content even more. All the data is locally stored for subsequent access, and the users are free to retake the preferences survey whenever they like.</a:t>
            </a:r>
          </a:p>
          <a:p>
            <a:pPr algn="ctr"/>
            <a:endParaRPr lang="it-IT" b="1" dirty="0"/>
          </a:p>
        </p:txBody>
      </p:sp>
    </p:spTree>
    <p:extLst>
      <p:ext uri="{BB962C8B-B14F-4D97-AF65-F5344CB8AC3E}">
        <p14:creationId xmlns:p14="http://schemas.microsoft.com/office/powerpoint/2010/main" val="1898337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100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287</Words>
  <Application>Microsoft Office PowerPoint</Application>
  <PresentationFormat>Widescreen</PresentationFormat>
  <Paragraphs>20</Paragraphs>
  <Slides>4</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vt:i4>
      </vt:variant>
    </vt:vector>
  </HeadingPairs>
  <TitlesOfParts>
    <vt:vector size="11" baseType="lpstr">
      <vt:lpstr>Arial</vt:lpstr>
      <vt:lpstr>Arial Black</vt:lpstr>
      <vt:lpstr>Calibri</vt:lpstr>
      <vt:lpstr>Calibri Light</vt:lpstr>
      <vt:lpstr>Whitney</vt:lpstr>
      <vt:lpstr>Wingdings</vt:lpstr>
      <vt:lpstr>Tema di Office</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Davide Design</dc:creator>
  <cp:lastModifiedBy>Davide Design</cp:lastModifiedBy>
  <cp:revision>9</cp:revision>
  <dcterms:created xsi:type="dcterms:W3CDTF">2022-11-07T16:08:47Z</dcterms:created>
  <dcterms:modified xsi:type="dcterms:W3CDTF">2022-11-07T19:03:01Z</dcterms:modified>
</cp:coreProperties>
</file>