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9C_22D33360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412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9F8486-9AB9-BBA3-75C3-D7C78784526D}" name="Cai Ladd" initials="CL" userId="S::cai.ladd@glasgow.ac.uk::1ea4f244-3a88-42e8-a49c-b1f8973425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00FF"/>
    <a:srgbClr val="D5D5D5"/>
    <a:srgbClr val="FF7205"/>
    <a:srgbClr val="26FF2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1408"/>
  </p:normalViewPr>
  <p:slideViewPr>
    <p:cSldViewPr snapToGrid="0">
      <p:cViewPr varScale="1">
        <p:scale>
          <a:sx n="75" d="100"/>
          <a:sy n="75" d="100"/>
        </p:scale>
        <p:origin x="1928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8/10/relationships/authors" Target="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omments/modernComment_19C_22D3336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AB165291-650B-5548-9286-A8408799860A}" authorId="{DA9F8486-9AB9-BBA3-75C3-D7C78784526D}" created="2022-09-02T15:45:32.78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84266592" sldId="412"/>
      <ac:grpSpMk id="23" creationId="{A5103358-CC70-AFF5-9C9E-123E38ED9966}"/>
    </ac:deMkLst>
    <p188:txBody>
      <a:bodyPr/>
      <a:lstStyle/>
      <a:p>
        <a:r>
          <a:rPr lang="en-GB"/>
          <a:t>The ‘Reference’ and ‘Difference’ table would only be displayed if a reference dataset is supplied</a:t>
        </a:r>
      </a:p>
    </p188:txBody>
  </p188:cm>
  <p188:cm id="{E00C8814-DFC7-C44D-B54A-0F2F8848EC23}" authorId="{DA9F8486-9AB9-BBA3-75C3-D7C78784526D}" created="2022-09-02T15:46:25.96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584266592" sldId="412"/>
      <ac:spMk id="9" creationId="{0C312EA7-DCA3-B884-1FF6-1558C47874B4}"/>
    </ac:deMkLst>
    <p188:txBody>
      <a:bodyPr/>
      <a:lstStyle/>
      <a:p>
        <a:r>
          <a:rPr lang="en-GB"/>
          <a:t>Blue text represents the different options that might be displayed depending on the results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4844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709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2711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0346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6096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936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3067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3262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062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6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40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3B921-00B8-CE4F-8910-14048827B6C4}" type="datetimeFigureOut">
              <a:rPr lang="en-GB" smtClean="0"/>
              <a:t>02/09/2022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D1EE0-9E5E-714E-A40F-4CB79B4A47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142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8/10/relationships/comments" Target="../comments/modernComment_19C_22D3336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3D17FCF-574B-0066-8540-FAB9D2DE19C4}"/>
              </a:ext>
            </a:extLst>
          </p:cNvPr>
          <p:cNvSpPr>
            <a:spLocks noChangeAspect="1"/>
          </p:cNvSpPr>
          <p:nvPr/>
        </p:nvSpPr>
        <p:spPr>
          <a:xfrm rot="5400000">
            <a:off x="1188529" y="1745244"/>
            <a:ext cx="4480943" cy="6415513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 cap="rnd">
            <a:solidFill>
              <a:schemeClr val="bg1">
                <a:lumMod val="75000"/>
              </a:schemeClr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AB430F-162D-53B0-D439-8896ED259877}"/>
              </a:ext>
            </a:extLst>
          </p:cNvPr>
          <p:cNvSpPr/>
          <p:nvPr/>
        </p:nvSpPr>
        <p:spPr>
          <a:xfrm>
            <a:off x="333632" y="3188043"/>
            <a:ext cx="1379838" cy="389054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dirty="0">
              <a:solidFill>
                <a:schemeClr val="bg1"/>
              </a:solidFill>
              <a:latin typeface="Avenir Next" panose="020B0503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7281DC-255D-B282-AD22-970EB4744906}"/>
              </a:ext>
            </a:extLst>
          </p:cNvPr>
          <p:cNvSpPr/>
          <p:nvPr/>
        </p:nvSpPr>
        <p:spPr>
          <a:xfrm>
            <a:off x="333632" y="2825578"/>
            <a:ext cx="6186617" cy="36246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bg1"/>
                </a:solidFill>
                <a:latin typeface="Avenir Next" panose="020B0503020202020204" pitchFamily="34" charset="0"/>
              </a:rPr>
              <a:t>   The Mini Buoy App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312EA7-DCA3-B884-1FF6-1558C47874B4}"/>
              </a:ext>
            </a:extLst>
          </p:cNvPr>
          <p:cNvSpPr/>
          <p:nvPr/>
        </p:nvSpPr>
        <p:spPr>
          <a:xfrm>
            <a:off x="1771135" y="3237469"/>
            <a:ext cx="2340000" cy="119448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200" b="1" dirty="0">
                <a:solidFill>
                  <a:schemeClr val="tx1"/>
                </a:solidFill>
                <a:latin typeface="Helvetica" pitchFamily="2" charset="0"/>
              </a:rPr>
              <a:t>Results</a:t>
            </a:r>
            <a:r>
              <a:rPr lang="en-GB" sz="700" b="1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The deployment length was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X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days,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so we consider the results presented here to be robust 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/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which is probably too short to trust the results presented here. We recommend a longer deployment (of at least 15 days) to represent a full spring-neap cycle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. </a:t>
            </a:r>
          </a:p>
          <a:p>
            <a:endParaRPr lang="en-GB" sz="700" dirty="0">
              <a:solidFill>
                <a:schemeClr val="tx1"/>
              </a:solidFill>
              <a:latin typeface="Helvetica" pitchFamily="2" charset="0"/>
            </a:endParaRPr>
          </a:p>
          <a:p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Inundation at the site looks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continuous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/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mixed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/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like a diurnal tide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/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like a semi-diurnal tide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.</a:t>
            </a:r>
            <a:endParaRPr lang="en-GB" sz="4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0AE925-DBD3-E451-D99B-53BE93EB716C}"/>
              </a:ext>
            </a:extLst>
          </p:cNvPr>
          <p:cNvSpPr/>
          <p:nvPr/>
        </p:nvSpPr>
        <p:spPr>
          <a:xfrm>
            <a:off x="4168799" y="3237469"/>
            <a:ext cx="2340000" cy="1194487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en-GB" sz="1200"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615297-D432-7A20-00B4-AA0F61505CD3}"/>
              </a:ext>
            </a:extLst>
          </p:cNvPr>
          <p:cNvSpPr/>
          <p:nvPr/>
        </p:nvSpPr>
        <p:spPr>
          <a:xfrm>
            <a:off x="1771134" y="6936993"/>
            <a:ext cx="4737665" cy="141590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  <a:latin typeface="Helvetica" pitchFamily="2" charset="0"/>
              </a:rPr>
              <a:t>Disclaimer.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16689-3641-66BE-2E2B-9A1F65BED751}"/>
              </a:ext>
            </a:extLst>
          </p:cNvPr>
          <p:cNvSpPr/>
          <p:nvPr/>
        </p:nvSpPr>
        <p:spPr>
          <a:xfrm>
            <a:off x="1763265" y="4481382"/>
            <a:ext cx="4737665" cy="2390148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700" b="1" dirty="0">
                <a:solidFill>
                  <a:schemeClr val="tx1"/>
                </a:solidFill>
                <a:latin typeface="Helvetica" pitchFamily="2" charset="0"/>
              </a:rPr>
              <a:t>Select a plot: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daily inundation 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/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current velocity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/ </a:t>
            </a:r>
            <a:r>
              <a:rPr lang="en-GB" sz="700" dirty="0">
                <a:solidFill>
                  <a:srgbClr val="1C00FF"/>
                </a:solidFill>
                <a:latin typeface="Helvetica" pitchFamily="2" charset="0"/>
              </a:rPr>
              <a:t>wave orbital velocity</a:t>
            </a:r>
            <a:r>
              <a:rPr lang="en-GB" sz="700" dirty="0">
                <a:solidFill>
                  <a:schemeClr val="tx1"/>
                </a:solidFill>
                <a:latin typeface="Helvetica" pitchFamily="2" charset="0"/>
              </a:rPr>
              <a:t> </a:t>
            </a:r>
          </a:p>
          <a:p>
            <a:endParaRPr lang="en-GB" sz="700" dirty="0">
              <a:solidFill>
                <a:schemeClr val="tx1"/>
              </a:solidFill>
              <a:latin typeface="Helvetica" pitchFamily="2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E5B1CD8-C7DC-DB1B-F120-B7DC362680B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3564" b="45583"/>
          <a:stretch/>
        </p:blipFill>
        <p:spPr bwMode="auto">
          <a:xfrm>
            <a:off x="1801870" y="4824455"/>
            <a:ext cx="4660402" cy="200664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A5103358-CC70-AFF5-9C9E-123E38ED9966}"/>
              </a:ext>
            </a:extLst>
          </p:cNvPr>
          <p:cNvGrpSpPr/>
          <p:nvPr/>
        </p:nvGrpSpPr>
        <p:grpSpPr>
          <a:xfrm>
            <a:off x="4190013" y="3278165"/>
            <a:ext cx="2092342" cy="1134544"/>
            <a:chOff x="4190013" y="3278165"/>
            <a:chExt cx="2092342" cy="1134544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813FFB4-D427-5A79-9F79-77005EB13C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3564" t="53208" r="40501" b="4710"/>
            <a:stretch/>
          </p:blipFill>
          <p:spPr bwMode="auto">
            <a:xfrm>
              <a:off x="4190013" y="3278165"/>
              <a:ext cx="1330154" cy="1134544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026" name="Picture 2" descr="page1image6408016">
              <a:extLst>
                <a:ext uri="{FF2B5EF4-FFF2-40B4-BE49-F238E27FC236}">
                  <a16:creationId xmlns:a16="http://schemas.microsoft.com/office/drawing/2014/main" id="{E95CAED4-BCE2-09C7-CFF6-34FC200FA6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309" t="12574" r="41775" b="14699"/>
            <a:stretch/>
          </p:blipFill>
          <p:spPr bwMode="auto">
            <a:xfrm>
              <a:off x="5461709" y="3425825"/>
              <a:ext cx="311270" cy="96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page2image6544704">
              <a:extLst>
                <a:ext uri="{FF2B5EF4-FFF2-40B4-BE49-F238E27FC236}">
                  <a16:creationId xmlns:a16="http://schemas.microsoft.com/office/drawing/2014/main" id="{C34546E8-C88F-69ED-7424-804ADFB833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102" t="25782" r="40000"/>
            <a:stretch/>
          </p:blipFill>
          <p:spPr bwMode="auto">
            <a:xfrm>
              <a:off x="5823779" y="3416300"/>
              <a:ext cx="320494" cy="9501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83D29A0-6288-C395-E4C6-3B7D3A09FE6F}"/>
                </a:ext>
              </a:extLst>
            </p:cNvPr>
            <p:cNvSpPr txBox="1"/>
            <p:nvPr/>
          </p:nvSpPr>
          <p:spPr>
            <a:xfrm>
              <a:off x="5407464" y="3300490"/>
              <a:ext cx="5259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latin typeface="Helvetica" pitchFamily="2" charset="0"/>
                </a:rPr>
                <a:t>Reference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DF709E1-FDE3-48BE-88B8-54BC5BCF91CC}"/>
                </a:ext>
              </a:extLst>
            </p:cNvPr>
            <p:cNvSpPr txBox="1"/>
            <p:nvPr/>
          </p:nvSpPr>
          <p:spPr>
            <a:xfrm>
              <a:off x="5756442" y="3303853"/>
              <a:ext cx="52591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latin typeface="Helvetica" pitchFamily="2" charset="0"/>
                </a:rPr>
                <a:t>Difference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24AF0F2-6211-1A63-696B-4D4350A2D902}"/>
                </a:ext>
              </a:extLst>
            </p:cNvPr>
            <p:cNvSpPr/>
            <p:nvPr/>
          </p:nvSpPr>
          <p:spPr>
            <a:xfrm>
              <a:off x="5248275" y="3335703"/>
              <a:ext cx="187325" cy="9012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03F785C-50C4-FDDD-1A64-5DACBD5501B3}"/>
                </a:ext>
              </a:extLst>
            </p:cNvPr>
            <p:cNvSpPr txBox="1"/>
            <p:nvPr/>
          </p:nvSpPr>
          <p:spPr>
            <a:xfrm>
              <a:off x="5153582" y="3296126"/>
              <a:ext cx="417385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500" dirty="0">
                  <a:latin typeface="Helvetica" pitchFamily="2" charset="0"/>
                </a:rPr>
                <a:t>Target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42665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1175</TotalTime>
  <Words>92</Words>
  <Application>Microsoft Macintosh PowerPoint</Application>
  <PresentationFormat>A4 Paper (210x297 mm)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Avenir Next</vt:lpstr>
      <vt:lpstr>Calibri</vt:lpstr>
      <vt:lpstr>Calibri Light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Cai Ladd</dc:creator>
  <cp:lastModifiedBy>Cai Ladd</cp:lastModifiedBy>
  <cp:revision>105</cp:revision>
  <dcterms:created xsi:type="dcterms:W3CDTF">2022-09-01T15:33:14Z</dcterms:created>
  <dcterms:modified xsi:type="dcterms:W3CDTF">2022-09-02T15:50:32Z</dcterms:modified>
</cp:coreProperties>
</file>