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ixie One"/>
      <p:regular r:id="rId27"/>
    </p:embeddedFont>
    <p:embeddedFont>
      <p:font typeface="Nunito"/>
      <p:regular r:id="rId28"/>
      <p:bold r:id="rId29"/>
      <p:italic r:id="rId30"/>
      <p:boldItalic r:id="rId31"/>
    </p:embeddedFont>
    <p:embeddedFont>
      <p:font typeface="Varela Round"/>
      <p:regular r:id="rId32"/>
    </p:embeddedFont>
    <p:embeddedFont>
      <p:font typeface="Fira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regular.fntdata"/><Relationship Id="rId27" Type="http://schemas.openxmlformats.org/officeDocument/2006/relationships/font" Target="fonts/NixieO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FiraSans-regular.fntdata"/><Relationship Id="rId10" Type="http://schemas.openxmlformats.org/officeDocument/2006/relationships/slide" Target="slides/slide5.xml"/><Relationship Id="rId32" Type="http://schemas.openxmlformats.org/officeDocument/2006/relationships/font" Target="fonts/VarelaRound-regular.fntdata"/><Relationship Id="rId13" Type="http://schemas.openxmlformats.org/officeDocument/2006/relationships/slide" Target="slides/slide8.xml"/><Relationship Id="rId35" Type="http://schemas.openxmlformats.org/officeDocument/2006/relationships/font" Target="fonts/FiraSans-italic.fntdata"/><Relationship Id="rId12" Type="http://schemas.openxmlformats.org/officeDocument/2006/relationships/slide" Target="slides/slide7.xml"/><Relationship Id="rId34" Type="http://schemas.openxmlformats.org/officeDocument/2006/relationships/font" Target="fonts/Fira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Fira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dd9deebc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dd9deeb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cbd733130_0_2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cbd733130_0_2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9dd9deeb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9dd9deeb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9cbd733130_0_2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9cbd733130_0_2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9dd9deebc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9dd9deeb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cbd7331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cbd7331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dd9deeb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dd9deeb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dd9deeb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9dd9deeb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cbd733130_0_2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cbd733130_0_2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cbd733130_0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cbd733130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cbd733130_0_2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cbd733130_0_2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cbd7331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9cbd7331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cbd733130_0_2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9cbd733130_0_2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cbd733130_0_2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cbd733130_0_2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9cf774bc2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9cf774bc2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cbd7331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cbd7331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2255425" y="1991825"/>
            <a:ext cx="4633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3" name="Google Shape;13;p2"/>
          <p:cNvSpPr/>
          <p:nvPr/>
        </p:nvSpPr>
        <p:spPr>
          <a:xfrm>
            <a:off x="267550" y="-886750"/>
            <a:ext cx="2347200" cy="2347200"/>
          </a:xfrm>
          <a:prstGeom prst="donut">
            <a:avLst>
              <a:gd fmla="val 29778"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752750" y="3465100"/>
            <a:ext cx="2284200" cy="2284200"/>
          </a:xfrm>
          <a:prstGeom prst="donut">
            <a:avLst>
              <a:gd fmla="val 11909"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6550" y="4217275"/>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13975" y="695900"/>
            <a:ext cx="871500" cy="8715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2175" y="2933250"/>
            <a:ext cx="1177500" cy="11775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50075" y="708300"/>
            <a:ext cx="846600" cy="846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204500" y="3898800"/>
            <a:ext cx="447000" cy="4470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100425" y="-196925"/>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8333725" y="44825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741750" y="4449750"/>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64200" y="427770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077475" y="224125"/>
            <a:ext cx="304800" cy="3048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8449000" y="224125"/>
            <a:ext cx="794400" cy="794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ph idx="12" type="sldNum"/>
          </p:nvPr>
        </p:nvSpPr>
        <p:spPr>
          <a:xfrm>
            <a:off x="4337100" y="4751625"/>
            <a:ext cx="469800" cy="391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88"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txBox="1"/>
          <p:nvPr>
            <p:ph idx="12" type="sldNum"/>
          </p:nvPr>
        </p:nvSpPr>
        <p:spPr>
          <a:xfrm>
            <a:off x="4337100" y="4751625"/>
            <a:ext cx="469800" cy="391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91" name="Shape 191"/>
        <p:cNvGrpSpPr/>
        <p:nvPr/>
      </p:nvGrpSpPr>
      <p:grpSpPr>
        <a:xfrm>
          <a:off x="0" y="0"/>
          <a:ext cx="0" cy="0"/>
          <a:chOff x="0" y="0"/>
          <a:chExt cx="0" cy="0"/>
        </a:xfrm>
      </p:grpSpPr>
      <p:sp>
        <p:nvSpPr>
          <p:cNvPr id="192" name="Google Shape;192;p13"/>
          <p:cNvSpPr txBox="1"/>
          <p:nvPr>
            <p:ph type="ctrTitle"/>
          </p:nvPr>
        </p:nvSpPr>
        <p:spPr>
          <a:xfrm>
            <a:off x="457200" y="744575"/>
            <a:ext cx="8229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Fira Sans"/>
              <a:buNone/>
              <a:defRPr sz="5200">
                <a:latin typeface="Fira Sans"/>
                <a:ea typeface="Fira Sans"/>
                <a:cs typeface="Fira Sans"/>
                <a:sym typeface="Fira Sans"/>
              </a:defRPr>
            </a:lvl1pPr>
            <a:lvl2pPr lvl="1" rtl="0" algn="ctr">
              <a:spcBef>
                <a:spcPts val="0"/>
              </a:spcBef>
              <a:spcAft>
                <a:spcPts val="0"/>
              </a:spcAft>
              <a:buSzPts val="5200"/>
              <a:buFont typeface="Fira Sans"/>
              <a:buNone/>
              <a:defRPr sz="5200">
                <a:latin typeface="Fira Sans"/>
                <a:ea typeface="Fira Sans"/>
                <a:cs typeface="Fira Sans"/>
                <a:sym typeface="Fira Sans"/>
              </a:defRPr>
            </a:lvl2pPr>
            <a:lvl3pPr lvl="2" rtl="0" algn="ctr">
              <a:spcBef>
                <a:spcPts val="0"/>
              </a:spcBef>
              <a:spcAft>
                <a:spcPts val="0"/>
              </a:spcAft>
              <a:buSzPts val="5200"/>
              <a:buFont typeface="Fira Sans"/>
              <a:buNone/>
              <a:defRPr sz="5200">
                <a:latin typeface="Fira Sans"/>
                <a:ea typeface="Fira Sans"/>
                <a:cs typeface="Fira Sans"/>
                <a:sym typeface="Fira Sans"/>
              </a:defRPr>
            </a:lvl3pPr>
            <a:lvl4pPr lvl="3" rtl="0" algn="ctr">
              <a:spcBef>
                <a:spcPts val="0"/>
              </a:spcBef>
              <a:spcAft>
                <a:spcPts val="0"/>
              </a:spcAft>
              <a:buSzPts val="5200"/>
              <a:buFont typeface="Fira Sans"/>
              <a:buNone/>
              <a:defRPr sz="5200">
                <a:latin typeface="Fira Sans"/>
                <a:ea typeface="Fira Sans"/>
                <a:cs typeface="Fira Sans"/>
                <a:sym typeface="Fira Sans"/>
              </a:defRPr>
            </a:lvl4pPr>
            <a:lvl5pPr lvl="4" rtl="0" algn="ctr">
              <a:spcBef>
                <a:spcPts val="0"/>
              </a:spcBef>
              <a:spcAft>
                <a:spcPts val="0"/>
              </a:spcAft>
              <a:buSzPts val="5200"/>
              <a:buFont typeface="Fira Sans"/>
              <a:buNone/>
              <a:defRPr sz="5200">
                <a:latin typeface="Fira Sans"/>
                <a:ea typeface="Fira Sans"/>
                <a:cs typeface="Fira Sans"/>
                <a:sym typeface="Fira Sans"/>
              </a:defRPr>
            </a:lvl5pPr>
            <a:lvl6pPr lvl="5" rtl="0" algn="ctr">
              <a:spcBef>
                <a:spcPts val="0"/>
              </a:spcBef>
              <a:spcAft>
                <a:spcPts val="0"/>
              </a:spcAft>
              <a:buSzPts val="5200"/>
              <a:buFont typeface="Fira Sans"/>
              <a:buNone/>
              <a:defRPr sz="5200">
                <a:latin typeface="Fira Sans"/>
                <a:ea typeface="Fira Sans"/>
                <a:cs typeface="Fira Sans"/>
                <a:sym typeface="Fira Sans"/>
              </a:defRPr>
            </a:lvl6pPr>
            <a:lvl7pPr lvl="6" rtl="0" algn="ctr">
              <a:spcBef>
                <a:spcPts val="0"/>
              </a:spcBef>
              <a:spcAft>
                <a:spcPts val="0"/>
              </a:spcAft>
              <a:buSzPts val="5200"/>
              <a:buFont typeface="Fira Sans"/>
              <a:buNone/>
              <a:defRPr sz="5200">
                <a:latin typeface="Fira Sans"/>
                <a:ea typeface="Fira Sans"/>
                <a:cs typeface="Fira Sans"/>
                <a:sym typeface="Fira Sans"/>
              </a:defRPr>
            </a:lvl7pPr>
            <a:lvl8pPr lvl="7" rtl="0" algn="ctr">
              <a:spcBef>
                <a:spcPts val="0"/>
              </a:spcBef>
              <a:spcAft>
                <a:spcPts val="0"/>
              </a:spcAft>
              <a:buSzPts val="5200"/>
              <a:buFont typeface="Fira Sans"/>
              <a:buNone/>
              <a:defRPr sz="5200">
                <a:latin typeface="Fira Sans"/>
                <a:ea typeface="Fira Sans"/>
                <a:cs typeface="Fira Sans"/>
                <a:sym typeface="Fira Sans"/>
              </a:defRPr>
            </a:lvl8pPr>
            <a:lvl9pPr lvl="8" rtl="0" algn="ctr">
              <a:spcBef>
                <a:spcPts val="0"/>
              </a:spcBef>
              <a:spcAft>
                <a:spcPts val="0"/>
              </a:spcAft>
              <a:buSzPts val="5200"/>
              <a:buFont typeface="Fira Sans"/>
              <a:buNone/>
              <a:defRPr sz="5200">
                <a:latin typeface="Fira Sans"/>
                <a:ea typeface="Fira Sans"/>
                <a:cs typeface="Fira Sans"/>
                <a:sym typeface="Fira Sans"/>
              </a:defRPr>
            </a:lvl9pPr>
          </a:lstStyle>
          <a:p/>
        </p:txBody>
      </p:sp>
      <p:sp>
        <p:nvSpPr>
          <p:cNvPr id="193" name="Google Shape;193;p13"/>
          <p:cNvSpPr txBox="1"/>
          <p:nvPr>
            <p:ph idx="1" type="subTitle"/>
          </p:nvPr>
        </p:nvSpPr>
        <p:spPr>
          <a:xfrm>
            <a:off x="457200" y="2834125"/>
            <a:ext cx="8229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Font typeface="Fira Sans"/>
              <a:buNone/>
              <a:defRPr sz="2800">
                <a:latin typeface="Fira Sans"/>
                <a:ea typeface="Fira Sans"/>
                <a:cs typeface="Fira Sans"/>
                <a:sym typeface="Fira Sans"/>
              </a:defRPr>
            </a:lvl1pPr>
            <a:lvl2pPr lvl="1" rtl="0" algn="ctr">
              <a:lnSpc>
                <a:spcPct val="100000"/>
              </a:lnSpc>
              <a:spcBef>
                <a:spcPts val="0"/>
              </a:spcBef>
              <a:spcAft>
                <a:spcPts val="0"/>
              </a:spcAft>
              <a:buSzPts val="2800"/>
              <a:buFont typeface="Fira Sans"/>
              <a:buNone/>
              <a:defRPr sz="2800">
                <a:latin typeface="Fira Sans"/>
                <a:ea typeface="Fira Sans"/>
                <a:cs typeface="Fira Sans"/>
                <a:sym typeface="Fira Sans"/>
              </a:defRPr>
            </a:lvl2pPr>
            <a:lvl3pPr lvl="2" rtl="0" algn="ctr">
              <a:lnSpc>
                <a:spcPct val="100000"/>
              </a:lnSpc>
              <a:spcBef>
                <a:spcPts val="0"/>
              </a:spcBef>
              <a:spcAft>
                <a:spcPts val="0"/>
              </a:spcAft>
              <a:buSzPts val="2800"/>
              <a:buFont typeface="Fira Sans"/>
              <a:buNone/>
              <a:defRPr sz="2800">
                <a:latin typeface="Fira Sans"/>
                <a:ea typeface="Fira Sans"/>
                <a:cs typeface="Fira Sans"/>
                <a:sym typeface="Fira Sans"/>
              </a:defRPr>
            </a:lvl3pPr>
            <a:lvl4pPr lvl="3" rtl="0" algn="ctr">
              <a:lnSpc>
                <a:spcPct val="100000"/>
              </a:lnSpc>
              <a:spcBef>
                <a:spcPts val="0"/>
              </a:spcBef>
              <a:spcAft>
                <a:spcPts val="0"/>
              </a:spcAft>
              <a:buSzPts val="2800"/>
              <a:buFont typeface="Fira Sans"/>
              <a:buNone/>
              <a:defRPr sz="2800">
                <a:latin typeface="Fira Sans"/>
                <a:ea typeface="Fira Sans"/>
                <a:cs typeface="Fira Sans"/>
                <a:sym typeface="Fira Sans"/>
              </a:defRPr>
            </a:lvl4pPr>
            <a:lvl5pPr lvl="4" rtl="0" algn="ctr">
              <a:lnSpc>
                <a:spcPct val="100000"/>
              </a:lnSpc>
              <a:spcBef>
                <a:spcPts val="0"/>
              </a:spcBef>
              <a:spcAft>
                <a:spcPts val="0"/>
              </a:spcAft>
              <a:buSzPts val="2800"/>
              <a:buFont typeface="Fira Sans"/>
              <a:buNone/>
              <a:defRPr sz="2800">
                <a:latin typeface="Fira Sans"/>
                <a:ea typeface="Fira Sans"/>
                <a:cs typeface="Fira Sans"/>
                <a:sym typeface="Fira Sans"/>
              </a:defRPr>
            </a:lvl5pPr>
            <a:lvl6pPr lvl="5" rtl="0" algn="ctr">
              <a:lnSpc>
                <a:spcPct val="100000"/>
              </a:lnSpc>
              <a:spcBef>
                <a:spcPts val="0"/>
              </a:spcBef>
              <a:spcAft>
                <a:spcPts val="0"/>
              </a:spcAft>
              <a:buSzPts val="2800"/>
              <a:buFont typeface="Fira Sans"/>
              <a:buNone/>
              <a:defRPr sz="2800">
                <a:latin typeface="Fira Sans"/>
                <a:ea typeface="Fira Sans"/>
                <a:cs typeface="Fira Sans"/>
                <a:sym typeface="Fira Sans"/>
              </a:defRPr>
            </a:lvl6pPr>
            <a:lvl7pPr lvl="6" rtl="0" algn="ctr">
              <a:lnSpc>
                <a:spcPct val="100000"/>
              </a:lnSpc>
              <a:spcBef>
                <a:spcPts val="0"/>
              </a:spcBef>
              <a:spcAft>
                <a:spcPts val="0"/>
              </a:spcAft>
              <a:buSzPts val="2800"/>
              <a:buFont typeface="Fira Sans"/>
              <a:buNone/>
              <a:defRPr sz="2800">
                <a:latin typeface="Fira Sans"/>
                <a:ea typeface="Fira Sans"/>
                <a:cs typeface="Fira Sans"/>
                <a:sym typeface="Fira Sans"/>
              </a:defRPr>
            </a:lvl7pPr>
            <a:lvl8pPr lvl="7" rtl="0" algn="ctr">
              <a:lnSpc>
                <a:spcPct val="100000"/>
              </a:lnSpc>
              <a:spcBef>
                <a:spcPts val="0"/>
              </a:spcBef>
              <a:spcAft>
                <a:spcPts val="0"/>
              </a:spcAft>
              <a:buSzPts val="2800"/>
              <a:buFont typeface="Fira Sans"/>
              <a:buNone/>
              <a:defRPr sz="2800">
                <a:latin typeface="Fira Sans"/>
                <a:ea typeface="Fira Sans"/>
                <a:cs typeface="Fira Sans"/>
                <a:sym typeface="Fira Sans"/>
              </a:defRPr>
            </a:lvl8pPr>
            <a:lvl9pPr lvl="8" rtl="0" algn="ctr">
              <a:lnSpc>
                <a:spcPct val="100000"/>
              </a:lnSpc>
              <a:spcBef>
                <a:spcPts val="0"/>
              </a:spcBef>
              <a:spcAft>
                <a:spcPts val="0"/>
              </a:spcAft>
              <a:buSzPts val="2800"/>
              <a:buFont typeface="Fira Sans"/>
              <a:buNone/>
              <a:defRPr sz="2800">
                <a:latin typeface="Fira Sans"/>
                <a:ea typeface="Fira Sans"/>
                <a:cs typeface="Fira Sans"/>
                <a:sym typeface="Fira Sans"/>
              </a:defRPr>
            </a:lvl9pPr>
          </a:lstStyle>
          <a:p/>
        </p:txBody>
      </p:sp>
      <p:sp>
        <p:nvSpPr>
          <p:cNvPr id="194" name="Google Shape;194;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bg>
      <p:bgPr>
        <a:solidFill>
          <a:schemeClr val="accent3"/>
        </a:solidFill>
      </p:bgPr>
    </p:bg>
    <p:spTree>
      <p:nvGrpSpPr>
        <p:cNvPr id="195" name="Shape 195"/>
        <p:cNvGrpSpPr/>
        <p:nvPr/>
      </p:nvGrpSpPr>
      <p:grpSpPr>
        <a:xfrm>
          <a:off x="0" y="0"/>
          <a:ext cx="0" cy="0"/>
          <a:chOff x="0" y="0"/>
          <a:chExt cx="0" cy="0"/>
        </a:xfrm>
      </p:grpSpPr>
      <p:grpSp>
        <p:nvGrpSpPr>
          <p:cNvPr id="196" name="Google Shape;196;p14"/>
          <p:cNvGrpSpPr/>
          <p:nvPr/>
        </p:nvGrpSpPr>
        <p:grpSpPr>
          <a:xfrm>
            <a:off x="7343003" y="3409675"/>
            <a:ext cx="1691422" cy="1732548"/>
            <a:chOff x="7343003" y="3409675"/>
            <a:chExt cx="1691422" cy="1732548"/>
          </a:xfrm>
        </p:grpSpPr>
        <p:grpSp>
          <p:nvGrpSpPr>
            <p:cNvPr id="197" name="Google Shape;197;p14"/>
            <p:cNvGrpSpPr/>
            <p:nvPr/>
          </p:nvGrpSpPr>
          <p:grpSpPr>
            <a:xfrm>
              <a:off x="7343003" y="4453711"/>
              <a:ext cx="316800" cy="688513"/>
              <a:chOff x="7343003" y="4453711"/>
              <a:chExt cx="316800" cy="688513"/>
            </a:xfrm>
          </p:grpSpPr>
          <p:sp>
            <p:nvSpPr>
              <p:cNvPr id="198" name="Google Shape;198;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4"/>
            <p:cNvGrpSpPr/>
            <p:nvPr/>
          </p:nvGrpSpPr>
          <p:grpSpPr>
            <a:xfrm>
              <a:off x="7801210" y="4105700"/>
              <a:ext cx="316800" cy="1036523"/>
              <a:chOff x="7801210" y="4105700"/>
              <a:chExt cx="316800" cy="1036523"/>
            </a:xfrm>
          </p:grpSpPr>
          <p:sp>
            <p:nvSpPr>
              <p:cNvPr id="201" name="Google Shape;201;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4"/>
            <p:cNvGrpSpPr/>
            <p:nvPr/>
          </p:nvGrpSpPr>
          <p:grpSpPr>
            <a:xfrm>
              <a:off x="8259418" y="3757688"/>
              <a:ext cx="316800" cy="1384535"/>
              <a:chOff x="8259418" y="3757688"/>
              <a:chExt cx="316800" cy="1384535"/>
            </a:xfrm>
          </p:grpSpPr>
          <p:sp>
            <p:nvSpPr>
              <p:cNvPr id="205" name="Google Shape;205;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4"/>
            <p:cNvGrpSpPr/>
            <p:nvPr/>
          </p:nvGrpSpPr>
          <p:grpSpPr>
            <a:xfrm>
              <a:off x="8717625" y="3409675"/>
              <a:ext cx="316800" cy="1732548"/>
              <a:chOff x="8717625" y="3409675"/>
              <a:chExt cx="316800" cy="1732548"/>
            </a:xfrm>
          </p:grpSpPr>
          <p:sp>
            <p:nvSpPr>
              <p:cNvPr id="210" name="Google Shape;210;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 name="Google Shape;215;p14"/>
          <p:cNvGrpSpPr/>
          <p:nvPr/>
        </p:nvGrpSpPr>
        <p:grpSpPr>
          <a:xfrm>
            <a:off x="5043503" y="0"/>
            <a:ext cx="3814072" cy="3839102"/>
            <a:chOff x="5043503" y="0"/>
            <a:chExt cx="3814072" cy="3839102"/>
          </a:xfrm>
        </p:grpSpPr>
        <p:sp>
          <p:nvSpPr>
            <p:cNvPr id="216" name="Google Shape;216;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4"/>
            <p:cNvGrpSpPr/>
            <p:nvPr/>
          </p:nvGrpSpPr>
          <p:grpSpPr>
            <a:xfrm>
              <a:off x="7647812" y="2704283"/>
              <a:ext cx="635219" cy="635219"/>
              <a:chOff x="6725724" y="2701260"/>
              <a:chExt cx="1208101" cy="1208100"/>
            </a:xfrm>
          </p:grpSpPr>
          <p:sp>
            <p:nvSpPr>
              <p:cNvPr id="219" name="Google Shape;219;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4"/>
            <p:cNvGrpSpPr/>
            <p:nvPr/>
          </p:nvGrpSpPr>
          <p:grpSpPr>
            <a:xfrm>
              <a:off x="7952720" y="179238"/>
              <a:ext cx="873165" cy="873003"/>
              <a:chOff x="7754428" y="208725"/>
              <a:chExt cx="541800" cy="541800"/>
            </a:xfrm>
          </p:grpSpPr>
          <p:sp>
            <p:nvSpPr>
              <p:cNvPr id="224" name="Google Shape;224;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3" name="Google Shape;233;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234" name="Google Shape;234;p14"/>
          <p:cNvSpPr txBox="1"/>
          <p:nvPr>
            <p:ph idx="12" type="sldNum"/>
          </p:nvPr>
        </p:nvSpPr>
        <p:spPr>
          <a:xfrm>
            <a:off x="8451046" y="4736976"/>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6"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type="ctrTitle"/>
          </p:nvPr>
        </p:nvSpPr>
        <p:spPr>
          <a:xfrm>
            <a:off x="1773750" y="2421550"/>
            <a:ext cx="55965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9" name="Google Shape;29;p3"/>
          <p:cNvSpPr txBox="1"/>
          <p:nvPr>
            <p:ph idx="1" type="subTitle"/>
          </p:nvPr>
        </p:nvSpPr>
        <p:spPr>
          <a:xfrm>
            <a:off x="1773750" y="3449654"/>
            <a:ext cx="55965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1BECC"/>
              </a:buClr>
              <a:buSzPts val="2400"/>
              <a:buNone/>
              <a:defRPr b="1">
                <a:solidFill>
                  <a:srgbClr val="A1BECC"/>
                </a:solidFill>
              </a:defRPr>
            </a:lvl1pPr>
            <a:lvl2pPr lvl="1" rtl="0" algn="ctr">
              <a:spcBef>
                <a:spcPts val="0"/>
              </a:spcBef>
              <a:spcAft>
                <a:spcPts val="0"/>
              </a:spcAft>
              <a:buClr>
                <a:srgbClr val="A1BECC"/>
              </a:buClr>
              <a:buSzPts val="3000"/>
              <a:buNone/>
              <a:defRPr b="1" sz="3000">
                <a:solidFill>
                  <a:srgbClr val="A1BECC"/>
                </a:solidFill>
              </a:defRPr>
            </a:lvl2pPr>
            <a:lvl3pPr lvl="2" rtl="0" algn="ctr">
              <a:spcBef>
                <a:spcPts val="0"/>
              </a:spcBef>
              <a:spcAft>
                <a:spcPts val="0"/>
              </a:spcAft>
              <a:buClr>
                <a:srgbClr val="A1BECC"/>
              </a:buClr>
              <a:buSzPts val="3000"/>
              <a:buNone/>
              <a:defRPr b="1" sz="3000">
                <a:solidFill>
                  <a:srgbClr val="A1BECC"/>
                </a:solidFill>
              </a:defRPr>
            </a:lvl3pPr>
            <a:lvl4pPr lvl="3" rtl="0" algn="ctr">
              <a:spcBef>
                <a:spcPts val="0"/>
              </a:spcBef>
              <a:spcAft>
                <a:spcPts val="0"/>
              </a:spcAft>
              <a:buClr>
                <a:srgbClr val="A1BECC"/>
              </a:buClr>
              <a:buSzPts val="3000"/>
              <a:buNone/>
              <a:defRPr b="1" sz="3000">
                <a:solidFill>
                  <a:srgbClr val="A1BECC"/>
                </a:solidFill>
              </a:defRPr>
            </a:lvl4pPr>
            <a:lvl5pPr lvl="4" rtl="0" algn="ctr">
              <a:spcBef>
                <a:spcPts val="0"/>
              </a:spcBef>
              <a:spcAft>
                <a:spcPts val="0"/>
              </a:spcAft>
              <a:buClr>
                <a:srgbClr val="A1BECC"/>
              </a:buClr>
              <a:buSzPts val="3000"/>
              <a:buNone/>
              <a:defRPr b="1" sz="3000">
                <a:solidFill>
                  <a:srgbClr val="A1BECC"/>
                </a:solidFill>
              </a:defRPr>
            </a:lvl5pPr>
            <a:lvl6pPr lvl="5" rtl="0" algn="ctr">
              <a:spcBef>
                <a:spcPts val="0"/>
              </a:spcBef>
              <a:spcAft>
                <a:spcPts val="0"/>
              </a:spcAft>
              <a:buClr>
                <a:srgbClr val="A1BECC"/>
              </a:buClr>
              <a:buSzPts val="3000"/>
              <a:buNone/>
              <a:defRPr b="1" sz="3000">
                <a:solidFill>
                  <a:srgbClr val="A1BECC"/>
                </a:solidFill>
              </a:defRPr>
            </a:lvl6pPr>
            <a:lvl7pPr lvl="6" rtl="0" algn="ctr">
              <a:spcBef>
                <a:spcPts val="0"/>
              </a:spcBef>
              <a:spcAft>
                <a:spcPts val="0"/>
              </a:spcAft>
              <a:buClr>
                <a:srgbClr val="A1BECC"/>
              </a:buClr>
              <a:buSzPts val="3000"/>
              <a:buNone/>
              <a:defRPr b="1" sz="3000">
                <a:solidFill>
                  <a:srgbClr val="A1BECC"/>
                </a:solidFill>
              </a:defRPr>
            </a:lvl7pPr>
            <a:lvl8pPr lvl="7" rtl="0" algn="ctr">
              <a:spcBef>
                <a:spcPts val="0"/>
              </a:spcBef>
              <a:spcAft>
                <a:spcPts val="0"/>
              </a:spcAft>
              <a:buClr>
                <a:srgbClr val="A1BECC"/>
              </a:buClr>
              <a:buSzPts val="3000"/>
              <a:buNone/>
              <a:defRPr b="1" sz="3000">
                <a:solidFill>
                  <a:srgbClr val="A1BECC"/>
                </a:solidFill>
              </a:defRPr>
            </a:lvl8pPr>
            <a:lvl9pPr lvl="8" rtl="0" algn="ctr">
              <a:spcBef>
                <a:spcPts val="0"/>
              </a:spcBef>
              <a:spcAft>
                <a:spcPts val="0"/>
              </a:spcAft>
              <a:buClr>
                <a:srgbClr val="A1BECC"/>
              </a:buClr>
              <a:buSzPts val="3000"/>
              <a:buNone/>
              <a:defRPr b="1" sz="3000">
                <a:solidFill>
                  <a:srgbClr val="A1BECC"/>
                </a:solidFill>
              </a:defRPr>
            </a:lvl9pPr>
          </a:lstStyle>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7630150" y="2469625"/>
            <a:ext cx="2347200" cy="2347200"/>
          </a:xfrm>
          <a:prstGeom prst="donut">
            <a:avLst>
              <a:gd fmla="val 29778"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31175" y="-571700"/>
            <a:ext cx="2284200" cy="2284200"/>
          </a:xfrm>
          <a:prstGeom prst="donut">
            <a:avLst>
              <a:gd fmla="val 11909"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065925" y="-295450"/>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7072325" y="4494725"/>
            <a:ext cx="993600" cy="9933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370250" y="780100"/>
            <a:ext cx="932400" cy="9324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80500" y="3300000"/>
            <a:ext cx="586800" cy="5868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98175" y="-204700"/>
            <a:ext cx="1550100" cy="15501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idx="12" type="sldNum"/>
          </p:nvPr>
        </p:nvSpPr>
        <p:spPr>
          <a:xfrm>
            <a:off x="4337100" y="4751625"/>
            <a:ext cx="469800" cy="391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6"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308288" y="-1078650"/>
            <a:ext cx="2347200" cy="2347200"/>
          </a:xfrm>
          <a:prstGeom prst="donut">
            <a:avLst>
              <a:gd fmla="val 17100"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idx="1" type="body"/>
          </p:nvPr>
        </p:nvSpPr>
        <p:spPr>
          <a:xfrm>
            <a:off x="1880850" y="1920300"/>
            <a:ext cx="5382300" cy="20796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81000" lvl="3" marL="1828800" rtl="0" algn="ctr">
              <a:spcBef>
                <a:spcPts val="0"/>
              </a:spcBef>
              <a:spcAft>
                <a:spcPts val="0"/>
              </a:spcAft>
              <a:buSzPts val="2400"/>
              <a:buChar char="●"/>
              <a:defRPr/>
            </a:lvl4pPr>
            <a:lvl5pPr indent="-381000" lvl="4" marL="2286000" rtl="0" algn="ctr">
              <a:spcBef>
                <a:spcPts val="0"/>
              </a:spcBef>
              <a:spcAft>
                <a:spcPts val="0"/>
              </a:spcAft>
              <a:buSzPts val="2400"/>
              <a:buChar char="○"/>
              <a:defRPr/>
            </a:lvl5pPr>
            <a:lvl6pPr indent="-381000" lvl="5" marL="2743200" rtl="0" algn="ctr">
              <a:spcBef>
                <a:spcPts val="0"/>
              </a:spcBef>
              <a:spcAft>
                <a:spcPts val="0"/>
              </a:spcAft>
              <a:buSzPts val="2400"/>
              <a:buChar char="■"/>
              <a:defRPr/>
            </a:lvl6pPr>
            <a:lvl7pPr indent="-381000" lvl="6" marL="3200400" rtl="0" algn="ctr">
              <a:spcBef>
                <a:spcPts val="0"/>
              </a:spcBef>
              <a:spcAft>
                <a:spcPts val="0"/>
              </a:spcAft>
              <a:buSzPts val="2400"/>
              <a:buChar char="●"/>
              <a:defRPr/>
            </a:lvl7pPr>
            <a:lvl8pPr indent="-381000" lvl="7" marL="3657600" rtl="0" algn="ctr">
              <a:spcBef>
                <a:spcPts val="0"/>
              </a:spcBef>
              <a:spcAft>
                <a:spcPts val="0"/>
              </a:spcAft>
              <a:buSzPts val="2400"/>
              <a:buChar char="○"/>
              <a:defRPr/>
            </a:lvl8pPr>
            <a:lvl9pPr indent="-381000" lvl="8" marL="4114800" algn="ctr">
              <a:spcBef>
                <a:spcPts val="0"/>
              </a:spcBef>
              <a:spcAft>
                <a:spcPts val="0"/>
              </a:spcAft>
              <a:buSzPts val="2400"/>
              <a:buChar char="■"/>
              <a:defRPr/>
            </a:lvl9pPr>
          </a:lstStyle>
          <a:p/>
        </p:txBody>
      </p:sp>
      <p:sp>
        <p:nvSpPr>
          <p:cNvPr id="52" name="Google Shape;52;p4"/>
          <p:cNvSpPr txBox="1"/>
          <p:nvPr/>
        </p:nvSpPr>
        <p:spPr>
          <a:xfrm>
            <a:off x="3593400" y="781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2225" y="3999900"/>
            <a:ext cx="1695900" cy="1695900"/>
          </a:xfrm>
          <a:prstGeom prst="donut">
            <a:avLst>
              <a:gd fmla="val 10084"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550525" y="710300"/>
            <a:ext cx="481500" cy="481800"/>
          </a:xfrm>
          <a:prstGeom prst="donut">
            <a:avLst>
              <a:gd fmla="val 3727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050675" y="2042175"/>
            <a:ext cx="1520100" cy="1520100"/>
          </a:xfrm>
          <a:prstGeom prst="donut">
            <a:avLst>
              <a:gd fmla="val 5022"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7969775" y="3713850"/>
            <a:ext cx="597900" cy="598200"/>
          </a:xfrm>
          <a:prstGeom prst="donut">
            <a:avLst>
              <a:gd fmla="val 43984"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txBox="1"/>
          <p:nvPr>
            <p:ph idx="12" type="sldNum"/>
          </p:nvPr>
        </p:nvSpPr>
        <p:spPr>
          <a:xfrm>
            <a:off x="4337100" y="4751625"/>
            <a:ext cx="469800" cy="391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4"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7" name="Google Shape;67;p5"/>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68" name="Google Shape;68;p5"/>
          <p:cNvSpPr/>
          <p:nvPr/>
        </p:nvSpPr>
        <p:spPr>
          <a:xfrm>
            <a:off x="259925" y="-206300"/>
            <a:ext cx="2347200" cy="2347200"/>
          </a:xfrm>
          <a:prstGeom prst="donut">
            <a:avLst>
              <a:gd fmla="val 29778"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88725" y="2338650"/>
            <a:ext cx="811200" cy="811200"/>
          </a:xfrm>
          <a:prstGeom prst="donut">
            <a:avLst>
              <a:gd fmla="val 22275"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315800" y="3860975"/>
            <a:ext cx="550500" cy="5505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8295350" y="-321125"/>
            <a:ext cx="741600" cy="741600"/>
          </a:xfrm>
          <a:prstGeom prst="donut">
            <a:avLst>
              <a:gd fmla="val 31897"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2179100" y="83125"/>
            <a:ext cx="978600" cy="9786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8062825" y="688875"/>
            <a:ext cx="449700" cy="449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 image">
  <p:cSld name="TITLE_AND_BODY_1">
    <p:spTree>
      <p:nvGrpSpPr>
        <p:cNvPr id="82" name="Shape 82"/>
        <p:cNvGrpSpPr/>
        <p:nvPr/>
      </p:nvGrpSpPr>
      <p:grpSpPr>
        <a:xfrm>
          <a:off x="0" y="0"/>
          <a:ext cx="0" cy="0"/>
          <a:chOff x="0" y="0"/>
          <a:chExt cx="0" cy="0"/>
        </a:xfrm>
      </p:grpSpPr>
      <p:sp>
        <p:nvSpPr>
          <p:cNvPr id="83" name="Google Shape;83;p6"/>
          <p:cNvSpPr txBox="1"/>
          <p:nvPr>
            <p:ph type="title"/>
          </p:nvPr>
        </p:nvSpPr>
        <p:spPr>
          <a:xfrm>
            <a:off x="4572000" y="909050"/>
            <a:ext cx="36396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4" name="Google Shape;84;p6"/>
          <p:cNvSpPr txBox="1"/>
          <p:nvPr>
            <p:ph idx="1" type="body"/>
          </p:nvPr>
        </p:nvSpPr>
        <p:spPr>
          <a:xfrm>
            <a:off x="4572000" y="1525754"/>
            <a:ext cx="3639600" cy="27861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2836600" y="179825"/>
            <a:ext cx="978600" cy="978600"/>
          </a:xfrm>
          <a:prstGeom prst="donut">
            <a:avLst>
              <a:gd fmla="val 39527"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1485375" y="4559750"/>
            <a:ext cx="361500" cy="361500"/>
          </a:xfrm>
          <a:prstGeom prst="donut">
            <a:avLst>
              <a:gd fmla="val 29951"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472600" y="-533400"/>
            <a:ext cx="1411800" cy="14118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2899000" y="242225"/>
            <a:ext cx="853800" cy="8538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5" name="Shape 95"/>
        <p:cNvGrpSpPr/>
        <p:nvPr/>
      </p:nvGrpSpPr>
      <p:grpSpPr>
        <a:xfrm>
          <a:off x="0" y="0"/>
          <a:ext cx="0" cy="0"/>
          <a:chOff x="0" y="0"/>
          <a:chExt cx="0" cy="0"/>
        </a:xfrm>
      </p:grpSpPr>
      <p:sp>
        <p:nvSpPr>
          <p:cNvPr id="96" name="Google Shape;96;p7"/>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7" name="Google Shape;97;p7"/>
          <p:cNvSpPr txBox="1"/>
          <p:nvPr>
            <p:ph idx="1" type="body"/>
          </p:nvPr>
        </p:nvSpPr>
        <p:spPr>
          <a:xfrm>
            <a:off x="2935875" y="1550150"/>
            <a:ext cx="2560500" cy="33759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8" name="Google Shape;98;p7"/>
          <p:cNvSpPr txBox="1"/>
          <p:nvPr>
            <p:ph idx="2" type="body"/>
          </p:nvPr>
        </p:nvSpPr>
        <p:spPr>
          <a:xfrm>
            <a:off x="5650849" y="1550150"/>
            <a:ext cx="2560500" cy="33759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9" name="Google Shape;99;p7"/>
          <p:cNvSpPr/>
          <p:nvPr/>
        </p:nvSpPr>
        <p:spPr>
          <a:xfrm>
            <a:off x="-358950" y="2194400"/>
            <a:ext cx="2347200" cy="2347200"/>
          </a:xfrm>
          <a:prstGeom prst="donut">
            <a:avLst>
              <a:gd fmla="val 36789"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198450" y="-321125"/>
            <a:ext cx="978600" cy="9786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1177051" y="657475"/>
            <a:ext cx="846900" cy="846900"/>
          </a:xfrm>
          <a:prstGeom prst="donut">
            <a:avLst>
              <a:gd fmla="val 22275"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153675" y="4799600"/>
            <a:ext cx="550500" cy="550500"/>
          </a:xfrm>
          <a:prstGeom prst="donut">
            <a:avLst>
              <a:gd fmla="val 18606"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7515500" y="-72500"/>
            <a:ext cx="397500" cy="3975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097900" y="167450"/>
            <a:ext cx="741600" cy="741600"/>
          </a:xfrm>
          <a:prstGeom prst="donut">
            <a:avLst>
              <a:gd fmla="val 8064"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05625" y="2347725"/>
            <a:ext cx="2040600" cy="2040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8532600" y="911950"/>
            <a:ext cx="542700" cy="5427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5"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8" name="Google Shape;118;p8"/>
          <p:cNvSpPr txBox="1"/>
          <p:nvPr>
            <p:ph idx="1" type="body"/>
          </p:nvPr>
        </p:nvSpPr>
        <p:spPr>
          <a:xfrm>
            <a:off x="2935875" y="1550150"/>
            <a:ext cx="1700400" cy="33756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9" name="Google Shape;119;p8"/>
          <p:cNvSpPr txBox="1"/>
          <p:nvPr>
            <p:ph idx="2" type="body"/>
          </p:nvPr>
        </p:nvSpPr>
        <p:spPr>
          <a:xfrm>
            <a:off x="4723373" y="1550150"/>
            <a:ext cx="1700400" cy="33756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0" name="Google Shape;120;p8"/>
          <p:cNvSpPr txBox="1"/>
          <p:nvPr>
            <p:ph idx="3" type="body"/>
          </p:nvPr>
        </p:nvSpPr>
        <p:spPr>
          <a:xfrm>
            <a:off x="6510871" y="1550150"/>
            <a:ext cx="1700400" cy="33756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8725" y="3346150"/>
            <a:ext cx="819600" cy="819600"/>
          </a:xfrm>
          <a:prstGeom prst="ellipse">
            <a:avLst/>
          </a:prstGeom>
          <a:noFill/>
          <a:ln cap="flat" cmpd="sng" w="9525">
            <a:solidFill>
              <a:srgbClr val="00D1C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1361475" y="140725"/>
            <a:ext cx="862800" cy="863400"/>
          </a:xfrm>
          <a:prstGeom prst="donut">
            <a:avLst>
              <a:gd fmla="val 43200" name="adj"/>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1438125" y="3422000"/>
            <a:ext cx="1062000" cy="1062000"/>
          </a:xfrm>
          <a:prstGeom prst="donut">
            <a:avLst>
              <a:gd fmla="val 9905"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8546800" y="608625"/>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7599600" y="-27525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480225" y="243625"/>
            <a:ext cx="2347200" cy="2347200"/>
          </a:xfrm>
          <a:prstGeom prst="donut">
            <a:avLst>
              <a:gd fmla="val 21094"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04075" y="927925"/>
            <a:ext cx="978600" cy="9786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9"/>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71500" y="3038600"/>
            <a:ext cx="804900" cy="8049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1280700" y="1608475"/>
            <a:ext cx="1043400" cy="1044000"/>
          </a:xfrm>
          <a:prstGeom prst="donut">
            <a:avLst>
              <a:gd fmla="val 43200"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480225" y="243625"/>
            <a:ext cx="2347200" cy="2347200"/>
          </a:xfrm>
          <a:prstGeom prst="donut">
            <a:avLst>
              <a:gd fmla="val 6129" name="adj"/>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222975" y="500875"/>
            <a:ext cx="1832700" cy="1832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8703400" y="1608475"/>
            <a:ext cx="287100" cy="287100"/>
          </a:xfrm>
          <a:prstGeom prst="donut">
            <a:avLst>
              <a:gd fmla="val 18608"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8118000" y="-244550"/>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8646900" y="723963"/>
            <a:ext cx="741600" cy="7416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txBox="1"/>
          <p:nvPr>
            <p:ph idx="12" type="sldNum"/>
          </p:nvPr>
        </p:nvSpPr>
        <p:spPr>
          <a:xfrm>
            <a:off x="8635625" y="4751625"/>
            <a:ext cx="469800" cy="391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10"/>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txBox="1"/>
          <p:nvPr>
            <p:ph idx="1" type="body"/>
          </p:nvPr>
        </p:nvSpPr>
        <p:spPr>
          <a:xfrm>
            <a:off x="1246225" y="4177700"/>
            <a:ext cx="6651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600"/>
              <a:buNone/>
              <a:defRPr sz="1600"/>
            </a:lvl1pPr>
          </a:lstStyle>
          <a:p/>
        </p:txBody>
      </p:sp>
      <p:sp>
        <p:nvSpPr>
          <p:cNvPr id="156" name="Google Shape;156;p10"/>
          <p:cNvSpPr/>
          <p:nvPr/>
        </p:nvSpPr>
        <p:spPr>
          <a:xfrm rot="10800000">
            <a:off x="8705950" y="3777263"/>
            <a:ext cx="617400" cy="6174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rot="10800000">
            <a:off x="608750" y="841361"/>
            <a:ext cx="515400" cy="5154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rot="10800000">
            <a:off x="8195021" y="4553300"/>
            <a:ext cx="831600" cy="83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rot="10800000">
            <a:off x="8458384" y="4183763"/>
            <a:ext cx="210900" cy="2109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p:nvPr/>
        </p:nvSpPr>
        <p:spPr>
          <a:xfrm rot="10800000">
            <a:off x="-153147" y="-444547"/>
            <a:ext cx="1128300" cy="11283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
          <p:cNvSpPr/>
          <p:nvPr/>
        </p:nvSpPr>
        <p:spPr>
          <a:xfrm rot="10800000">
            <a:off x="8012016" y="133391"/>
            <a:ext cx="434700" cy="4347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rot="10800000">
            <a:off x="-73577" y="841500"/>
            <a:ext cx="330900" cy="3309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p:nvPr/>
        </p:nvSpPr>
        <p:spPr>
          <a:xfrm rot="10800000">
            <a:off x="8512150" y="133404"/>
            <a:ext cx="811200" cy="8112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rot="10800000">
            <a:off x="117998" y="-173402"/>
            <a:ext cx="586200" cy="586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rot="10800000">
            <a:off x="748825" y="4695050"/>
            <a:ext cx="345000" cy="3450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rot="10800000">
            <a:off x="-107786" y="4259033"/>
            <a:ext cx="663000" cy="6630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rot="10800000">
            <a:off x="-316662" y="3443534"/>
            <a:ext cx="506100" cy="506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rot="10800000">
            <a:off x="-226169" y="4140650"/>
            <a:ext cx="899400" cy="899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rot="10800000">
            <a:off x="8700641" y="1100250"/>
            <a:ext cx="333300" cy="3333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txBox="1"/>
          <p:nvPr>
            <p:ph idx="12" type="sldNum"/>
          </p:nvPr>
        </p:nvSpPr>
        <p:spPr>
          <a:xfrm>
            <a:off x="4337100" y="4751625"/>
            <a:ext cx="469800" cy="391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p:txBody>
      </p:sp>
      <p:sp>
        <p:nvSpPr>
          <p:cNvPr id="7" name="Google Shape;7;p1"/>
          <p:cNvSpPr txBox="1"/>
          <p:nvPr>
            <p:ph idx="1" type="body"/>
          </p:nvPr>
        </p:nvSpPr>
        <p:spPr>
          <a:xfrm>
            <a:off x="2935875" y="1525758"/>
            <a:ext cx="5275500" cy="2786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indent="-381000" lvl="1" marL="9144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indent="-381000" lvl="2" marL="13716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indent="-381000" lvl="3" marL="18288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indent="-381000" lvl="4" marL="2286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indent="-381000" lvl="5" marL="27432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indent="-381000" lvl="6" marL="32004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indent="-381000" lvl="7" marL="36576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indent="-381000" lvl="8" marL="41148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p:txBody>
      </p:sp>
      <p:sp>
        <p:nvSpPr>
          <p:cNvPr id="8" name="Google Shape;8;p1"/>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8" name="Shape 238"/>
        <p:cNvGrpSpPr/>
        <p:nvPr/>
      </p:nvGrpSpPr>
      <p:grpSpPr>
        <a:xfrm>
          <a:off x="0" y="0"/>
          <a:ext cx="0" cy="0"/>
          <a:chOff x="0" y="0"/>
          <a:chExt cx="0" cy="0"/>
        </a:xfrm>
      </p:grpSpPr>
      <p:sp>
        <p:nvSpPr>
          <p:cNvPr id="239" name="Google Shape;239;p15"/>
          <p:cNvSpPr txBox="1"/>
          <p:nvPr>
            <p:ph type="ctrTitle"/>
          </p:nvPr>
        </p:nvSpPr>
        <p:spPr>
          <a:xfrm>
            <a:off x="515300" y="1277575"/>
            <a:ext cx="8520600" cy="2322900"/>
          </a:xfrm>
          <a:prstGeom prst="rect">
            <a:avLst/>
          </a:prstGeom>
          <a:noFill/>
        </p:spPr>
        <p:txBody>
          <a:bodyPr anchorCtr="0" anchor="ctr" bIns="91425" lIns="91425" spcFirstLastPara="1" rIns="91425" wrap="square" tIns="91425">
            <a:noAutofit/>
          </a:bodyPr>
          <a:lstStyle/>
          <a:p>
            <a:pPr indent="0" lvl="0" marL="0" rtl="0" algn="just">
              <a:spcBef>
                <a:spcPts val="0"/>
              </a:spcBef>
              <a:spcAft>
                <a:spcPts val="0"/>
              </a:spcAft>
              <a:buNone/>
            </a:pPr>
            <a:r>
              <a:rPr b="1" lang="es">
                <a:solidFill>
                  <a:srgbClr val="000000"/>
                </a:solidFill>
              </a:rPr>
              <a:t>Elaboración de un modelo de credit scoring a partir de técnicas de Machine Learning</a:t>
            </a:r>
            <a:endParaRPr b="1">
              <a:solidFill>
                <a:srgbClr val="000000"/>
              </a:solidFill>
            </a:endParaRPr>
          </a:p>
        </p:txBody>
      </p:sp>
      <p:sp>
        <p:nvSpPr>
          <p:cNvPr id="240" name="Google Shape;240;p15"/>
          <p:cNvSpPr txBox="1"/>
          <p:nvPr/>
        </p:nvSpPr>
        <p:spPr>
          <a:xfrm>
            <a:off x="4929200" y="3471875"/>
            <a:ext cx="365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latin typeface="Roboto"/>
                <a:ea typeface="Roboto"/>
                <a:cs typeface="Roboto"/>
                <a:sym typeface="Roboto"/>
              </a:rPr>
              <a:t>Alejandro Martinez Serrano</a:t>
            </a:r>
            <a:endParaRPr b="1" sz="17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4"/>
          <p:cNvPicPr preferRelativeResize="0"/>
          <p:nvPr/>
        </p:nvPicPr>
        <p:blipFill>
          <a:blip r:embed="rId3">
            <a:alphaModFix/>
          </a:blip>
          <a:stretch>
            <a:fillRect/>
          </a:stretch>
        </p:blipFill>
        <p:spPr>
          <a:xfrm>
            <a:off x="983050" y="1047750"/>
            <a:ext cx="7177899" cy="2419350"/>
          </a:xfrm>
          <a:prstGeom prst="rect">
            <a:avLst/>
          </a:prstGeom>
          <a:noFill/>
          <a:ln>
            <a:noFill/>
          </a:ln>
        </p:spPr>
      </p:pic>
      <p:sp>
        <p:nvSpPr>
          <p:cNvPr id="302" name="Google Shape;302;p24"/>
          <p:cNvSpPr txBox="1"/>
          <p:nvPr/>
        </p:nvSpPr>
        <p:spPr>
          <a:xfrm>
            <a:off x="1342950" y="3272800"/>
            <a:ext cx="6572400" cy="15747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t/>
            </a:r>
            <a:endParaRPr sz="950">
              <a:solidFill>
                <a:srgbClr val="999999"/>
              </a:solidFill>
              <a:highlight>
                <a:srgbClr val="FFFFFF"/>
              </a:highlight>
              <a:latin typeface="Varela Round"/>
              <a:ea typeface="Varela Round"/>
              <a:cs typeface="Varela Round"/>
              <a:sym typeface="Varela Round"/>
            </a:endParaRPr>
          </a:p>
          <a:p>
            <a:pPr indent="0" lvl="0" marL="0" rtl="0" algn="l">
              <a:lnSpc>
                <a:spcPct val="180000"/>
              </a:lnSpc>
              <a:spcBef>
                <a:spcPts val="1500"/>
              </a:spcBef>
              <a:spcAft>
                <a:spcPts val="0"/>
              </a:spcAft>
              <a:buNone/>
            </a:pPr>
            <a:r>
              <a:rPr lang="es" sz="950">
                <a:solidFill>
                  <a:srgbClr val="999999"/>
                </a:solidFill>
                <a:highlight>
                  <a:srgbClr val="FFFFFF"/>
                </a:highlight>
                <a:latin typeface="Varela Round"/>
                <a:ea typeface="Varela Round"/>
                <a:cs typeface="Varela Round"/>
                <a:sym typeface="Varela Round"/>
              </a:rPr>
              <a:t>Mientras que un atributo con alta ganancia de información (arriba) divide los datos en grupos con un número desigual de positivos y negativos y, como resultado, ayuda a separarlos entre sí.</a:t>
            </a:r>
            <a:endParaRPr sz="950">
              <a:solidFill>
                <a:srgbClr val="999999"/>
              </a:solidFill>
              <a:highlight>
                <a:srgbClr val="FFFFFF"/>
              </a:highlight>
              <a:latin typeface="Varela Round"/>
              <a:ea typeface="Varela Round"/>
              <a:cs typeface="Varela Round"/>
              <a:sym typeface="Varela Round"/>
            </a:endParaRPr>
          </a:p>
          <a:p>
            <a:pPr indent="0" lvl="0" marL="0" rtl="0" algn="l">
              <a:spcBef>
                <a:spcPts val="1500"/>
              </a:spcBef>
              <a:spcAft>
                <a:spcPts val="0"/>
              </a:spcAft>
              <a:buNone/>
            </a:pPr>
            <a:r>
              <a:t/>
            </a:r>
            <a:endParaRPr>
              <a:latin typeface="Varela Round"/>
              <a:ea typeface="Varela Round"/>
              <a:cs typeface="Varela Round"/>
              <a:sym typeface="Varela Round"/>
            </a:endParaRPr>
          </a:p>
        </p:txBody>
      </p:sp>
      <p:sp>
        <p:nvSpPr>
          <p:cNvPr id="303" name="Google Shape;303;p24"/>
          <p:cNvSpPr txBox="1"/>
          <p:nvPr/>
        </p:nvSpPr>
        <p:spPr>
          <a:xfrm>
            <a:off x="1381125" y="302900"/>
            <a:ext cx="5848500" cy="7866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1500"/>
              </a:spcAft>
              <a:buNone/>
            </a:pPr>
            <a:r>
              <a:rPr lang="es" sz="850">
                <a:solidFill>
                  <a:srgbClr val="999999"/>
                </a:solidFill>
                <a:highlight>
                  <a:srgbClr val="FFFFFF"/>
                </a:highlight>
                <a:latin typeface="Varela Round"/>
                <a:ea typeface="Varela Round"/>
                <a:cs typeface="Varela Round"/>
                <a:sym typeface="Varela Round"/>
              </a:rPr>
              <a:t>En un ejemplo paralelo considerando la ganancia de información, en la figura a continuación, podemos ver que un atributo con baja ganancia de información (abajo) divide los datos de manera relativamente uniforme y como resultado no nos acerque más a una decisión.</a:t>
            </a:r>
            <a:endParaRPr sz="1600">
              <a:solidFill>
                <a:srgbClr val="999999"/>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nvSpPr>
        <p:spPr>
          <a:xfrm>
            <a:off x="1170075" y="219400"/>
            <a:ext cx="40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309" name="Google Shape;309;p25"/>
          <p:cNvSpPr txBox="1"/>
          <p:nvPr>
            <p:ph idx="4294967295" type="title"/>
          </p:nvPr>
        </p:nvSpPr>
        <p:spPr>
          <a:xfrm>
            <a:off x="1132000" y="384950"/>
            <a:ext cx="22443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3300">
                <a:solidFill>
                  <a:srgbClr val="9900FF"/>
                </a:solidFill>
                <a:latin typeface="Varela Round"/>
                <a:ea typeface="Varela Round"/>
                <a:cs typeface="Varela Round"/>
                <a:sym typeface="Varela Round"/>
              </a:rPr>
              <a:t>Entropía</a:t>
            </a:r>
            <a:endParaRPr b="1" sz="3300">
              <a:solidFill>
                <a:srgbClr val="9900FF"/>
              </a:solidFill>
              <a:latin typeface="Varela Round"/>
              <a:ea typeface="Varela Round"/>
              <a:cs typeface="Varela Round"/>
              <a:sym typeface="Varela Round"/>
            </a:endParaRPr>
          </a:p>
        </p:txBody>
      </p:sp>
      <p:sp>
        <p:nvSpPr>
          <p:cNvPr id="310" name="Google Shape;310;p25"/>
          <p:cNvSpPr txBox="1"/>
          <p:nvPr/>
        </p:nvSpPr>
        <p:spPr>
          <a:xfrm>
            <a:off x="1009650" y="2082225"/>
            <a:ext cx="69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Varela Round"/>
                <a:ea typeface="Varela Round"/>
                <a:cs typeface="Varela Round"/>
                <a:sym typeface="Varela Round"/>
              </a:rPr>
              <a:t>p y q es la probabilidad de éxito y fracaso respectivamente en este nodo. </a:t>
            </a:r>
            <a:endParaRPr>
              <a:solidFill>
                <a:schemeClr val="dk2"/>
              </a:solidFill>
              <a:latin typeface="Varela Round"/>
              <a:ea typeface="Varela Round"/>
              <a:cs typeface="Varela Round"/>
              <a:sym typeface="Varela Round"/>
            </a:endParaRPr>
          </a:p>
        </p:txBody>
      </p:sp>
      <p:pic>
        <p:nvPicPr>
          <p:cNvPr id="311" name="Google Shape;311;p25"/>
          <p:cNvPicPr preferRelativeResize="0"/>
          <p:nvPr/>
        </p:nvPicPr>
        <p:blipFill>
          <a:blip r:embed="rId3">
            <a:alphaModFix/>
          </a:blip>
          <a:stretch>
            <a:fillRect/>
          </a:stretch>
        </p:blipFill>
        <p:spPr>
          <a:xfrm>
            <a:off x="1132000" y="1682025"/>
            <a:ext cx="2685610" cy="400200"/>
          </a:xfrm>
          <a:prstGeom prst="rect">
            <a:avLst/>
          </a:prstGeom>
          <a:noFill/>
          <a:ln>
            <a:noFill/>
          </a:ln>
        </p:spPr>
      </p:pic>
      <p:sp>
        <p:nvSpPr>
          <p:cNvPr id="312" name="Google Shape;312;p25"/>
          <p:cNvSpPr txBox="1"/>
          <p:nvPr/>
        </p:nvSpPr>
        <p:spPr>
          <a:xfrm>
            <a:off x="1009650" y="935250"/>
            <a:ext cx="409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Varela Round"/>
                <a:ea typeface="Varela Round"/>
                <a:cs typeface="Varela Round"/>
                <a:sym typeface="Varela Round"/>
              </a:rPr>
              <a:t>Mide la impureza de un conjunto de entrada </a:t>
            </a:r>
            <a:endParaRPr>
              <a:solidFill>
                <a:schemeClr val="dk2"/>
              </a:solidFill>
              <a:latin typeface="Varela Round"/>
              <a:ea typeface="Varela Round"/>
              <a:cs typeface="Varela Round"/>
              <a:sym typeface="Varela Round"/>
            </a:endParaRPr>
          </a:p>
          <a:p>
            <a:pPr indent="0" lvl="0" marL="0" rtl="0" algn="l">
              <a:spcBef>
                <a:spcPts val="0"/>
              </a:spcBef>
              <a:spcAft>
                <a:spcPts val="0"/>
              </a:spcAft>
              <a:buNone/>
            </a:pPr>
            <a:r>
              <a:t/>
            </a:r>
            <a:endParaRPr>
              <a:solidFill>
                <a:schemeClr val="dk2"/>
              </a:solidFill>
              <a:latin typeface="Varela Round"/>
              <a:ea typeface="Varela Round"/>
              <a:cs typeface="Varela Round"/>
              <a:sym typeface="Varela Round"/>
            </a:endParaRPr>
          </a:p>
          <a:p>
            <a:pPr indent="0" lvl="0" marL="0" rtl="0" algn="l">
              <a:spcBef>
                <a:spcPts val="0"/>
              </a:spcBef>
              <a:spcAft>
                <a:spcPts val="0"/>
              </a:spcAft>
              <a:buNone/>
            </a:pPr>
            <a:r>
              <a:rPr lang="es">
                <a:solidFill>
                  <a:schemeClr val="dk2"/>
                </a:solidFill>
                <a:latin typeface="Varela Round"/>
                <a:ea typeface="Varela Round"/>
                <a:cs typeface="Varela Round"/>
                <a:sym typeface="Varela Round"/>
              </a:rPr>
              <a:t>La entropía está dadá por:</a:t>
            </a:r>
            <a:endParaRPr>
              <a:solidFill>
                <a:schemeClr val="dk2"/>
              </a:solidFill>
              <a:latin typeface="Varela Round"/>
              <a:ea typeface="Varela Round"/>
              <a:cs typeface="Varela Round"/>
              <a:sym typeface="Varela Round"/>
            </a:endParaRPr>
          </a:p>
        </p:txBody>
      </p:sp>
      <p:sp>
        <p:nvSpPr>
          <p:cNvPr id="313" name="Google Shape;313;p25"/>
          <p:cNvSpPr txBox="1"/>
          <p:nvPr/>
        </p:nvSpPr>
        <p:spPr>
          <a:xfrm>
            <a:off x="1009650" y="2571750"/>
            <a:ext cx="62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Varela Round"/>
                <a:ea typeface="Varela Round"/>
                <a:cs typeface="Varela Round"/>
                <a:sym typeface="Varela Round"/>
              </a:rPr>
              <a:t>Al disminuir</a:t>
            </a:r>
            <a:r>
              <a:rPr lang="es">
                <a:solidFill>
                  <a:schemeClr val="dk2"/>
                </a:solidFill>
                <a:latin typeface="Varela Round"/>
                <a:ea typeface="Varela Round"/>
                <a:cs typeface="Varela Round"/>
                <a:sym typeface="Varela Round"/>
              </a:rPr>
              <a:t> la entropía la pureza aumenta, por lo que la ganancia de información aumenta.</a:t>
            </a:r>
            <a:endParaRPr>
              <a:solidFill>
                <a:schemeClr val="dk2"/>
              </a:solidFill>
              <a:latin typeface="Varela Round"/>
              <a:ea typeface="Varela Round"/>
              <a:cs typeface="Varela Round"/>
              <a:sym typeface="Varela Rou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6"/>
          <p:cNvPicPr preferRelativeResize="0"/>
          <p:nvPr/>
        </p:nvPicPr>
        <p:blipFill>
          <a:blip r:embed="rId3">
            <a:alphaModFix/>
          </a:blip>
          <a:stretch>
            <a:fillRect/>
          </a:stretch>
        </p:blipFill>
        <p:spPr>
          <a:xfrm>
            <a:off x="1643063" y="323850"/>
            <a:ext cx="5857875" cy="2590800"/>
          </a:xfrm>
          <a:prstGeom prst="rect">
            <a:avLst/>
          </a:prstGeom>
          <a:noFill/>
          <a:ln>
            <a:noFill/>
          </a:ln>
        </p:spPr>
      </p:pic>
      <p:pic>
        <p:nvPicPr>
          <p:cNvPr id="319" name="Google Shape;319;p26"/>
          <p:cNvPicPr preferRelativeResize="0"/>
          <p:nvPr/>
        </p:nvPicPr>
        <p:blipFill>
          <a:blip r:embed="rId4">
            <a:alphaModFix/>
          </a:blip>
          <a:stretch>
            <a:fillRect/>
          </a:stretch>
        </p:blipFill>
        <p:spPr>
          <a:xfrm>
            <a:off x="1562100" y="3305175"/>
            <a:ext cx="4857750" cy="6445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nvSpPr>
        <p:spPr>
          <a:xfrm>
            <a:off x="1307300" y="278600"/>
            <a:ext cx="5186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200">
                <a:solidFill>
                  <a:srgbClr val="9900FF"/>
                </a:solidFill>
                <a:latin typeface="Varela Round"/>
                <a:ea typeface="Varela Round"/>
                <a:cs typeface="Varela Round"/>
                <a:sym typeface="Varela Round"/>
              </a:rPr>
              <a:t>BOSQUES ALEATORIOS (RANDOM FOREST )</a:t>
            </a:r>
            <a:endParaRPr sz="3200">
              <a:solidFill>
                <a:srgbClr val="9900FF"/>
              </a:solidFill>
              <a:latin typeface="Varela Round"/>
              <a:ea typeface="Varela Round"/>
              <a:cs typeface="Varela Round"/>
              <a:sym typeface="Varela Round"/>
            </a:endParaRPr>
          </a:p>
        </p:txBody>
      </p:sp>
      <p:sp>
        <p:nvSpPr>
          <p:cNvPr id="325" name="Google Shape;325;p27"/>
          <p:cNvSpPr txBox="1"/>
          <p:nvPr/>
        </p:nvSpPr>
        <p:spPr>
          <a:xfrm>
            <a:off x="1135850" y="1725225"/>
            <a:ext cx="6290100" cy="245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500">
                <a:solidFill>
                  <a:srgbClr val="617A86"/>
                </a:solidFill>
                <a:latin typeface="Varela Round"/>
                <a:ea typeface="Varela Round"/>
                <a:cs typeface="Varela Round"/>
                <a:sym typeface="Varela Round"/>
              </a:rPr>
              <a:t>Método de tipo ensamble basado en árboles de decisión entrenados aleatoriamente con el objetivo de disminuir la correlación entre ellos. La aleatoriedad es necesaria debido a que el algoritmo de árbol de decisión es determinístico, producirá el mismo árbol si se mantiene el dataset y los parámetros.</a:t>
            </a:r>
            <a:endParaRPr sz="1500">
              <a:solidFill>
                <a:srgbClr val="617A86"/>
              </a:solidFill>
              <a:latin typeface="Varela Round"/>
              <a:ea typeface="Varela Round"/>
              <a:cs typeface="Varela Round"/>
              <a:sym typeface="Varela Round"/>
            </a:endParaRPr>
          </a:p>
          <a:p>
            <a:pPr indent="0" lvl="0" marL="0" rtl="0" algn="just">
              <a:spcBef>
                <a:spcPts val="0"/>
              </a:spcBef>
              <a:spcAft>
                <a:spcPts val="0"/>
              </a:spcAft>
              <a:buNone/>
            </a:pPr>
            <a:r>
              <a:t/>
            </a:r>
            <a:endParaRPr sz="1500">
              <a:solidFill>
                <a:srgbClr val="617A86"/>
              </a:solidFill>
              <a:latin typeface="Varela Round"/>
              <a:ea typeface="Varela Round"/>
              <a:cs typeface="Varela Round"/>
              <a:sym typeface="Varela Round"/>
            </a:endParaRPr>
          </a:p>
          <a:p>
            <a:pPr indent="0" lvl="0" marL="0" rtl="0" algn="just">
              <a:spcBef>
                <a:spcPts val="0"/>
              </a:spcBef>
              <a:spcAft>
                <a:spcPts val="0"/>
              </a:spcAft>
              <a:buNone/>
            </a:pPr>
            <a:r>
              <a:rPr lang="es" sz="1500">
                <a:solidFill>
                  <a:srgbClr val="617A86"/>
                </a:solidFill>
                <a:latin typeface="Varela Round"/>
                <a:ea typeface="Varela Round"/>
                <a:cs typeface="Varela Round"/>
                <a:sym typeface="Varela Round"/>
              </a:rPr>
              <a:t>La idea de los </a:t>
            </a:r>
            <a:r>
              <a:rPr lang="es" sz="1500">
                <a:solidFill>
                  <a:srgbClr val="617A86"/>
                </a:solidFill>
                <a:latin typeface="Varela Round"/>
                <a:ea typeface="Varela Round"/>
                <a:cs typeface="Varela Round"/>
                <a:sym typeface="Varela Round"/>
              </a:rPr>
              <a:t>métodos</a:t>
            </a:r>
            <a:r>
              <a:rPr lang="es" sz="1500">
                <a:solidFill>
                  <a:srgbClr val="617A86"/>
                </a:solidFill>
                <a:latin typeface="Varela Round"/>
                <a:ea typeface="Varela Round"/>
                <a:cs typeface="Varela Round"/>
                <a:sym typeface="Varela Round"/>
              </a:rPr>
              <a:t> de tipo ensamble es  considerar múltiples </a:t>
            </a:r>
            <a:r>
              <a:rPr lang="es" sz="1500">
                <a:solidFill>
                  <a:srgbClr val="617A86"/>
                </a:solidFill>
                <a:latin typeface="Varela Round"/>
                <a:ea typeface="Varela Round"/>
                <a:cs typeface="Varela Round"/>
                <a:sym typeface="Varela Round"/>
              </a:rPr>
              <a:t>hipótesis</a:t>
            </a:r>
            <a:r>
              <a:rPr lang="es" sz="1500">
                <a:solidFill>
                  <a:srgbClr val="617A86"/>
                </a:solidFill>
                <a:latin typeface="Varela Round"/>
                <a:ea typeface="Varela Round"/>
                <a:cs typeface="Varela Round"/>
                <a:sym typeface="Varela Round"/>
              </a:rPr>
              <a:t> </a:t>
            </a:r>
            <a:r>
              <a:rPr lang="es" sz="1500">
                <a:solidFill>
                  <a:srgbClr val="617A86"/>
                </a:solidFill>
                <a:latin typeface="Varela Round"/>
                <a:ea typeface="Varela Round"/>
                <a:cs typeface="Varela Round"/>
                <a:sym typeface="Varela Round"/>
              </a:rPr>
              <a:t>simultáneas para formar una hipótesis.</a:t>
            </a:r>
            <a:r>
              <a:rPr lang="es" sz="1500">
                <a:solidFill>
                  <a:srgbClr val="617A86"/>
                </a:solidFill>
                <a:latin typeface="Varela Round"/>
                <a:ea typeface="Varela Round"/>
                <a:cs typeface="Varela Round"/>
                <a:sym typeface="Varela Round"/>
              </a:rPr>
              <a:t> </a:t>
            </a:r>
            <a:endParaRPr sz="1100">
              <a:highlight>
                <a:srgbClr val="FFFFFF"/>
              </a:highlight>
            </a:endParaRPr>
          </a:p>
          <a:p>
            <a:pPr indent="0" lvl="0" marL="0" rtl="0" algn="l">
              <a:lnSpc>
                <a:spcPct val="115000"/>
              </a:lnSpc>
              <a:spcBef>
                <a:spcPts val="0"/>
              </a:spcBef>
              <a:spcAft>
                <a:spcPts val="0"/>
              </a:spcAft>
              <a:buNone/>
            </a:pPr>
            <a:r>
              <a:t/>
            </a:r>
            <a:endParaRPr sz="1100">
              <a:highlight>
                <a:srgbClr val="FFFFFF"/>
              </a:highlight>
            </a:endParaRPr>
          </a:p>
          <a:p>
            <a:pPr indent="0" lvl="0" marL="0" rtl="0" algn="just">
              <a:spcBef>
                <a:spcPts val="0"/>
              </a:spcBef>
              <a:spcAft>
                <a:spcPts val="0"/>
              </a:spcAft>
              <a:buNone/>
            </a:pPr>
            <a:r>
              <a:t/>
            </a:r>
            <a:endParaRPr sz="1500">
              <a:solidFill>
                <a:srgbClr val="617A86"/>
              </a:solidFill>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8"/>
          <p:cNvPicPr preferRelativeResize="0"/>
          <p:nvPr/>
        </p:nvPicPr>
        <p:blipFill>
          <a:blip r:embed="rId3">
            <a:alphaModFix/>
          </a:blip>
          <a:stretch>
            <a:fillRect/>
          </a:stretch>
        </p:blipFill>
        <p:spPr>
          <a:xfrm>
            <a:off x="1971675" y="419100"/>
            <a:ext cx="4895851" cy="374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idx="4294967295" type="title"/>
          </p:nvPr>
        </p:nvSpPr>
        <p:spPr>
          <a:xfrm>
            <a:off x="2935875" y="909050"/>
            <a:ext cx="5275500" cy="641100"/>
          </a:xfrm>
          <a:prstGeom prst="rect">
            <a:avLst/>
          </a:prstGeom>
          <a:solidFill>
            <a:srgbClr val="3C78D8"/>
          </a:solidFill>
        </p:spPr>
        <p:txBody>
          <a:bodyPr anchorCtr="0" anchor="b" bIns="91425" lIns="91425" spcFirstLastPara="1" rIns="91425" wrap="square" tIns="91425">
            <a:noAutofit/>
          </a:bodyPr>
          <a:lstStyle/>
          <a:p>
            <a:pPr indent="0" lvl="0" marL="0" rtl="0" algn="ctr">
              <a:spcBef>
                <a:spcPts val="0"/>
              </a:spcBef>
              <a:spcAft>
                <a:spcPts val="0"/>
              </a:spcAft>
              <a:buNone/>
            </a:pPr>
            <a:r>
              <a:rPr lang="es" sz="4200">
                <a:solidFill>
                  <a:srgbClr val="FFFFFF"/>
                </a:solidFill>
              </a:rPr>
              <a:t>Metodología</a:t>
            </a:r>
            <a:endParaRPr sz="4200">
              <a:solidFill>
                <a:srgbClr val="FFFFFF"/>
              </a:solidFill>
            </a:endParaRPr>
          </a:p>
        </p:txBody>
      </p:sp>
      <p:sp>
        <p:nvSpPr>
          <p:cNvPr id="336" name="Google Shape;336;p29"/>
          <p:cNvSpPr/>
          <p:nvPr/>
        </p:nvSpPr>
        <p:spPr>
          <a:xfrm>
            <a:off x="316900" y="2023275"/>
            <a:ext cx="2059800" cy="85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500"/>
              <a:t>Recolección de datos</a:t>
            </a:r>
            <a:endParaRPr sz="1500"/>
          </a:p>
        </p:txBody>
      </p:sp>
      <p:sp>
        <p:nvSpPr>
          <p:cNvPr id="337" name="Google Shape;337;p29"/>
          <p:cNvSpPr/>
          <p:nvPr/>
        </p:nvSpPr>
        <p:spPr>
          <a:xfrm>
            <a:off x="2512200" y="2023275"/>
            <a:ext cx="2059800" cy="85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500"/>
              <a:t>Preprocesamiento de Datos</a:t>
            </a:r>
            <a:endParaRPr sz="1500"/>
          </a:p>
        </p:txBody>
      </p:sp>
      <p:sp>
        <p:nvSpPr>
          <p:cNvPr id="338" name="Google Shape;338;p29"/>
          <p:cNvSpPr/>
          <p:nvPr/>
        </p:nvSpPr>
        <p:spPr>
          <a:xfrm>
            <a:off x="4707500" y="2023275"/>
            <a:ext cx="2059800" cy="85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500"/>
              <a:t>Modelación</a:t>
            </a:r>
            <a:endParaRPr sz="1500"/>
          </a:p>
        </p:txBody>
      </p:sp>
      <p:sp>
        <p:nvSpPr>
          <p:cNvPr id="339" name="Google Shape;339;p29"/>
          <p:cNvSpPr/>
          <p:nvPr/>
        </p:nvSpPr>
        <p:spPr>
          <a:xfrm>
            <a:off x="6902800" y="2023275"/>
            <a:ext cx="2059800" cy="853200"/>
          </a:xfrm>
          <a:prstGeom prst="homePlate">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500"/>
              <a:t>Evaluación de la calidad de los modelos.</a:t>
            </a:r>
            <a:endParaRPr sz="1500"/>
          </a:p>
        </p:txBody>
      </p:sp>
      <p:sp>
        <p:nvSpPr>
          <p:cNvPr id="340" name="Google Shape;340;p29"/>
          <p:cNvSpPr txBox="1"/>
          <p:nvPr/>
        </p:nvSpPr>
        <p:spPr>
          <a:xfrm>
            <a:off x="2529750" y="3301875"/>
            <a:ext cx="2024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Valores </a:t>
            </a:r>
            <a:r>
              <a:rPr lang="es">
                <a:latin typeface="Nunito"/>
                <a:ea typeface="Nunito"/>
                <a:cs typeface="Nunito"/>
                <a:sym typeface="Nunito"/>
              </a:rPr>
              <a:t>atípicos.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Datos faltantes.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Selección de variables.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s">
                <a:latin typeface="Nunito"/>
                <a:ea typeface="Nunito"/>
                <a:cs typeface="Nunito"/>
                <a:sym typeface="Nunito"/>
              </a:rPr>
              <a:t>Train test Split</a:t>
            </a:r>
            <a:endParaRPr>
              <a:latin typeface="Nunito"/>
              <a:ea typeface="Nunito"/>
              <a:cs typeface="Nunito"/>
              <a:sym typeface="Nunito"/>
            </a:endParaRPr>
          </a:p>
        </p:txBody>
      </p:sp>
      <p:sp>
        <p:nvSpPr>
          <p:cNvPr id="341" name="Google Shape;341;p29"/>
          <p:cNvSpPr txBox="1"/>
          <p:nvPr/>
        </p:nvSpPr>
        <p:spPr>
          <a:xfrm>
            <a:off x="4725050" y="3301875"/>
            <a:ext cx="2024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Modelación</a:t>
            </a:r>
            <a:endParaRPr>
              <a:latin typeface="Nunito"/>
              <a:ea typeface="Nunito"/>
              <a:cs typeface="Nunito"/>
              <a:sym typeface="Nunito"/>
            </a:endParaRPr>
          </a:p>
        </p:txBody>
      </p:sp>
      <p:sp>
        <p:nvSpPr>
          <p:cNvPr id="342" name="Google Shape;342;p29"/>
          <p:cNvSpPr txBox="1"/>
          <p:nvPr/>
        </p:nvSpPr>
        <p:spPr>
          <a:xfrm>
            <a:off x="6920350" y="3301875"/>
            <a:ext cx="2024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Accuracy</a:t>
            </a:r>
            <a:endParaRPr>
              <a:latin typeface="Nunito"/>
              <a:ea typeface="Nunito"/>
              <a:cs typeface="Nunito"/>
              <a:sym typeface="Nunito"/>
            </a:endParaRPr>
          </a:p>
        </p:txBody>
      </p:sp>
      <p:sp>
        <p:nvSpPr>
          <p:cNvPr id="343" name="Google Shape;343;p29"/>
          <p:cNvSpPr/>
          <p:nvPr/>
        </p:nvSpPr>
        <p:spPr>
          <a:xfrm>
            <a:off x="2506400" y="3132425"/>
            <a:ext cx="2024700" cy="16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4725038" y="3132425"/>
            <a:ext cx="2024700" cy="16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6920350" y="3116325"/>
            <a:ext cx="2024700" cy="16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334450" y="3116325"/>
            <a:ext cx="2024700" cy="16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txBox="1"/>
          <p:nvPr/>
        </p:nvSpPr>
        <p:spPr>
          <a:xfrm>
            <a:off x="361550" y="3301875"/>
            <a:ext cx="1877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s">
                <a:latin typeface="Nunito"/>
                <a:ea typeface="Nunito"/>
                <a:cs typeface="Nunito"/>
                <a:sym typeface="Nunito"/>
              </a:rPr>
              <a:t>Búsqueda</a:t>
            </a:r>
            <a:r>
              <a:rPr lang="es">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nvSpPr>
        <p:spPr>
          <a:xfrm>
            <a:off x="1457325" y="664375"/>
            <a:ext cx="555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000">
                <a:solidFill>
                  <a:srgbClr val="9900FF"/>
                </a:solidFill>
                <a:latin typeface="Varela Round"/>
                <a:ea typeface="Varela Round"/>
                <a:cs typeface="Varela Round"/>
                <a:sym typeface="Varela Round"/>
              </a:rPr>
              <a:t>Conclusiones:</a:t>
            </a:r>
            <a:endParaRPr sz="3000">
              <a:solidFill>
                <a:srgbClr val="9900FF"/>
              </a:solidFill>
              <a:latin typeface="Varela Round"/>
              <a:ea typeface="Varela Round"/>
              <a:cs typeface="Varela Round"/>
              <a:sym typeface="Varela Round"/>
            </a:endParaRPr>
          </a:p>
        </p:txBody>
      </p:sp>
      <p:sp>
        <p:nvSpPr>
          <p:cNvPr id="353" name="Google Shape;353;p30"/>
          <p:cNvSpPr txBox="1"/>
          <p:nvPr/>
        </p:nvSpPr>
        <p:spPr>
          <a:xfrm>
            <a:off x="1618050" y="1596625"/>
            <a:ext cx="61722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Varela Round"/>
              <a:buChar char="●"/>
            </a:pPr>
            <a:r>
              <a:rPr lang="es" sz="1600">
                <a:solidFill>
                  <a:schemeClr val="dk2"/>
                </a:solidFill>
                <a:latin typeface="Varela Round"/>
                <a:ea typeface="Varela Round"/>
                <a:cs typeface="Varela Round"/>
                <a:sym typeface="Varela Round"/>
              </a:rPr>
              <a:t>Basándose en el parámetro accuracy, los modelos de bosques </a:t>
            </a:r>
            <a:r>
              <a:rPr lang="es" sz="1600">
                <a:solidFill>
                  <a:schemeClr val="dk2"/>
                </a:solidFill>
                <a:latin typeface="Varela Round"/>
                <a:ea typeface="Varela Round"/>
                <a:cs typeface="Varela Round"/>
                <a:sym typeface="Varela Round"/>
              </a:rPr>
              <a:t>aleatorios</a:t>
            </a:r>
            <a:r>
              <a:rPr lang="es" sz="1600">
                <a:solidFill>
                  <a:schemeClr val="dk2"/>
                </a:solidFill>
                <a:latin typeface="Varela Round"/>
                <a:ea typeface="Varela Round"/>
                <a:cs typeface="Varela Round"/>
                <a:sym typeface="Varela Round"/>
              </a:rPr>
              <a:t> tienen un mejor nivel de precisión que los árboles de decisión.</a:t>
            </a:r>
            <a:endParaRPr sz="1600">
              <a:solidFill>
                <a:schemeClr val="dk2"/>
              </a:solidFill>
              <a:latin typeface="Varela Round"/>
              <a:ea typeface="Varela Round"/>
              <a:cs typeface="Varela Round"/>
              <a:sym typeface="Varela Round"/>
            </a:endParaRPr>
          </a:p>
          <a:p>
            <a:pPr indent="0" lvl="0" marL="457200" rtl="0" algn="l">
              <a:spcBef>
                <a:spcPts val="0"/>
              </a:spcBef>
              <a:spcAft>
                <a:spcPts val="0"/>
              </a:spcAft>
              <a:buNone/>
            </a:pPr>
            <a:r>
              <a:t/>
            </a:r>
            <a:endParaRPr sz="1600">
              <a:solidFill>
                <a:schemeClr val="dk2"/>
              </a:solidFill>
              <a:latin typeface="Varela Round"/>
              <a:ea typeface="Varela Round"/>
              <a:cs typeface="Varela Round"/>
              <a:sym typeface="Varela Round"/>
            </a:endParaRPr>
          </a:p>
          <a:p>
            <a:pPr indent="-330200" lvl="0" marL="457200" rtl="0" algn="l">
              <a:spcBef>
                <a:spcPts val="0"/>
              </a:spcBef>
              <a:spcAft>
                <a:spcPts val="0"/>
              </a:spcAft>
              <a:buClr>
                <a:schemeClr val="dk2"/>
              </a:buClr>
              <a:buSzPts val="1600"/>
              <a:buFont typeface="Varela Round"/>
              <a:buChar char="●"/>
            </a:pPr>
            <a:r>
              <a:rPr lang="es" sz="1600">
                <a:solidFill>
                  <a:schemeClr val="dk2"/>
                </a:solidFill>
                <a:latin typeface="Varela Round"/>
                <a:ea typeface="Varela Round"/>
                <a:cs typeface="Varela Round"/>
                <a:sym typeface="Varela Round"/>
              </a:rPr>
              <a:t>La comparación de los modelos de Machine Learning, para la estimación del riesgo de crédito, demuestra que tiene un comportamiento eficaz para mitigar el riesgo de las instituciones, puesto que ambos modelos tiene un accuracy muy adecuado.</a:t>
            </a:r>
            <a:endParaRPr sz="1600">
              <a:solidFill>
                <a:schemeClr val="dk2"/>
              </a:solidFill>
              <a:latin typeface="Varela Round"/>
              <a:ea typeface="Varela Round"/>
              <a:cs typeface="Varela Round"/>
              <a:sym typeface="Varela Rou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nvSpPr>
        <p:spPr>
          <a:xfrm>
            <a:off x="1853800" y="2571750"/>
            <a:ext cx="589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900">
                <a:solidFill>
                  <a:srgbClr val="9900FF"/>
                </a:solidFill>
                <a:latin typeface="Varela Round"/>
                <a:ea typeface="Varela Round"/>
                <a:cs typeface="Varela Round"/>
                <a:sym typeface="Varela Round"/>
              </a:rPr>
              <a:t>Gracias por su atención</a:t>
            </a:r>
            <a:endParaRPr sz="3900">
              <a:solidFill>
                <a:srgbClr val="9900FF"/>
              </a:solidFill>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nvSpPr>
        <p:spPr>
          <a:xfrm>
            <a:off x="1721625" y="1163538"/>
            <a:ext cx="5379300" cy="281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950">
                <a:solidFill>
                  <a:srgbClr val="617A86"/>
                </a:solidFill>
                <a:highlight>
                  <a:srgbClr val="FFFFFF"/>
                </a:highlight>
              </a:rPr>
              <a:t>Es un valor </a:t>
            </a:r>
            <a:r>
              <a:rPr lang="es" sz="1950">
                <a:solidFill>
                  <a:srgbClr val="617A86"/>
                </a:solidFill>
                <a:highlight>
                  <a:srgbClr val="FFFFFF"/>
                </a:highlight>
              </a:rPr>
              <a:t>numérico</a:t>
            </a:r>
            <a:r>
              <a:rPr lang="es" sz="1950">
                <a:solidFill>
                  <a:srgbClr val="617A86"/>
                </a:solidFill>
                <a:highlight>
                  <a:srgbClr val="FFFFFF"/>
                </a:highlight>
              </a:rPr>
              <a:t> asociado a la probabilidad de incumplimiento de pagos de un crédito basado en el historial crediticio de los consumidores. Este valor es proporcio</a:t>
            </a:r>
            <a:r>
              <a:rPr lang="es" sz="1950">
                <a:solidFill>
                  <a:srgbClr val="617A86"/>
                </a:solidFill>
                <a:highlight>
                  <a:srgbClr val="FFFFFF"/>
                </a:highlight>
              </a:rPr>
              <a:t>nado por las sociedades de información crediticia (SIC), pero es común que cada institución desarrolle su propio score crediticio.</a:t>
            </a:r>
            <a:endParaRPr sz="1950">
              <a:solidFill>
                <a:srgbClr val="617A86"/>
              </a:solidFill>
              <a:highlight>
                <a:srgbClr val="FFFFFF"/>
              </a:highlight>
            </a:endParaRPr>
          </a:p>
          <a:p>
            <a:pPr indent="0" lvl="0" marL="0" rtl="0" algn="l">
              <a:spcBef>
                <a:spcPts val="0"/>
              </a:spcBef>
              <a:spcAft>
                <a:spcPts val="0"/>
              </a:spcAft>
              <a:buNone/>
            </a:pPr>
            <a:r>
              <a:t/>
            </a:r>
            <a:endParaRPr>
              <a:latin typeface="Varela Round"/>
              <a:ea typeface="Varela Round"/>
              <a:cs typeface="Varela Round"/>
              <a:sym typeface="Varela Round"/>
            </a:endParaRPr>
          </a:p>
        </p:txBody>
      </p:sp>
      <p:sp>
        <p:nvSpPr>
          <p:cNvPr id="246" name="Google Shape;246;p16"/>
          <p:cNvSpPr txBox="1"/>
          <p:nvPr/>
        </p:nvSpPr>
        <p:spPr>
          <a:xfrm>
            <a:off x="2057375" y="289325"/>
            <a:ext cx="4221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900">
                <a:solidFill>
                  <a:srgbClr val="9900FF"/>
                </a:solidFill>
                <a:latin typeface="Varela Round"/>
                <a:ea typeface="Varela Round"/>
                <a:cs typeface="Varela Round"/>
                <a:sym typeface="Varela Round"/>
              </a:rPr>
              <a:t>Credit Scoring</a:t>
            </a:r>
            <a:r>
              <a:rPr lang="es" sz="3900">
                <a:solidFill>
                  <a:srgbClr val="351C75"/>
                </a:solidFill>
                <a:latin typeface="Varela Round"/>
                <a:ea typeface="Varela Round"/>
                <a:cs typeface="Varela Round"/>
                <a:sym typeface="Varela Round"/>
              </a:rPr>
              <a:t> </a:t>
            </a:r>
            <a:endParaRPr sz="3900">
              <a:solidFill>
                <a:srgbClr val="351C75"/>
              </a:solidFill>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idx="4294967295" type="title"/>
          </p:nvPr>
        </p:nvSpPr>
        <p:spPr>
          <a:xfrm>
            <a:off x="2325075" y="9197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3400">
                <a:solidFill>
                  <a:srgbClr val="9900FF"/>
                </a:solidFill>
                <a:latin typeface="Varela Round"/>
                <a:ea typeface="Varela Round"/>
                <a:cs typeface="Varela Round"/>
                <a:sym typeface="Varela Round"/>
              </a:rPr>
              <a:t>Machine Learning</a:t>
            </a:r>
            <a:endParaRPr b="1" sz="3400">
              <a:solidFill>
                <a:srgbClr val="9900FF"/>
              </a:solidFill>
              <a:latin typeface="Varela Round"/>
              <a:ea typeface="Varela Round"/>
              <a:cs typeface="Varela Round"/>
              <a:sym typeface="Varela Round"/>
            </a:endParaRPr>
          </a:p>
        </p:txBody>
      </p:sp>
      <p:sp>
        <p:nvSpPr>
          <p:cNvPr id="252" name="Google Shape;252;p17"/>
          <p:cNvSpPr txBox="1"/>
          <p:nvPr>
            <p:ph idx="1" type="body"/>
          </p:nvPr>
        </p:nvSpPr>
        <p:spPr>
          <a:xfrm>
            <a:off x="1439075" y="1638100"/>
            <a:ext cx="6651600" cy="2541000"/>
          </a:xfrm>
          <a:prstGeom prst="rect">
            <a:avLst/>
          </a:prstGeom>
        </p:spPr>
        <p:txBody>
          <a:bodyPr anchorCtr="0" anchor="t" bIns="91425" lIns="91425" spcFirstLastPara="1" rIns="91425" wrap="square" tIns="91425">
            <a:noAutofit/>
          </a:bodyPr>
          <a:lstStyle/>
          <a:p>
            <a:pPr indent="0" lvl="0" marL="0" rtl="0" algn="just">
              <a:spcBef>
                <a:spcPts val="360"/>
              </a:spcBef>
              <a:spcAft>
                <a:spcPts val="0"/>
              </a:spcAft>
              <a:buNone/>
            </a:pPr>
            <a:r>
              <a:rPr lang="es" sz="2100"/>
              <a:t>El concepto de machine learning o aprendizaje automático es una disciplina científica del ámbito de</a:t>
            </a:r>
            <a:r>
              <a:rPr lang="es" sz="2100"/>
              <a:t> </a:t>
            </a:r>
            <a:r>
              <a:rPr lang="es" sz="2100"/>
              <a:t>la</a:t>
            </a:r>
            <a:r>
              <a:rPr lang="es" sz="2100"/>
              <a:t> </a:t>
            </a:r>
            <a:r>
              <a:rPr lang="es" sz="2100"/>
              <a:t>c</a:t>
            </a:r>
            <a:r>
              <a:rPr lang="es" sz="2100"/>
              <a:t>i</a:t>
            </a:r>
            <a:r>
              <a:rPr lang="es" sz="2100"/>
              <a:t>encia computacional, su objetivo reside en que los sistemas aprendan automáticamente (sin manipulación humana).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idx="1" type="body"/>
          </p:nvPr>
        </p:nvSpPr>
        <p:spPr>
          <a:xfrm>
            <a:off x="1246200" y="1402400"/>
            <a:ext cx="6651600" cy="3644700"/>
          </a:xfrm>
          <a:prstGeom prst="rect">
            <a:avLst/>
          </a:prstGeom>
          <a:no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rgbClr val="617A86"/>
                </a:solidFill>
                <a:highlight>
                  <a:srgbClr val="FFFFFF"/>
                </a:highlight>
                <a:latin typeface="Arial"/>
                <a:ea typeface="Arial"/>
                <a:cs typeface="Arial"/>
                <a:sym typeface="Arial"/>
              </a:rPr>
              <a:t>Dentro de machine learning, se pueden diferenciar varios métodos, los dos más usados son el aprendizaje supervisado y el aprendizaje no supervisado.</a:t>
            </a:r>
            <a:endParaRPr>
              <a:solidFill>
                <a:srgbClr val="617A86"/>
              </a:solidFill>
              <a:highlight>
                <a:srgbClr val="FFFFFF"/>
              </a:highlight>
              <a:latin typeface="Arial"/>
              <a:ea typeface="Arial"/>
              <a:cs typeface="Arial"/>
              <a:sym typeface="Arial"/>
            </a:endParaRPr>
          </a:p>
          <a:p>
            <a:pPr indent="-330200" lvl="0" marL="457200" rtl="0" algn="just">
              <a:lnSpc>
                <a:spcPct val="115000"/>
              </a:lnSpc>
              <a:spcBef>
                <a:spcPts val="0"/>
              </a:spcBef>
              <a:spcAft>
                <a:spcPts val="0"/>
              </a:spcAft>
              <a:buClr>
                <a:srgbClr val="617A86"/>
              </a:buClr>
              <a:buSzPts val="1600"/>
              <a:buFont typeface="Arial"/>
              <a:buChar char="●"/>
            </a:pPr>
            <a:r>
              <a:rPr lang="es">
                <a:solidFill>
                  <a:srgbClr val="617A86"/>
                </a:solidFill>
                <a:highlight>
                  <a:srgbClr val="FFFFFF"/>
                </a:highlight>
                <a:latin typeface="Arial"/>
                <a:ea typeface="Arial"/>
                <a:cs typeface="Arial"/>
                <a:sym typeface="Arial"/>
              </a:rPr>
              <a:t>Aprendizaje supervisado: es una técnica de machine learning para predecir una función que nos genera la variable dependiente  a partir de datos de entrenamiento obtenidos de las variables independientes.</a:t>
            </a:r>
            <a:endParaRPr>
              <a:solidFill>
                <a:srgbClr val="617A86"/>
              </a:solidFill>
              <a:highlight>
                <a:srgbClr val="FFFFFF"/>
              </a:highlight>
              <a:latin typeface="Arial"/>
              <a:ea typeface="Arial"/>
              <a:cs typeface="Arial"/>
              <a:sym typeface="Arial"/>
            </a:endParaRPr>
          </a:p>
          <a:p>
            <a:pPr indent="-330200" lvl="0" marL="457200" rtl="0" algn="just">
              <a:lnSpc>
                <a:spcPct val="115000"/>
              </a:lnSpc>
              <a:spcBef>
                <a:spcPts val="0"/>
              </a:spcBef>
              <a:spcAft>
                <a:spcPts val="0"/>
              </a:spcAft>
              <a:buClr>
                <a:srgbClr val="617A86"/>
              </a:buClr>
              <a:buSzPts val="1600"/>
              <a:buFont typeface="Arial"/>
              <a:buChar char="●"/>
            </a:pPr>
            <a:r>
              <a:rPr lang="es">
                <a:solidFill>
                  <a:srgbClr val="617A86"/>
                </a:solidFill>
                <a:highlight>
                  <a:srgbClr val="FFFFFF"/>
                </a:highlight>
                <a:latin typeface="Arial"/>
                <a:ea typeface="Arial"/>
                <a:cs typeface="Arial"/>
                <a:sym typeface="Arial"/>
              </a:rPr>
              <a:t>Aprendizaje no supervisado: es un método donde un modelo se ajusta a las observaciones, es decir, se deduce a </a:t>
            </a:r>
            <a:r>
              <a:rPr lang="es">
                <a:solidFill>
                  <a:srgbClr val="617A86"/>
                </a:solidFill>
                <a:highlight>
                  <a:srgbClr val="FFFFFF"/>
                </a:highlight>
                <a:latin typeface="Arial"/>
                <a:ea typeface="Arial"/>
                <a:cs typeface="Arial"/>
                <a:sym typeface="Arial"/>
              </a:rPr>
              <a:t>través</a:t>
            </a:r>
            <a:r>
              <a:rPr lang="es">
                <a:solidFill>
                  <a:srgbClr val="617A86"/>
                </a:solidFill>
                <a:highlight>
                  <a:srgbClr val="FFFFFF"/>
                </a:highlight>
                <a:latin typeface="Arial"/>
                <a:ea typeface="Arial"/>
                <a:cs typeface="Arial"/>
                <a:sym typeface="Arial"/>
              </a:rPr>
              <a:t> de patrones de un conjunto de datos, sin </a:t>
            </a:r>
            <a:r>
              <a:rPr lang="es">
                <a:solidFill>
                  <a:srgbClr val="617A86"/>
                </a:solidFill>
                <a:highlight>
                  <a:srgbClr val="FFFFFF"/>
                </a:highlight>
                <a:latin typeface="Arial"/>
                <a:ea typeface="Arial"/>
                <a:cs typeface="Arial"/>
                <a:sym typeface="Arial"/>
              </a:rPr>
              <a:t>referencia</a:t>
            </a:r>
            <a:r>
              <a:rPr lang="es">
                <a:solidFill>
                  <a:srgbClr val="617A86"/>
                </a:solidFill>
                <a:highlight>
                  <a:srgbClr val="FFFFFF"/>
                </a:highlight>
                <a:latin typeface="Arial"/>
                <a:ea typeface="Arial"/>
                <a:cs typeface="Arial"/>
                <a:sym typeface="Arial"/>
              </a:rPr>
              <a:t> a resultados conocidos. </a:t>
            </a:r>
            <a:endParaRPr>
              <a:solidFill>
                <a:srgbClr val="617A86"/>
              </a:solidFill>
              <a:highlight>
                <a:srgbClr val="FFFFFF"/>
              </a:highlight>
              <a:latin typeface="Arial"/>
              <a:ea typeface="Arial"/>
              <a:cs typeface="Arial"/>
              <a:sym typeface="Arial"/>
            </a:endParaRPr>
          </a:p>
          <a:p>
            <a:pPr indent="0" lvl="0" marL="0" rtl="0" algn="ctr">
              <a:spcBef>
                <a:spcPts val="360"/>
              </a:spcBef>
              <a:spcAft>
                <a:spcPts val="0"/>
              </a:spcAft>
              <a:buNone/>
            </a:pPr>
            <a:r>
              <a:t/>
            </a:r>
            <a:endParaRPr/>
          </a:p>
        </p:txBody>
      </p:sp>
      <p:sp>
        <p:nvSpPr>
          <p:cNvPr id="258" name="Google Shape;258;p18"/>
          <p:cNvSpPr txBox="1"/>
          <p:nvPr>
            <p:ph idx="4294967295" type="title"/>
          </p:nvPr>
        </p:nvSpPr>
        <p:spPr>
          <a:xfrm>
            <a:off x="2314350" y="684000"/>
            <a:ext cx="39222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3400">
                <a:solidFill>
                  <a:srgbClr val="9900FF"/>
                </a:solidFill>
                <a:latin typeface="Varela Round"/>
                <a:ea typeface="Varela Round"/>
                <a:cs typeface="Varela Round"/>
                <a:sym typeface="Varela Round"/>
              </a:rPr>
              <a:t>Machine Learning</a:t>
            </a:r>
            <a:endParaRPr b="1" sz="3400">
              <a:solidFill>
                <a:srgbClr val="9900FF"/>
              </a:solidFill>
              <a:latin typeface="Varela Round"/>
              <a:ea typeface="Varela Round"/>
              <a:cs typeface="Varela Round"/>
              <a:sym typeface="Varela Rou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2800">
                <a:solidFill>
                  <a:srgbClr val="9900FF"/>
                </a:solidFill>
                <a:latin typeface="Varela Round"/>
                <a:ea typeface="Varela Round"/>
                <a:cs typeface="Varela Round"/>
                <a:sym typeface="Varela Round"/>
              </a:rPr>
              <a:t>Árbol de decisión</a:t>
            </a:r>
            <a:r>
              <a:rPr lang="es"/>
              <a:t>	 </a:t>
            </a:r>
            <a:endParaRPr/>
          </a:p>
        </p:txBody>
      </p:sp>
      <p:sp>
        <p:nvSpPr>
          <p:cNvPr id="264" name="Google Shape;264;p19"/>
          <p:cNvSpPr txBox="1"/>
          <p:nvPr>
            <p:ph idx="1" type="body"/>
          </p:nvPr>
        </p:nvSpPr>
        <p:spPr>
          <a:xfrm>
            <a:off x="2935875" y="1525747"/>
            <a:ext cx="5275500" cy="3746400"/>
          </a:xfrm>
          <a:prstGeom prst="rect">
            <a:avLst/>
          </a:prstGeom>
        </p:spPr>
        <p:txBody>
          <a:bodyPr anchorCtr="0" anchor="t" bIns="91425" lIns="91425" spcFirstLastPara="1" rIns="91425" wrap="square" tIns="91425">
            <a:noAutofit/>
          </a:bodyPr>
          <a:lstStyle/>
          <a:p>
            <a:pPr indent="-349250" lvl="0" marL="457200" rtl="0" algn="just">
              <a:spcBef>
                <a:spcPts val="600"/>
              </a:spcBef>
              <a:spcAft>
                <a:spcPts val="0"/>
              </a:spcAft>
              <a:buClr>
                <a:schemeClr val="dk2"/>
              </a:buClr>
              <a:buSzPts val="1900"/>
              <a:buChar char="◎"/>
            </a:pPr>
            <a:r>
              <a:rPr lang="es" sz="1900">
                <a:solidFill>
                  <a:schemeClr val="dk2"/>
                </a:solidFill>
              </a:rPr>
              <a:t>Es una técnica del aprendizaje supervisado. </a:t>
            </a:r>
            <a:endParaRPr sz="1900">
              <a:solidFill>
                <a:schemeClr val="dk2"/>
              </a:solidFill>
            </a:endParaRPr>
          </a:p>
          <a:p>
            <a:pPr indent="-349250" lvl="0" marL="457200" rtl="0" algn="just">
              <a:spcBef>
                <a:spcPts val="0"/>
              </a:spcBef>
              <a:spcAft>
                <a:spcPts val="0"/>
              </a:spcAft>
              <a:buClr>
                <a:schemeClr val="dk2"/>
              </a:buClr>
              <a:buSzPts val="1900"/>
              <a:buChar char="◎"/>
            </a:pPr>
            <a:r>
              <a:rPr lang="es" sz="1900">
                <a:solidFill>
                  <a:schemeClr val="dk2"/>
                </a:solidFill>
              </a:rPr>
              <a:t>Es un </a:t>
            </a:r>
            <a:r>
              <a:rPr lang="es" sz="1900">
                <a:solidFill>
                  <a:schemeClr val="dk2"/>
                </a:solidFill>
              </a:rPr>
              <a:t>modelo predictivo</a:t>
            </a:r>
            <a:endParaRPr sz="1900">
              <a:solidFill>
                <a:schemeClr val="dk2"/>
              </a:solidFill>
            </a:endParaRPr>
          </a:p>
          <a:p>
            <a:pPr indent="0" lvl="0" marL="457200" rtl="0" algn="just">
              <a:spcBef>
                <a:spcPts val="600"/>
              </a:spcBef>
              <a:spcAft>
                <a:spcPts val="0"/>
              </a:spcAft>
              <a:buNone/>
            </a:pPr>
            <a:r>
              <a:t/>
            </a:r>
            <a:endParaRPr sz="1900">
              <a:solidFill>
                <a:schemeClr val="dk2"/>
              </a:solidFill>
            </a:endParaRPr>
          </a:p>
          <a:p>
            <a:pPr indent="0" lvl="0" marL="457200" rtl="0" algn="just">
              <a:spcBef>
                <a:spcPts val="600"/>
              </a:spcBef>
              <a:spcAft>
                <a:spcPts val="0"/>
              </a:spcAft>
              <a:buNone/>
            </a:pPr>
            <a:r>
              <a:rPr lang="es" sz="1900"/>
              <a:t>Se basa:</a:t>
            </a:r>
            <a:endParaRPr sz="1900"/>
          </a:p>
          <a:p>
            <a:pPr indent="-349250" lvl="0" marL="457200" rtl="0" algn="just">
              <a:spcBef>
                <a:spcPts val="600"/>
              </a:spcBef>
              <a:spcAft>
                <a:spcPts val="0"/>
              </a:spcAft>
              <a:buSzPts val="1900"/>
              <a:buChar char="●"/>
            </a:pPr>
            <a:r>
              <a:rPr lang="es" sz="1900"/>
              <a:t>Un conjunto de condicionales (Nodo de decisión)</a:t>
            </a:r>
            <a:endParaRPr sz="1900"/>
          </a:p>
          <a:p>
            <a:pPr indent="-349250" lvl="0" marL="457200" rtl="0" algn="just">
              <a:spcBef>
                <a:spcPts val="0"/>
              </a:spcBef>
              <a:spcAft>
                <a:spcPts val="0"/>
              </a:spcAft>
              <a:buSzPts val="1900"/>
              <a:buChar char="●"/>
            </a:pPr>
            <a:r>
              <a:rPr lang="es" sz="1900"/>
              <a:t>Un conjunto de clases (Nodo hojas)</a:t>
            </a:r>
            <a:endParaRPr sz="1900"/>
          </a:p>
          <a:p>
            <a:pPr indent="-349250" lvl="0" marL="457200" rtl="0" algn="just">
              <a:spcBef>
                <a:spcPts val="0"/>
              </a:spcBef>
              <a:spcAft>
                <a:spcPts val="0"/>
              </a:spcAft>
              <a:buSzPts val="1900"/>
              <a:buChar char="●"/>
            </a:pPr>
            <a:r>
              <a:rPr lang="es" sz="1900"/>
              <a:t>Características (Atributos)</a:t>
            </a:r>
            <a:endParaRPr sz="1900"/>
          </a:p>
          <a:p>
            <a:pPr indent="0" lvl="0" marL="45720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nvSpPr>
        <p:spPr>
          <a:xfrm>
            <a:off x="1403750" y="364325"/>
            <a:ext cx="6268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100">
                <a:solidFill>
                  <a:srgbClr val="9900FF"/>
                </a:solidFill>
                <a:latin typeface="Varela Round"/>
                <a:ea typeface="Varela Round"/>
                <a:cs typeface="Varela Round"/>
                <a:sym typeface="Varela Round"/>
              </a:rPr>
              <a:t>Estructura del árbol de decisión.</a:t>
            </a:r>
            <a:endParaRPr b="1" sz="3100">
              <a:solidFill>
                <a:srgbClr val="9900FF"/>
              </a:solidFill>
              <a:latin typeface="Varela Round"/>
              <a:ea typeface="Varela Round"/>
              <a:cs typeface="Varela Round"/>
              <a:sym typeface="Varela Round"/>
            </a:endParaRPr>
          </a:p>
        </p:txBody>
      </p:sp>
      <p:pic>
        <p:nvPicPr>
          <p:cNvPr id="270" name="Google Shape;270;p20"/>
          <p:cNvPicPr preferRelativeResize="0"/>
          <p:nvPr/>
        </p:nvPicPr>
        <p:blipFill>
          <a:blip r:embed="rId3">
            <a:alphaModFix/>
          </a:blip>
          <a:stretch>
            <a:fillRect/>
          </a:stretch>
        </p:blipFill>
        <p:spPr>
          <a:xfrm>
            <a:off x="1982475" y="1157275"/>
            <a:ext cx="5837475" cy="296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nvSpPr>
        <p:spPr>
          <a:xfrm>
            <a:off x="1339450" y="814400"/>
            <a:ext cx="5861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100">
                <a:solidFill>
                  <a:srgbClr val="617A86"/>
                </a:solidFill>
                <a:latin typeface="Varela Round"/>
                <a:ea typeface="Varela Round"/>
                <a:cs typeface="Varela Round"/>
                <a:sym typeface="Varela Round"/>
              </a:rPr>
              <a:t>¿</a:t>
            </a:r>
            <a:r>
              <a:rPr lang="es" sz="2100">
                <a:solidFill>
                  <a:srgbClr val="617A86"/>
                </a:solidFill>
                <a:latin typeface="Varela Round"/>
                <a:ea typeface="Varela Round"/>
                <a:cs typeface="Varela Round"/>
                <a:sym typeface="Varela Round"/>
              </a:rPr>
              <a:t>Cómo</a:t>
            </a:r>
            <a:r>
              <a:rPr lang="es" sz="2100">
                <a:solidFill>
                  <a:srgbClr val="617A86"/>
                </a:solidFill>
                <a:latin typeface="Varela Round"/>
                <a:ea typeface="Varela Round"/>
                <a:cs typeface="Varela Round"/>
                <a:sym typeface="Varela Round"/>
              </a:rPr>
              <a:t> se entrena un árbol de decisión?</a:t>
            </a:r>
            <a:endParaRPr sz="2100">
              <a:solidFill>
                <a:srgbClr val="617A86"/>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rgbClr val="617A86"/>
              </a:solidFill>
              <a:latin typeface="Varela Round"/>
              <a:ea typeface="Varela Round"/>
              <a:cs typeface="Varela Round"/>
              <a:sym typeface="Varela Round"/>
            </a:endParaRPr>
          </a:p>
          <a:p>
            <a:pPr indent="-342900" lvl="0" marL="457200" rtl="0" algn="l">
              <a:spcBef>
                <a:spcPts val="0"/>
              </a:spcBef>
              <a:spcAft>
                <a:spcPts val="0"/>
              </a:spcAft>
              <a:buClr>
                <a:srgbClr val="617A86"/>
              </a:buClr>
              <a:buSzPts val="1800"/>
              <a:buFont typeface="Varela Round"/>
              <a:buChar char="●"/>
            </a:pPr>
            <a:r>
              <a:rPr lang="es" sz="1800">
                <a:solidFill>
                  <a:srgbClr val="617A86"/>
                </a:solidFill>
                <a:latin typeface="Varela Round"/>
                <a:ea typeface="Varela Round"/>
                <a:cs typeface="Varela Round"/>
                <a:sym typeface="Varela Round"/>
              </a:rPr>
              <a:t>Definir el nodo raíz y sus condiciones. </a:t>
            </a:r>
            <a:endParaRPr sz="1800">
              <a:solidFill>
                <a:srgbClr val="617A86"/>
              </a:solidFill>
              <a:latin typeface="Varela Round"/>
              <a:ea typeface="Varela Round"/>
              <a:cs typeface="Varela Round"/>
              <a:sym typeface="Varela Round"/>
            </a:endParaRPr>
          </a:p>
          <a:p>
            <a:pPr indent="0" lvl="0" marL="457200" rtl="0" algn="l">
              <a:spcBef>
                <a:spcPts val="0"/>
              </a:spcBef>
              <a:spcAft>
                <a:spcPts val="0"/>
              </a:spcAft>
              <a:buNone/>
            </a:pPr>
            <a:r>
              <a:t/>
            </a:r>
            <a:endParaRPr sz="1800">
              <a:solidFill>
                <a:srgbClr val="617A86"/>
              </a:solidFill>
              <a:latin typeface="Varela Round"/>
              <a:ea typeface="Varela Round"/>
              <a:cs typeface="Varela Round"/>
              <a:sym typeface="Varela Round"/>
            </a:endParaRPr>
          </a:p>
          <a:p>
            <a:pPr indent="-342900" lvl="0" marL="457200" rtl="0" algn="l">
              <a:spcBef>
                <a:spcPts val="0"/>
              </a:spcBef>
              <a:spcAft>
                <a:spcPts val="0"/>
              </a:spcAft>
              <a:buClr>
                <a:srgbClr val="617A86"/>
              </a:buClr>
              <a:buSzPts val="1800"/>
              <a:buFont typeface="Varela Round"/>
              <a:buChar char="●"/>
            </a:pPr>
            <a:r>
              <a:rPr lang="es" sz="1800">
                <a:solidFill>
                  <a:srgbClr val="617A86"/>
                </a:solidFill>
                <a:latin typeface="Varela Round"/>
                <a:ea typeface="Varela Round"/>
                <a:cs typeface="Varela Round"/>
                <a:sym typeface="Varela Round"/>
              </a:rPr>
              <a:t>Evaluar la calidad de las divisiones. (Entropía/Ganancia de </a:t>
            </a:r>
            <a:r>
              <a:rPr lang="es" sz="1800">
                <a:solidFill>
                  <a:srgbClr val="617A86"/>
                </a:solidFill>
                <a:latin typeface="Varela Round"/>
                <a:ea typeface="Varela Round"/>
                <a:cs typeface="Varela Round"/>
                <a:sym typeface="Varela Round"/>
              </a:rPr>
              <a:t>información</a:t>
            </a:r>
            <a:r>
              <a:rPr lang="es" sz="1800">
                <a:solidFill>
                  <a:srgbClr val="617A86"/>
                </a:solidFill>
                <a:latin typeface="Varela Round"/>
                <a:ea typeface="Varela Round"/>
                <a:cs typeface="Varela Round"/>
                <a:sym typeface="Varela Round"/>
              </a:rPr>
              <a:t>).</a:t>
            </a:r>
            <a:endParaRPr sz="1800">
              <a:solidFill>
                <a:srgbClr val="617A86"/>
              </a:solidFill>
              <a:latin typeface="Varela Round"/>
              <a:ea typeface="Varela Round"/>
              <a:cs typeface="Varela Round"/>
              <a:sym typeface="Varela Round"/>
            </a:endParaRPr>
          </a:p>
          <a:p>
            <a:pPr indent="0" lvl="0" marL="457200" rtl="0" algn="l">
              <a:spcBef>
                <a:spcPts val="0"/>
              </a:spcBef>
              <a:spcAft>
                <a:spcPts val="0"/>
              </a:spcAft>
              <a:buNone/>
            </a:pPr>
            <a:r>
              <a:t/>
            </a:r>
            <a:endParaRPr sz="1800">
              <a:solidFill>
                <a:srgbClr val="617A86"/>
              </a:solidFill>
              <a:latin typeface="Varela Round"/>
              <a:ea typeface="Varela Round"/>
              <a:cs typeface="Varela Round"/>
              <a:sym typeface="Varela Round"/>
            </a:endParaRPr>
          </a:p>
          <a:p>
            <a:pPr indent="-342900" lvl="0" marL="457200" rtl="0" algn="l">
              <a:spcBef>
                <a:spcPts val="0"/>
              </a:spcBef>
              <a:spcAft>
                <a:spcPts val="0"/>
              </a:spcAft>
              <a:buClr>
                <a:srgbClr val="617A86"/>
              </a:buClr>
              <a:buSzPts val="1800"/>
              <a:buFont typeface="Varela Round"/>
              <a:buChar char="●"/>
            </a:pPr>
            <a:r>
              <a:rPr lang="es" sz="1800">
                <a:solidFill>
                  <a:srgbClr val="617A86"/>
                </a:solidFill>
                <a:latin typeface="Varela Round"/>
                <a:ea typeface="Varela Round"/>
                <a:cs typeface="Varela Round"/>
                <a:sym typeface="Varela Round"/>
              </a:rPr>
              <a:t>Definir criterios para detener el crecimiento del árbol.</a:t>
            </a:r>
            <a:endParaRPr sz="1800">
              <a:solidFill>
                <a:srgbClr val="617A86"/>
              </a:solidFill>
              <a:latin typeface="Varela Round"/>
              <a:ea typeface="Varela Round"/>
              <a:cs typeface="Varela Round"/>
              <a:sym typeface="Varela Rou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nvSpPr>
        <p:spPr>
          <a:xfrm>
            <a:off x="1307300" y="289325"/>
            <a:ext cx="6397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3300">
                <a:solidFill>
                  <a:srgbClr val="9900FF"/>
                </a:solidFill>
                <a:latin typeface="Varela Round"/>
                <a:ea typeface="Varela Round"/>
                <a:cs typeface="Varela Round"/>
                <a:sym typeface="Varela Round"/>
              </a:rPr>
              <a:t>Ganancia de información</a:t>
            </a:r>
            <a:endParaRPr>
              <a:latin typeface="Varela Round"/>
              <a:ea typeface="Varela Round"/>
              <a:cs typeface="Varela Round"/>
              <a:sym typeface="Varela Round"/>
            </a:endParaRPr>
          </a:p>
        </p:txBody>
      </p:sp>
      <p:sp>
        <p:nvSpPr>
          <p:cNvPr id="281" name="Google Shape;281;p22"/>
          <p:cNvSpPr txBox="1"/>
          <p:nvPr/>
        </p:nvSpPr>
        <p:spPr>
          <a:xfrm>
            <a:off x="1250100" y="982025"/>
            <a:ext cx="6643800" cy="32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999999"/>
                </a:solidFill>
                <a:highlight>
                  <a:srgbClr val="FFFFFF"/>
                </a:highlight>
                <a:latin typeface="Varela Round"/>
                <a:ea typeface="Varela Round"/>
                <a:cs typeface="Varela Round"/>
                <a:sym typeface="Varela Round"/>
              </a:rPr>
              <a:t>La ganancia de información es una propiedad estadística que </a:t>
            </a:r>
            <a:r>
              <a:rPr lang="es" sz="1750">
                <a:solidFill>
                  <a:srgbClr val="999999"/>
                </a:solidFill>
                <a:highlight>
                  <a:srgbClr val="FFFFFF"/>
                </a:highlight>
                <a:latin typeface="Varela Round"/>
                <a:ea typeface="Varela Round"/>
                <a:cs typeface="Varela Round"/>
                <a:sym typeface="Varela Round"/>
              </a:rPr>
              <a:t>d</a:t>
            </a:r>
            <a:r>
              <a:rPr lang="es" sz="1750">
                <a:solidFill>
                  <a:srgbClr val="999999"/>
                </a:solidFill>
                <a:highlight>
                  <a:srgbClr val="FFFFFF"/>
                </a:highlight>
                <a:latin typeface="Varela Round"/>
                <a:ea typeface="Varela Round"/>
                <a:cs typeface="Varela Round"/>
                <a:sym typeface="Varela Round"/>
              </a:rPr>
              <a:t>ecide qué atributo va a un nodo de decisión.</a:t>
            </a:r>
            <a:endParaRPr sz="1800">
              <a:solidFill>
                <a:srgbClr val="999999"/>
              </a:solidFill>
              <a:highlight>
                <a:srgbClr val="FFFFFF"/>
              </a:highlight>
              <a:latin typeface="Varela Round"/>
              <a:ea typeface="Varela Round"/>
              <a:cs typeface="Varela Round"/>
              <a:sym typeface="Varela Round"/>
            </a:endParaRPr>
          </a:p>
          <a:p>
            <a:pPr indent="0" lvl="0" marL="0" rtl="0" algn="l">
              <a:spcBef>
                <a:spcPts val="0"/>
              </a:spcBef>
              <a:spcAft>
                <a:spcPts val="0"/>
              </a:spcAft>
              <a:buNone/>
            </a:pPr>
            <a:r>
              <a:rPr lang="es" sz="1750">
                <a:solidFill>
                  <a:srgbClr val="999999"/>
                </a:solidFill>
                <a:highlight>
                  <a:srgbClr val="FFFFFF"/>
                </a:highlight>
                <a:latin typeface="Varela Round"/>
                <a:ea typeface="Varela Round"/>
                <a:cs typeface="Varela Round"/>
                <a:sym typeface="Varela Round"/>
              </a:rPr>
              <a:t>Para minimizar la profundidad del árbol de decisión</a:t>
            </a:r>
            <a:endParaRPr sz="2400">
              <a:solidFill>
                <a:srgbClr val="999999"/>
              </a:solidFill>
              <a:highlight>
                <a:srgbClr val="FFFFFF"/>
              </a:highlight>
              <a:latin typeface="Varela Round"/>
              <a:ea typeface="Varela Round"/>
              <a:cs typeface="Varela Round"/>
              <a:sym typeface="Varela Round"/>
            </a:endParaRPr>
          </a:p>
          <a:p>
            <a:pPr indent="0" lvl="0" marL="0" rtl="0" algn="l">
              <a:spcBef>
                <a:spcPts val="0"/>
              </a:spcBef>
              <a:spcAft>
                <a:spcPts val="0"/>
              </a:spcAft>
              <a:buNone/>
            </a:pPr>
            <a:r>
              <a:t/>
            </a:r>
            <a:endParaRPr sz="1800">
              <a:solidFill>
                <a:srgbClr val="999999"/>
              </a:solidFill>
              <a:highlight>
                <a:srgbClr val="FFFFFF"/>
              </a:highlight>
              <a:latin typeface="Varela Round"/>
              <a:ea typeface="Varela Round"/>
              <a:cs typeface="Varela Round"/>
              <a:sym typeface="Varela Round"/>
            </a:endParaRPr>
          </a:p>
          <a:p>
            <a:pPr indent="0" lvl="0" marL="0" rtl="0" algn="l">
              <a:spcBef>
                <a:spcPts val="0"/>
              </a:spcBef>
              <a:spcAft>
                <a:spcPts val="0"/>
              </a:spcAft>
              <a:buNone/>
            </a:pPr>
            <a:r>
              <a:rPr lang="es" sz="1800">
                <a:solidFill>
                  <a:srgbClr val="999999"/>
                </a:solidFill>
                <a:highlight>
                  <a:srgbClr val="FFFFFF"/>
                </a:highlight>
                <a:latin typeface="Varela Round"/>
                <a:ea typeface="Varela Round"/>
                <a:cs typeface="Varela Round"/>
                <a:sym typeface="Varela Round"/>
              </a:rPr>
              <a:t>La ganancia de información se calcula con la diferencia entre la entropía antes de la división y la entropía promedio después de la división del conjunto de datos en función de los valores de atributos.</a:t>
            </a:r>
            <a:endParaRPr sz="1800">
              <a:solidFill>
                <a:srgbClr val="999999"/>
              </a:solidFill>
              <a:highlight>
                <a:srgbClr val="FFFFFF"/>
              </a:highlight>
              <a:latin typeface="Varela Round"/>
              <a:ea typeface="Varela Round"/>
              <a:cs typeface="Varela Round"/>
              <a:sym typeface="Varela Round"/>
            </a:endParaRPr>
          </a:p>
          <a:p>
            <a:pPr indent="0" lvl="0" marL="0" rtl="0" algn="l">
              <a:spcBef>
                <a:spcPts val="0"/>
              </a:spcBef>
              <a:spcAft>
                <a:spcPts val="0"/>
              </a:spcAft>
              <a:buNone/>
            </a:pPr>
            <a:r>
              <a:t/>
            </a:r>
            <a:endParaRPr sz="1800">
              <a:solidFill>
                <a:srgbClr val="999999"/>
              </a:solidFill>
              <a:highlight>
                <a:srgbClr val="FFFFFF"/>
              </a:highlight>
              <a:latin typeface="Varela Round"/>
              <a:ea typeface="Varela Round"/>
              <a:cs typeface="Varela Round"/>
              <a:sym typeface="Varela Round"/>
            </a:endParaRPr>
          </a:p>
          <a:p>
            <a:pPr indent="0" lvl="0" marL="0" rtl="0" algn="l">
              <a:spcBef>
                <a:spcPts val="0"/>
              </a:spcBef>
              <a:spcAft>
                <a:spcPts val="0"/>
              </a:spcAft>
              <a:buNone/>
            </a:pPr>
            <a:r>
              <a:rPr lang="es" sz="1800">
                <a:solidFill>
                  <a:srgbClr val="999999"/>
                </a:solidFill>
                <a:highlight>
                  <a:srgbClr val="FFFFFF"/>
                </a:highlight>
                <a:latin typeface="Varela Round"/>
                <a:ea typeface="Varela Round"/>
                <a:cs typeface="Varela Round"/>
                <a:sym typeface="Varela Round"/>
              </a:rPr>
              <a:t>Ganancia de información = Entropía (nodo padre) - Promedio Entropía(nodo hijo)</a:t>
            </a:r>
            <a:endParaRPr sz="1800">
              <a:solidFill>
                <a:srgbClr val="999999"/>
              </a:solidFill>
              <a:highlight>
                <a:srgbClr val="FFFFFF"/>
              </a:highlight>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idx="4294967295" type="title"/>
          </p:nvPr>
        </p:nvSpPr>
        <p:spPr>
          <a:xfrm>
            <a:off x="1156375" y="189950"/>
            <a:ext cx="62421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3300">
                <a:solidFill>
                  <a:srgbClr val="9900FF"/>
                </a:solidFill>
                <a:latin typeface="Varela Round"/>
                <a:ea typeface="Varela Round"/>
                <a:cs typeface="Varela Round"/>
                <a:sym typeface="Varela Round"/>
              </a:rPr>
              <a:t>Ganancia de información</a:t>
            </a:r>
            <a:endParaRPr b="1" sz="3300">
              <a:solidFill>
                <a:srgbClr val="9900FF"/>
              </a:solidFill>
              <a:latin typeface="Varela Round"/>
              <a:ea typeface="Varela Round"/>
              <a:cs typeface="Varela Round"/>
              <a:sym typeface="Varela Round"/>
            </a:endParaRPr>
          </a:p>
        </p:txBody>
      </p:sp>
      <p:pic>
        <p:nvPicPr>
          <p:cNvPr id="287" name="Google Shape;287;p23"/>
          <p:cNvPicPr preferRelativeResize="0"/>
          <p:nvPr/>
        </p:nvPicPr>
        <p:blipFill>
          <a:blip r:embed="rId3">
            <a:alphaModFix/>
          </a:blip>
          <a:stretch>
            <a:fillRect/>
          </a:stretch>
        </p:blipFill>
        <p:spPr>
          <a:xfrm>
            <a:off x="1232275" y="1349066"/>
            <a:ext cx="5896639" cy="1610828"/>
          </a:xfrm>
          <a:prstGeom prst="rect">
            <a:avLst/>
          </a:prstGeom>
          <a:noFill/>
          <a:ln>
            <a:noFill/>
          </a:ln>
        </p:spPr>
      </p:pic>
      <p:sp>
        <p:nvSpPr>
          <p:cNvPr id="288" name="Google Shape;288;p23"/>
          <p:cNvSpPr txBox="1"/>
          <p:nvPr/>
        </p:nvSpPr>
        <p:spPr>
          <a:xfrm>
            <a:off x="2131643" y="1118925"/>
            <a:ext cx="2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Varela Round"/>
                <a:ea typeface="Varela Round"/>
                <a:cs typeface="Varela Round"/>
                <a:sym typeface="Varela Round"/>
              </a:rPr>
              <a:t>A</a:t>
            </a:r>
            <a:endParaRPr>
              <a:latin typeface="Varela Round"/>
              <a:ea typeface="Varela Round"/>
              <a:cs typeface="Varela Round"/>
              <a:sym typeface="Varela Round"/>
            </a:endParaRPr>
          </a:p>
        </p:txBody>
      </p:sp>
      <p:sp>
        <p:nvSpPr>
          <p:cNvPr id="289" name="Google Shape;289;p23"/>
          <p:cNvSpPr txBox="1"/>
          <p:nvPr/>
        </p:nvSpPr>
        <p:spPr>
          <a:xfrm>
            <a:off x="4055543" y="1118925"/>
            <a:ext cx="2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Varela Round"/>
                <a:ea typeface="Varela Round"/>
                <a:cs typeface="Varela Round"/>
                <a:sym typeface="Varela Round"/>
              </a:rPr>
              <a:t>B</a:t>
            </a:r>
            <a:endParaRPr>
              <a:latin typeface="Varela Round"/>
              <a:ea typeface="Varela Round"/>
              <a:cs typeface="Varela Round"/>
              <a:sym typeface="Varela Round"/>
            </a:endParaRPr>
          </a:p>
        </p:txBody>
      </p:sp>
      <p:sp>
        <p:nvSpPr>
          <p:cNvPr id="290" name="Google Shape;290;p23"/>
          <p:cNvSpPr txBox="1"/>
          <p:nvPr/>
        </p:nvSpPr>
        <p:spPr>
          <a:xfrm>
            <a:off x="6092675" y="1118925"/>
            <a:ext cx="2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Varela Round"/>
                <a:ea typeface="Varela Round"/>
                <a:cs typeface="Varela Round"/>
                <a:sym typeface="Varela Round"/>
              </a:rPr>
              <a:t>C</a:t>
            </a:r>
            <a:endParaRPr>
              <a:latin typeface="Varela Round"/>
              <a:ea typeface="Varela Round"/>
              <a:cs typeface="Varela Round"/>
              <a:sym typeface="Varela Round"/>
            </a:endParaRPr>
          </a:p>
        </p:txBody>
      </p:sp>
      <p:sp>
        <p:nvSpPr>
          <p:cNvPr id="291" name="Google Shape;291;p23"/>
          <p:cNvSpPr txBox="1"/>
          <p:nvPr/>
        </p:nvSpPr>
        <p:spPr>
          <a:xfrm>
            <a:off x="958925" y="718713"/>
            <a:ext cx="68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617A86"/>
                </a:solidFill>
                <a:latin typeface="Varela Round"/>
                <a:ea typeface="Varela Round"/>
                <a:cs typeface="Varela Round"/>
                <a:sym typeface="Varela Round"/>
              </a:rPr>
              <a:t>¿</a:t>
            </a:r>
            <a:r>
              <a:rPr lang="es">
                <a:solidFill>
                  <a:srgbClr val="617A86"/>
                </a:solidFill>
                <a:latin typeface="Varela Round"/>
                <a:ea typeface="Varela Round"/>
                <a:cs typeface="Varela Round"/>
                <a:sym typeface="Varela Round"/>
              </a:rPr>
              <a:t>Cuál</a:t>
            </a:r>
            <a:r>
              <a:rPr lang="es">
                <a:solidFill>
                  <a:srgbClr val="617A86"/>
                </a:solidFill>
                <a:latin typeface="Varela Round"/>
                <a:ea typeface="Varela Round"/>
                <a:cs typeface="Varela Round"/>
                <a:sym typeface="Varela Round"/>
              </a:rPr>
              <a:t> de estas </a:t>
            </a:r>
            <a:r>
              <a:rPr lang="es">
                <a:solidFill>
                  <a:srgbClr val="617A86"/>
                </a:solidFill>
                <a:latin typeface="Varela Round"/>
                <a:ea typeface="Varela Round"/>
                <a:cs typeface="Varela Round"/>
                <a:sym typeface="Varela Round"/>
              </a:rPr>
              <a:t>imágenes</a:t>
            </a:r>
            <a:r>
              <a:rPr lang="es">
                <a:solidFill>
                  <a:srgbClr val="617A86"/>
                </a:solidFill>
                <a:latin typeface="Varela Round"/>
                <a:ea typeface="Varela Round"/>
                <a:cs typeface="Varela Round"/>
                <a:sym typeface="Varela Round"/>
              </a:rPr>
              <a:t> se puede describir </a:t>
            </a:r>
            <a:r>
              <a:rPr lang="es">
                <a:solidFill>
                  <a:srgbClr val="617A86"/>
                </a:solidFill>
                <a:latin typeface="Varela Round"/>
                <a:ea typeface="Varela Round"/>
                <a:cs typeface="Varela Round"/>
                <a:sym typeface="Varela Round"/>
              </a:rPr>
              <a:t>más</a:t>
            </a:r>
            <a:r>
              <a:rPr lang="es">
                <a:solidFill>
                  <a:srgbClr val="617A86"/>
                </a:solidFill>
                <a:latin typeface="Varela Round"/>
                <a:ea typeface="Varela Round"/>
                <a:cs typeface="Varela Round"/>
                <a:sym typeface="Varela Round"/>
              </a:rPr>
              <a:t> </a:t>
            </a:r>
            <a:r>
              <a:rPr lang="es">
                <a:solidFill>
                  <a:srgbClr val="617A86"/>
                </a:solidFill>
                <a:latin typeface="Varela Round"/>
                <a:ea typeface="Varela Round"/>
                <a:cs typeface="Varela Round"/>
                <a:sym typeface="Varela Round"/>
              </a:rPr>
              <a:t>fácilmente</a:t>
            </a:r>
            <a:r>
              <a:rPr lang="es">
                <a:solidFill>
                  <a:srgbClr val="617A86"/>
                </a:solidFill>
                <a:latin typeface="Varela Round"/>
                <a:ea typeface="Varela Round"/>
                <a:cs typeface="Varela Round"/>
                <a:sym typeface="Varela Round"/>
              </a:rPr>
              <a:t>?</a:t>
            </a:r>
            <a:endParaRPr>
              <a:solidFill>
                <a:srgbClr val="617A86"/>
              </a:solidFill>
              <a:latin typeface="Varela Round"/>
              <a:ea typeface="Varela Round"/>
              <a:cs typeface="Varela Round"/>
              <a:sym typeface="Varela Round"/>
            </a:endParaRPr>
          </a:p>
        </p:txBody>
      </p:sp>
      <p:sp>
        <p:nvSpPr>
          <p:cNvPr id="292" name="Google Shape;292;p23"/>
          <p:cNvSpPr txBox="1"/>
          <p:nvPr/>
        </p:nvSpPr>
        <p:spPr>
          <a:xfrm>
            <a:off x="1494718" y="2812204"/>
            <a:ext cx="17232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rgbClr val="617A86"/>
                </a:solidFill>
                <a:latin typeface="Varela Round"/>
                <a:ea typeface="Varela Round"/>
                <a:cs typeface="Varela Round"/>
                <a:sym typeface="Varela Round"/>
              </a:rPr>
              <a:t>A es un nodo puro ya que requiere menos información pues todo son valores iguales</a:t>
            </a:r>
            <a:r>
              <a:rPr lang="es">
                <a:latin typeface="Varela Round"/>
                <a:ea typeface="Varela Round"/>
                <a:cs typeface="Varela Round"/>
                <a:sym typeface="Varela Round"/>
              </a:rPr>
              <a:t>.</a:t>
            </a:r>
            <a:endParaRPr>
              <a:latin typeface="Varela Round"/>
              <a:ea typeface="Varela Round"/>
              <a:cs typeface="Varela Round"/>
              <a:sym typeface="Varela Round"/>
            </a:endParaRPr>
          </a:p>
        </p:txBody>
      </p:sp>
      <p:sp>
        <p:nvSpPr>
          <p:cNvPr id="293" name="Google Shape;293;p23"/>
          <p:cNvSpPr txBox="1"/>
          <p:nvPr/>
        </p:nvSpPr>
        <p:spPr>
          <a:xfrm>
            <a:off x="3534841" y="2812204"/>
            <a:ext cx="1572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2"/>
                </a:solidFill>
                <a:latin typeface="Varela Round"/>
                <a:ea typeface="Varela Round"/>
                <a:cs typeface="Varela Round"/>
                <a:sym typeface="Varela Round"/>
              </a:rPr>
              <a:t>B es menos impuro ya que requiere más </a:t>
            </a:r>
            <a:r>
              <a:rPr lang="es">
                <a:solidFill>
                  <a:schemeClr val="dk2"/>
                </a:solidFill>
                <a:latin typeface="Varela Round"/>
                <a:ea typeface="Varela Round"/>
                <a:cs typeface="Varela Round"/>
                <a:sym typeface="Varela Round"/>
              </a:rPr>
              <a:t>información para describirlo.</a:t>
            </a:r>
            <a:endParaRPr>
              <a:solidFill>
                <a:schemeClr val="dk2"/>
              </a:solidFill>
              <a:latin typeface="Varela Round"/>
              <a:ea typeface="Varela Round"/>
              <a:cs typeface="Varela Round"/>
              <a:sym typeface="Varela Round"/>
            </a:endParaRPr>
          </a:p>
        </p:txBody>
      </p:sp>
      <p:sp>
        <p:nvSpPr>
          <p:cNvPr id="294" name="Google Shape;294;p23"/>
          <p:cNvSpPr txBox="1"/>
          <p:nvPr/>
        </p:nvSpPr>
        <p:spPr>
          <a:xfrm>
            <a:off x="5424314" y="2860006"/>
            <a:ext cx="1723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2"/>
                </a:solidFill>
                <a:latin typeface="Varela Round"/>
                <a:ea typeface="Varela Round"/>
                <a:cs typeface="Varela Round"/>
                <a:sym typeface="Varela Round"/>
              </a:rPr>
              <a:t>C es el más impuro ya que requiere la información </a:t>
            </a:r>
            <a:r>
              <a:rPr lang="es">
                <a:solidFill>
                  <a:schemeClr val="dk2"/>
                </a:solidFill>
                <a:latin typeface="Varela Round"/>
                <a:ea typeface="Varela Round"/>
                <a:cs typeface="Varela Round"/>
                <a:sym typeface="Varela Round"/>
              </a:rPr>
              <a:t>máxima</a:t>
            </a:r>
            <a:r>
              <a:rPr lang="es">
                <a:solidFill>
                  <a:schemeClr val="dk2"/>
                </a:solidFill>
                <a:latin typeface="Varela Round"/>
                <a:ea typeface="Varela Round"/>
                <a:cs typeface="Varela Round"/>
                <a:sym typeface="Varela Round"/>
              </a:rPr>
              <a:t> </a:t>
            </a:r>
            <a:endParaRPr>
              <a:solidFill>
                <a:schemeClr val="dk2"/>
              </a:solidFill>
              <a:latin typeface="Varela Round"/>
              <a:ea typeface="Varela Round"/>
              <a:cs typeface="Varela Round"/>
              <a:sym typeface="Varela Round"/>
            </a:endParaRPr>
          </a:p>
        </p:txBody>
      </p:sp>
      <p:sp>
        <p:nvSpPr>
          <p:cNvPr id="295" name="Google Shape;295;p23"/>
          <p:cNvSpPr txBox="1"/>
          <p:nvPr/>
        </p:nvSpPr>
        <p:spPr>
          <a:xfrm>
            <a:off x="1478750" y="4289700"/>
            <a:ext cx="605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Varela Round"/>
                <a:ea typeface="Varela Round"/>
                <a:cs typeface="Varela Round"/>
                <a:sym typeface="Varela Round"/>
              </a:rPr>
              <a:t>Entonces un nodo menos impuro requiere  menos informac</a:t>
            </a:r>
            <a:r>
              <a:rPr lang="es">
                <a:solidFill>
                  <a:schemeClr val="dk2"/>
                </a:solidFill>
                <a:latin typeface="Varela Round"/>
                <a:ea typeface="Varela Round"/>
                <a:cs typeface="Varela Round"/>
                <a:sym typeface="Varela Round"/>
              </a:rPr>
              <a:t>i</a:t>
            </a:r>
            <a:r>
              <a:rPr lang="es">
                <a:solidFill>
                  <a:schemeClr val="dk2"/>
                </a:solidFill>
                <a:latin typeface="Varela Round"/>
                <a:ea typeface="Varela Round"/>
                <a:cs typeface="Varela Round"/>
                <a:sym typeface="Varela Round"/>
              </a:rPr>
              <a:t>ón para describirlo, y el nodo más impuro requiere </a:t>
            </a:r>
            <a:r>
              <a:rPr lang="es">
                <a:solidFill>
                  <a:schemeClr val="dk2"/>
                </a:solidFill>
                <a:latin typeface="Varela Round"/>
                <a:ea typeface="Varela Round"/>
                <a:cs typeface="Varela Round"/>
                <a:sym typeface="Varela Round"/>
              </a:rPr>
              <a:t>más</a:t>
            </a:r>
            <a:r>
              <a:rPr lang="es">
                <a:solidFill>
                  <a:schemeClr val="dk2"/>
                </a:solidFill>
                <a:latin typeface="Varela Round"/>
                <a:ea typeface="Varela Round"/>
                <a:cs typeface="Varela Round"/>
                <a:sym typeface="Varela Round"/>
              </a:rPr>
              <a:t> información.</a:t>
            </a:r>
            <a:endParaRPr>
              <a:solidFill>
                <a:schemeClr val="dk2"/>
              </a:solidFill>
              <a:latin typeface="Varela Round"/>
              <a:ea typeface="Varela Round"/>
              <a:cs typeface="Varela Round"/>
              <a:sym typeface="Varela Round"/>
            </a:endParaRPr>
          </a:p>
        </p:txBody>
      </p:sp>
      <p:sp>
        <p:nvSpPr>
          <p:cNvPr id="296" name="Google Shape;296;p23"/>
          <p:cNvSpPr/>
          <p:nvPr/>
        </p:nvSpPr>
        <p:spPr>
          <a:xfrm>
            <a:off x="1414400" y="4289700"/>
            <a:ext cx="6183000" cy="6156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