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2" r:id="rId16"/>
    <p:sldId id="273" r:id="rId17"/>
    <p:sldId id="274" r:id="rId18"/>
    <p:sldId id="27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F4824368-4DEF-485A-9FED-DE4611500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Alessio Susco </a:t>
            </a:r>
            <a:r>
              <a:rPr lang="it-IT" dirty="0">
                <a:solidFill>
                  <a:srgbClr val="28282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266383</a:t>
            </a:r>
          </a:p>
          <a:p>
            <a:r>
              <a:rPr lang="it-IT" dirty="0">
                <a:solidFill>
                  <a:srgbClr val="28282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A.A. 2020/2021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0F0292-C767-4530-BA61-DAEF50F93E80}"/>
              </a:ext>
            </a:extLst>
          </p:cNvPr>
          <p:cNvSpPr txBox="1"/>
          <p:nvPr/>
        </p:nvSpPr>
        <p:spPr>
          <a:xfrm>
            <a:off x="534420" y="444381"/>
            <a:ext cx="1111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Intelligent Systems and Robotics Laboratory Project</a:t>
            </a:r>
          </a:p>
        </p:txBody>
      </p:sp>
    </p:spTree>
    <p:extLst>
      <p:ext uri="{BB962C8B-B14F-4D97-AF65-F5344CB8AC3E}">
        <p14:creationId xmlns:p14="http://schemas.microsoft.com/office/powerpoint/2010/main" val="345939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Rewards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44" y="1415351"/>
            <a:ext cx="11250221" cy="45421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L’agente imparerà a fare delle scelte sulla base di esperienze passate caratterizzate dalle ricompense ricevute. La scelta delle penalità e delle ricompense è stata fatta considerando che l’agente dovrebbe ricevere:</a:t>
            </a:r>
          </a:p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- una ricompensa dopo aver preso il passeggero (+20)</a:t>
            </a:r>
          </a:p>
          <a:p>
            <a:pPr>
              <a:buFontTx/>
              <a:buChar char="-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una lauta ricompensa dopo aver lasciato il passeggero nel punto corretto (goal del task) (+100)</a:t>
            </a:r>
          </a:p>
          <a:p>
            <a:pPr>
              <a:buFontTx/>
              <a:buChar char="-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una penalità se lascia il passeggero nella posizione errata (-50)</a:t>
            </a:r>
          </a:p>
          <a:p>
            <a:pPr>
              <a:buFontTx/>
              <a:buChar char="-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una penalità se prova a muoversi verso un ostacolo (-10)</a:t>
            </a:r>
          </a:p>
          <a:p>
            <a:pPr>
              <a:buFontTx/>
              <a:buChar char="-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una piccola penalità ad ogni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“step”,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ovvero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ogni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azione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scelta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in modo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stimolare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l’agente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a risolvere il task nel più breve tempo possibile (-1)</a:t>
            </a:r>
          </a:p>
        </p:txBody>
      </p:sp>
    </p:spTree>
    <p:extLst>
      <p:ext uri="{BB962C8B-B14F-4D97-AF65-F5344CB8AC3E}">
        <p14:creationId xmlns:p14="http://schemas.microsoft.com/office/powerpoint/2010/main" val="74843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State Space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34" y="1008403"/>
            <a:ext cx="11250221" cy="5420487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Con spazio di stato definiamo l’insieme di tutte le possibili situazioni in cui si può imbattere l’agente. Lo stato pertanto dovrebbe contenere informazioni utili all’agente per scegliere l’azione più opportuna.</a:t>
            </a:r>
          </a:p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Scelta iniziale:</a:t>
            </a:r>
          </a:p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(X, Y,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PassengerLocation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PassengerDestination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Cardinalità: (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env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7x7) 7 * 7 * 3 * 2 = 294 stati possibili</a:t>
            </a:r>
          </a:p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Pro:</a:t>
            </a:r>
          </a:p>
          <a:p>
            <a:pPr>
              <a:buFontTx/>
              <a:buChar char="-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l’agente ha imparato ad eseguire il task seguendo il percorso ottimo (in termini di step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Contro:</a:t>
            </a:r>
          </a:p>
          <a:p>
            <a:pPr>
              <a:buFontTx/>
              <a:buChar char="-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l’agente si basa su un sistema di coordinate -&gt; poco versatile</a:t>
            </a:r>
          </a:p>
          <a:p>
            <a:pPr>
              <a:buFontTx/>
              <a:buChar char="-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lo spazio di stato cresce linearmente al crescere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dell’environment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-&gt; impraticabile</a:t>
            </a:r>
          </a:p>
        </p:txBody>
      </p:sp>
    </p:spTree>
    <p:extLst>
      <p:ext uri="{BB962C8B-B14F-4D97-AF65-F5344CB8AC3E}">
        <p14:creationId xmlns:p14="http://schemas.microsoft.com/office/powerpoint/2010/main" val="328984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State Space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45" y="1082065"/>
            <a:ext cx="7248153" cy="5429830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Successivamente: Sensing Lidar-Like</a:t>
            </a:r>
          </a:p>
          <a:p>
            <a:pPr>
              <a:buFontTx/>
              <a:buChar char="-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obs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</a:p>
          <a:p>
            <a:pPr>
              <a:buFontTx/>
              <a:buChar char="-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N_d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N_obs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),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E_d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E_obs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),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S_d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S_obs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),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W_d,W_obs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), </a:t>
            </a:r>
          </a:p>
          <a:p>
            <a:pPr marL="4572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 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NE_d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NE_obs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),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SE_d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SE_obs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),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SW_d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SW_obs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),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NW_d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NW_obs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Passenger Location</a:t>
            </a:r>
          </a:p>
          <a:p>
            <a:pPr>
              <a:buFontTx/>
              <a:buChar char="-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Passenger Destination</a:t>
            </a:r>
          </a:p>
          <a:p>
            <a:pPr>
              <a:buFontTx/>
              <a:buChar char="-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Dove:</a:t>
            </a:r>
          </a:p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Types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(_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obs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): [Free,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Wall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Passenger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FinishPoint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>
              <a:buFontTx/>
              <a:buChar char="-"/>
            </a:pP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Distance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(_d): [0,1,2,3]</a:t>
            </a:r>
          </a:p>
          <a:p>
            <a:pPr>
              <a:buFontTx/>
              <a:buChar char="-"/>
            </a:pP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Passenger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Location: None,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StartPoint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OnMount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Tx/>
              <a:buChar char="-"/>
            </a:pP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Passenger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Destination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: None,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FinishPoint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  (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rindondante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, ma consente di cambiare possibili punti di arrivo)</a:t>
            </a:r>
          </a:p>
          <a:p>
            <a:pPr marL="45720" indent="0">
              <a:buNone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Cardinalità: 4 * (4*4)^8 * 3 * 2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= 103.079.215.104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stati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possibili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" indent="0">
              <a:buNone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0AE8A20-A229-4483-BC7D-51D24867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985" y="2680510"/>
            <a:ext cx="4382795" cy="39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1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Action Space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44" y="1415351"/>
            <a:ext cx="11250221" cy="45421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L’agente, trovandosi in un determinato stato, deve scegliere un’azione da compiere. In particolare: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Go North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Go East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Go South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Go West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Pickup</a:t>
            </a:r>
          </a:p>
          <a:p>
            <a:pPr marL="502920" indent="-457200">
              <a:buAutoNum type="arabicParenR"/>
            </a:pP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Dropoff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1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Q-Learning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34" y="1031950"/>
            <a:ext cx="11250221" cy="232719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proxima-nova"/>
              </a:rPr>
              <a:t>Q-Learning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roxima-nova"/>
              </a:rPr>
              <a:t>permette</a:t>
            </a:r>
            <a:r>
              <a:rPr lang="en-US" b="0" i="0" dirty="0">
                <a:solidFill>
                  <a:srgbClr val="333333"/>
                </a:solidFill>
                <a:effectLst/>
                <a:latin typeface="proxima-nova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roxima-nova"/>
              </a:rPr>
              <a:t>all’agente</a:t>
            </a:r>
            <a:r>
              <a:rPr lang="en-US" b="0" i="0" dirty="0">
                <a:solidFill>
                  <a:srgbClr val="333333"/>
                </a:solidFill>
                <a:effectLst/>
                <a:latin typeface="proxima-nova"/>
              </a:rPr>
              <a:t> di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roxima-nova"/>
              </a:rPr>
              <a:t>imparare</a:t>
            </a:r>
            <a:r>
              <a:rPr lang="en-US" b="0" i="0" dirty="0">
                <a:solidFill>
                  <a:srgbClr val="333333"/>
                </a:solidFill>
                <a:effectLst/>
                <a:latin typeface="proxima-nova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roxima-nova"/>
              </a:rPr>
              <a:t>compiere</a:t>
            </a:r>
            <a:r>
              <a:rPr lang="en-US" b="0" i="0" dirty="0">
                <a:solidFill>
                  <a:srgbClr val="333333"/>
                </a:solidFill>
                <a:effectLst/>
                <a:latin typeface="proxima-nova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roxima-nova"/>
              </a:rPr>
              <a:t>l’azione</a:t>
            </a:r>
            <a:r>
              <a:rPr lang="en-US" b="0" i="0" dirty="0">
                <a:solidFill>
                  <a:srgbClr val="333333"/>
                </a:solidFill>
                <a:effectLst/>
                <a:latin typeface="proxima-nova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roxima-nova"/>
              </a:rPr>
              <a:t>migliore</a:t>
            </a:r>
            <a:r>
              <a:rPr lang="en-US" b="0" i="0" dirty="0">
                <a:solidFill>
                  <a:srgbClr val="333333"/>
                </a:solidFill>
                <a:effectLst/>
                <a:latin typeface="proxima-nova"/>
              </a:rPr>
              <a:t> in un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roxima-nova"/>
              </a:rPr>
              <a:t>determinato</a:t>
            </a:r>
            <a:r>
              <a:rPr lang="en-US" b="0" i="0" dirty="0">
                <a:solidFill>
                  <a:srgbClr val="333333"/>
                </a:solidFill>
                <a:effectLst/>
                <a:latin typeface="proxima-nova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roxima-nova"/>
              </a:rPr>
              <a:t>stato</a:t>
            </a:r>
            <a:r>
              <a:rPr lang="en-US" b="0" i="0" dirty="0">
                <a:solidFill>
                  <a:srgbClr val="333333"/>
                </a:solidFill>
                <a:effectLst/>
                <a:latin typeface="proxima-nova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roxima-nova"/>
              </a:rPr>
              <a:t>utilizzando</a:t>
            </a:r>
            <a:r>
              <a:rPr lang="en-US" b="0" i="0" dirty="0">
                <a:solidFill>
                  <a:srgbClr val="333333"/>
                </a:solidFill>
                <a:effectLst/>
                <a:latin typeface="proxima-nova"/>
              </a:rPr>
              <a:t> le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roxima-nova"/>
              </a:rPr>
              <a:t>ricompense</a:t>
            </a:r>
            <a:r>
              <a:rPr lang="en-US" b="0" i="0" dirty="0">
                <a:solidFill>
                  <a:srgbClr val="333333"/>
                </a:solidFill>
                <a:effectLst/>
                <a:latin typeface="proxima-nova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roxima-nova"/>
              </a:rPr>
              <a:t>ricevute</a:t>
            </a:r>
            <a:r>
              <a:rPr lang="en-US" b="0" i="0" dirty="0">
                <a:solidFill>
                  <a:srgbClr val="333333"/>
                </a:solidFill>
                <a:effectLst/>
                <a:latin typeface="proxima-nova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roxima-nova"/>
              </a:rPr>
              <a:t>dall’environment</a:t>
            </a:r>
            <a:r>
              <a:rPr lang="en-US" b="0" i="0" dirty="0">
                <a:solidFill>
                  <a:srgbClr val="333333"/>
                </a:solidFill>
                <a:effectLst/>
                <a:latin typeface="proxima-nova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roxima-nova"/>
              </a:rPr>
              <a:t>nel</a:t>
            </a:r>
            <a:r>
              <a:rPr lang="en-US" b="0" i="0" dirty="0">
                <a:solidFill>
                  <a:srgbClr val="333333"/>
                </a:solidFill>
                <a:effectLst/>
                <a:latin typeface="proxima-nova"/>
              </a:rPr>
              <a:t> tempo.</a:t>
            </a:r>
          </a:p>
          <a:p>
            <a:pPr marL="45720" indent="0">
              <a:buNone/>
            </a:pPr>
            <a:r>
              <a:rPr lang="en-US" dirty="0">
                <a:solidFill>
                  <a:srgbClr val="333333"/>
                </a:solidFill>
                <a:latin typeface="proxima-nova"/>
              </a:rPr>
              <a:t>Nel nostro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ambiente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l’agente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riceverà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una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ricompensa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o una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penalità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ad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ogni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azione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compiuta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in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quello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stato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.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Tali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ricompense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/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penalità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saranno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utilizzate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per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calcolare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il Q-Value.</a:t>
            </a:r>
          </a:p>
          <a:p>
            <a:pPr marL="4572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proxima-nova"/>
              </a:rPr>
              <a:t>Q-Value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combinazione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(state, action)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che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rappresenta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quantitativamente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la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bontà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di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un’azione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dato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uno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stato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.  Grande Q-Value =&gt;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maggiori</a:t>
            </a:r>
            <a:r>
              <a:rPr lang="en-US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proxima-nova"/>
              </a:rPr>
              <a:t>probabilit</a:t>
            </a:r>
            <a:r>
              <a:rPr lang="it-IT" dirty="0">
                <a:solidFill>
                  <a:srgbClr val="333333"/>
                </a:solidFill>
                <a:latin typeface="proxima-nova"/>
              </a:rPr>
              <a:t>à di ricevere ricompense migliori</a:t>
            </a:r>
            <a:endParaRPr lang="en-US" b="0" i="0" dirty="0">
              <a:solidFill>
                <a:srgbClr val="333333"/>
              </a:solidFill>
              <a:effectLst/>
              <a:latin typeface="proxima-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1B77DA4-EEC4-42C1-82D3-EF4BF90967A1}"/>
                  </a:ext>
                </a:extLst>
              </p:cNvPr>
              <p:cNvSpPr txBox="1"/>
              <p:nvPr/>
            </p:nvSpPr>
            <p:spPr>
              <a:xfrm>
                <a:off x="698272" y="3692516"/>
                <a:ext cx="1079545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it-IT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𝑎𝑐𝑡𝑖𝑜𝑛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 </m:t>
                        </m:r>
                        <m:r>
                          <a:rPr lang="el-GR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𝑎𝑐𝑡𝑖𝑜𝑛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sz="2200" i="1" dirty="0"/>
                  <a:t> (</a:t>
                </a:r>
                <a:r>
                  <a:rPr lang="it-IT" sz="2200" i="1" dirty="0" err="1"/>
                  <a:t>reward</a:t>
                </a:r>
                <a:r>
                  <a:rPr lang="it-IT" sz="2200" i="1" dirty="0"/>
                  <a:t> + </a:t>
                </a:r>
                <a:r>
                  <a:rPr lang="el-GR" sz="2200" i="1" dirty="0"/>
                  <a:t>γ</a:t>
                </a:r>
                <a:r>
                  <a:rPr lang="en-US" sz="2200" i="1" dirty="0"/>
                  <a:t> max Q(</a:t>
                </a:r>
                <a:r>
                  <a:rPr lang="en-US" sz="2200" i="1" dirty="0" err="1"/>
                  <a:t>next_state</a:t>
                </a:r>
                <a:r>
                  <a:rPr lang="en-US" sz="2200" i="1" dirty="0"/>
                  <a:t>, </a:t>
                </a:r>
                <a:r>
                  <a:rPr lang="en-US" sz="2200" i="1" dirty="0" err="1"/>
                  <a:t>all_actions</a:t>
                </a:r>
                <a:r>
                  <a:rPr lang="en-US" sz="2200" i="1" dirty="0"/>
                  <a:t>) </a:t>
                </a:r>
                <a:endParaRPr lang="it-IT" sz="2200" i="1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1B77DA4-EEC4-42C1-82D3-EF4BF9096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72" y="3692516"/>
                <a:ext cx="10795456" cy="338554"/>
              </a:xfrm>
              <a:prstGeom prst="rect">
                <a:avLst/>
              </a:prstGeom>
              <a:blipFill>
                <a:blip r:embed="rId2"/>
                <a:stretch>
                  <a:fillRect l="-1186" t="-27273" r="-678" b="-50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2">
                <a:extLst>
                  <a:ext uri="{FF2B5EF4-FFF2-40B4-BE49-F238E27FC236}">
                    <a16:creationId xmlns:a16="http://schemas.microsoft.com/office/drawing/2014/main" id="{0413E754-4C2B-4A10-82AD-0C8F47AA00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533" y="4364442"/>
                <a:ext cx="11250221" cy="23271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:r>
                  <a:rPr lang="en-US" dirty="0">
                    <a:solidFill>
                      <a:srgbClr val="333333"/>
                    </a:solidFill>
                    <a:latin typeface="proxima-nova"/>
                  </a:rPr>
                  <a:t>Dove: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333333"/>
                    </a:solidFill>
                    <a:latin typeface="proxima-nova"/>
                  </a:rPr>
                  <a:t>: </a:t>
                </a:r>
                <a:r>
                  <a:rPr lang="it-IT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è il </a:t>
                </a:r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learning rate (0&lt;</a:t>
                </a:r>
                <a:r>
                  <a:rPr lang="el-GR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3333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rPr>
                      <m:t>&lt;</m:t>
                    </m:r>
                  </m:oMath>
                </a14:m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1) e </a:t>
                </a:r>
                <a:r>
                  <a:rPr lang="en-US" sz="1600" dirty="0" err="1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determina</a:t>
                </a:r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come </a:t>
                </a:r>
                <a:r>
                  <a:rPr lang="en-US" sz="1600" dirty="0" err="1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vengono</a:t>
                </a:r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aggiornati</a:t>
                </a:r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</a:t>
                </a:r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Q-Value ad </a:t>
                </a:r>
                <a:r>
                  <a:rPr lang="en-US" sz="1600" dirty="0" err="1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ogni</a:t>
                </a:r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iterazione</a:t>
                </a:r>
                <a:endParaRPr lang="en-US" sz="1600" dirty="0">
                  <a:solidFill>
                    <a:srgbClr val="333333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el-GR" i="1" dirty="0"/>
                  <a:t>γ</a:t>
                </a:r>
                <a:r>
                  <a:rPr lang="en-US" i="1" dirty="0">
                    <a:solidFill>
                      <a:srgbClr val="333333"/>
                    </a:solidFill>
                    <a:latin typeface="proxima-nova"/>
                  </a:rPr>
                  <a:t>: </a:t>
                </a:r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è il discount factor (0&lt;</a:t>
                </a:r>
                <a:r>
                  <a:rPr lang="el-GR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l-GR" sz="1600" i="1" dirty="0"/>
                  <a:t>γ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3333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rPr>
                      <m:t>&lt;</m:t>
                    </m:r>
                  </m:oMath>
                </a14:m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1) e </a:t>
                </a:r>
                <a:r>
                  <a:rPr lang="en-US" sz="1600" dirty="0" err="1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determina</a:t>
                </a:r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quanta </a:t>
                </a:r>
                <a:r>
                  <a:rPr lang="en-US" sz="1600" dirty="0" err="1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importanza</a:t>
                </a:r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vogliamo</a:t>
                </a:r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dare alle </a:t>
                </a:r>
                <a:r>
                  <a:rPr lang="en-US" sz="1600" dirty="0" err="1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azioni</a:t>
                </a:r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future</a:t>
                </a:r>
              </a:p>
              <a:p>
                <a:pPr marL="45720" indent="0">
                  <a:buNone/>
                </a:pPr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	-&gt; 1 =&gt; </a:t>
                </a:r>
                <a:r>
                  <a:rPr lang="en-US" sz="1600" dirty="0" err="1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tiene</a:t>
                </a:r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conto</a:t>
                </a:r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delle</a:t>
                </a:r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ricompense</a:t>
                </a:r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a </a:t>
                </a:r>
                <a:r>
                  <a:rPr lang="en-US" sz="1600" dirty="0" err="1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lungo</a:t>
                </a:r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termine</a:t>
                </a:r>
                <a:endParaRPr lang="en-US" sz="1600" dirty="0">
                  <a:solidFill>
                    <a:srgbClr val="333333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" indent="0">
                  <a:buNone/>
                </a:pPr>
                <a:r>
                  <a:rPr lang="en-US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	-&gt; 0 =&gt; da pi</a:t>
                </a:r>
                <a:r>
                  <a:rPr lang="it-IT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ù peso alle ricompense immediate (</a:t>
                </a:r>
                <a:r>
                  <a:rPr lang="it-IT" sz="1600" dirty="0" err="1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greedy</a:t>
                </a:r>
                <a:r>
                  <a:rPr lang="it-IT" sz="1600" dirty="0">
                    <a:solidFill>
                      <a:srgbClr val="333333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)</a:t>
                </a:r>
                <a:endParaRPr lang="en-US" dirty="0">
                  <a:solidFill>
                    <a:srgbClr val="333333"/>
                  </a:solidFill>
                  <a:latin typeface="proxima-nova"/>
                </a:endParaRPr>
              </a:p>
            </p:txBody>
          </p:sp>
        </mc:Choice>
        <mc:Fallback xmlns="">
          <p:sp>
            <p:nvSpPr>
              <p:cNvPr id="11" name="Content Placeholder 12">
                <a:extLst>
                  <a:ext uri="{FF2B5EF4-FFF2-40B4-BE49-F238E27FC236}">
                    <a16:creationId xmlns:a16="http://schemas.microsoft.com/office/drawing/2014/main" id="{0413E754-4C2B-4A10-82AD-0C8F47AA0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33" y="4364442"/>
                <a:ext cx="11250221" cy="2327194"/>
              </a:xfrm>
              <a:prstGeom prst="rect">
                <a:avLst/>
              </a:prstGeom>
              <a:blipFill>
                <a:blip r:embed="rId3"/>
                <a:stretch>
                  <a:fillRect l="-271" t="-34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760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75" y="472552"/>
            <a:ext cx="5199926" cy="789271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Verdana" panose="020B0604030504040204" pitchFamily="34" charset="0"/>
                <a:ea typeface="Verdana" panose="020B0604030504040204" pitchFamily="34" charset="0"/>
              </a:rPr>
              <a:t>Q-Table</a:t>
            </a:r>
            <a:endParaRPr lang="it-IT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70" y="1568965"/>
            <a:ext cx="6150454" cy="233839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 Q-Table è la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struttura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dati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in cui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vengono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immagazzinati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Q-Values per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ogni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coppia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stato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azione).</a:t>
            </a:r>
          </a:p>
          <a:p>
            <a:pPr marL="4572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particolare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: è una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matrice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in cui</a:t>
            </a:r>
          </a:p>
          <a:p>
            <a:pPr>
              <a:buFontTx/>
              <a:buChar char="-"/>
            </a:pP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Righe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state</a:t>
            </a:r>
          </a:p>
          <a:p>
            <a:pPr>
              <a:buFontTx/>
              <a:buChar char="-"/>
            </a:pP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Colonne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: action</a:t>
            </a:r>
          </a:p>
          <a:p>
            <a:pPr marL="45720" indent="0">
              <a:buNone/>
            </a:pP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cardinalità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dello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spazio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di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stato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determina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univocamente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il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numero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di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righe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della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Q-Table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A9459B-F130-44DD-8E49-BEF0046F0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651"/>
          <a:stretch/>
        </p:blipFill>
        <p:spPr bwMode="auto">
          <a:xfrm>
            <a:off x="6492100" y="1182469"/>
            <a:ext cx="5461344" cy="517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ccia in giù 2">
            <a:extLst>
              <a:ext uri="{FF2B5EF4-FFF2-40B4-BE49-F238E27FC236}">
                <a16:creationId xmlns:a16="http://schemas.microsoft.com/office/drawing/2014/main" id="{18F029FC-5B28-4B35-82C8-FC1FEFD8459D}"/>
              </a:ext>
            </a:extLst>
          </p:cNvPr>
          <p:cNvSpPr/>
          <p:nvPr/>
        </p:nvSpPr>
        <p:spPr>
          <a:xfrm>
            <a:off x="1381405" y="3815496"/>
            <a:ext cx="273466" cy="492598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75AD9F29-656E-49F2-9A33-F0C9C1783C8F}"/>
              </a:ext>
            </a:extLst>
          </p:cNvPr>
          <p:cNvSpPr txBox="1">
            <a:spLocks/>
          </p:cNvSpPr>
          <p:nvPr/>
        </p:nvSpPr>
        <p:spPr>
          <a:xfrm>
            <a:off x="404171" y="4388575"/>
            <a:ext cx="2227934" cy="1151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Coordinate-</a:t>
            </a: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based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45720" indent="0">
              <a:buFont typeface="Corbel" pitchFamily="34" charset="0"/>
              <a:buNone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7 * 7 * 3 * 2 = </a:t>
            </a:r>
          </a:p>
          <a:p>
            <a:pPr marL="45720" indent="0">
              <a:buFont typeface="Corbel" pitchFamily="34" charset="0"/>
              <a:buNone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294 stati possibili</a:t>
            </a:r>
          </a:p>
          <a:p>
            <a:pPr marL="45720" indent="0">
              <a:buFont typeface="Corbel" pitchFamily="34" charset="0"/>
              <a:buNone/>
            </a:pP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D2AE45C3-F771-4319-AAD0-FBADCA421B7B}"/>
              </a:ext>
            </a:extLst>
          </p:cNvPr>
          <p:cNvSpPr/>
          <p:nvPr/>
        </p:nvSpPr>
        <p:spPr>
          <a:xfrm>
            <a:off x="4347333" y="5570953"/>
            <a:ext cx="273466" cy="492598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F3449E46-9AD3-4980-B19F-E0EEF2B4CF13}"/>
              </a:ext>
            </a:extLst>
          </p:cNvPr>
          <p:cNvSpPr txBox="1">
            <a:spLocks/>
          </p:cNvSpPr>
          <p:nvPr/>
        </p:nvSpPr>
        <p:spPr>
          <a:xfrm>
            <a:off x="3548848" y="6153894"/>
            <a:ext cx="1870435" cy="339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it-IT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IMPRATICABILE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90131C08-CD0A-412F-95FC-DB51DAB7E4AA}"/>
              </a:ext>
            </a:extLst>
          </p:cNvPr>
          <p:cNvSpPr txBox="1">
            <a:spLocks/>
          </p:cNvSpPr>
          <p:nvPr/>
        </p:nvSpPr>
        <p:spPr>
          <a:xfrm>
            <a:off x="2839320" y="4388575"/>
            <a:ext cx="3562958" cy="1151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Sensing Lidar-Like:</a:t>
            </a:r>
          </a:p>
          <a:p>
            <a:pPr marL="45720" indent="0">
              <a:buFont typeface="Corbel" pitchFamily="34" charset="0"/>
              <a:buNone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4 * (4*4)^8 * 3 * 2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</a:p>
          <a:p>
            <a:pPr marL="4572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103.079.215.104 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stati possibili</a:t>
            </a:r>
          </a:p>
          <a:p>
            <a:pPr marL="45720" indent="0">
              <a:buFont typeface="Corbel" pitchFamily="34" charset="0"/>
              <a:buNone/>
            </a:pP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8CC7FF6A-54B0-4A67-A296-F1B7188A7C73}"/>
              </a:ext>
            </a:extLst>
          </p:cNvPr>
          <p:cNvSpPr/>
          <p:nvPr/>
        </p:nvSpPr>
        <p:spPr>
          <a:xfrm>
            <a:off x="4347333" y="3815496"/>
            <a:ext cx="273466" cy="492598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71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043" y="389025"/>
            <a:ext cx="6993914" cy="65239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Due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</a:rPr>
              <a:t>possibili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</a:rPr>
              <a:t>soluzioni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01" y="1210363"/>
            <a:ext cx="773618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0" i="0" dirty="0">
                <a:effectLst/>
                <a:latin typeface="proxima-nova"/>
              </a:rPr>
              <a:t>Double Q-Network: </a:t>
            </a:r>
            <a:r>
              <a:rPr lang="en-US" b="0" i="0" dirty="0" err="1">
                <a:effectLst/>
                <a:latin typeface="proxima-nova"/>
              </a:rPr>
              <a:t>utilizzo</a:t>
            </a:r>
            <a:r>
              <a:rPr lang="en-US" b="0" i="0" dirty="0">
                <a:effectLst/>
                <a:latin typeface="proxima-nova"/>
              </a:rPr>
              <a:t> di due Deep Neural Network</a:t>
            </a:r>
          </a:p>
          <a:p>
            <a:pPr marL="45720" indent="0">
              <a:buNone/>
            </a:pPr>
            <a:r>
              <a:rPr lang="en-US" dirty="0">
                <a:latin typeface="proxima-nova"/>
              </a:rPr>
              <a:t>Pro:</a:t>
            </a:r>
          </a:p>
          <a:p>
            <a:pPr>
              <a:buFontTx/>
              <a:buChar char="-"/>
            </a:pPr>
            <a:r>
              <a:rPr lang="en-US" dirty="0">
                <a:latin typeface="proxima-nova"/>
              </a:rPr>
              <a:t>Training phase stabile (solo con doppia DNN)</a:t>
            </a:r>
          </a:p>
          <a:p>
            <a:pPr>
              <a:buFontTx/>
              <a:buChar char="-"/>
            </a:pPr>
            <a:r>
              <a:rPr lang="en-US" b="0" i="0" dirty="0">
                <a:effectLst/>
                <a:latin typeface="proxima-nova"/>
              </a:rPr>
              <a:t>Q-Value </a:t>
            </a:r>
            <a:r>
              <a:rPr lang="en-US" b="0" i="0" dirty="0" err="1">
                <a:effectLst/>
                <a:latin typeface="proxima-nova"/>
              </a:rPr>
              <a:t>calcolato</a:t>
            </a:r>
            <a:r>
              <a:rPr lang="en-US" b="0" i="0" dirty="0">
                <a:effectLst/>
                <a:latin typeface="proxima-nova"/>
              </a:rPr>
              <a:t> </a:t>
            </a:r>
            <a:r>
              <a:rPr lang="en-US" b="0" i="0" dirty="0" err="1">
                <a:effectLst/>
                <a:latin typeface="proxima-nova"/>
              </a:rPr>
              <a:t>tramite</a:t>
            </a:r>
            <a:r>
              <a:rPr lang="en-US" b="0" i="0" dirty="0">
                <a:effectLst/>
                <a:latin typeface="proxima-nova"/>
              </a:rPr>
              <a:t> DNN (</a:t>
            </a:r>
            <a:r>
              <a:rPr lang="en-US" b="0" i="0" dirty="0" err="1">
                <a:effectLst/>
                <a:latin typeface="proxima-nova"/>
              </a:rPr>
              <a:t>che</a:t>
            </a:r>
            <a:r>
              <a:rPr lang="en-US" b="0" i="0" dirty="0">
                <a:effectLst/>
                <a:latin typeface="proxima-nova"/>
              </a:rPr>
              <a:t> </a:t>
            </a:r>
            <a:r>
              <a:rPr lang="en-US" b="0" i="0" dirty="0" err="1">
                <a:effectLst/>
                <a:latin typeface="proxima-nova"/>
              </a:rPr>
              <a:t>approssima</a:t>
            </a:r>
            <a:r>
              <a:rPr lang="en-US" b="0" i="0" dirty="0">
                <a:effectLst/>
                <a:latin typeface="proxima-nova"/>
              </a:rPr>
              <a:t> la Q-Function)</a:t>
            </a:r>
          </a:p>
          <a:p>
            <a:pPr marL="45720" indent="0">
              <a:buNone/>
            </a:pPr>
            <a:r>
              <a:rPr lang="en-US" dirty="0" err="1">
                <a:latin typeface="proxima-nova"/>
              </a:rPr>
              <a:t>Contro</a:t>
            </a:r>
            <a:r>
              <a:rPr lang="en-US" dirty="0">
                <a:latin typeface="proxima-nova"/>
              </a:rPr>
              <a:t>:</a:t>
            </a:r>
          </a:p>
          <a:p>
            <a:pPr>
              <a:buFontTx/>
              <a:buChar char="-"/>
            </a:pPr>
            <a:r>
              <a:rPr lang="en-US" b="0" i="0" dirty="0">
                <a:effectLst/>
                <a:latin typeface="proxima-nova"/>
              </a:rPr>
              <a:t>Tempi di training molto </a:t>
            </a:r>
            <a:r>
              <a:rPr lang="en-US" b="0" i="0" dirty="0" err="1">
                <a:effectLst/>
                <a:latin typeface="proxima-nova"/>
              </a:rPr>
              <a:t>elevati</a:t>
            </a:r>
            <a:r>
              <a:rPr lang="en-US" b="0" i="0" dirty="0">
                <a:effectLst/>
                <a:latin typeface="proxima-nova"/>
              </a:rPr>
              <a:t> ( &gt; 30 </a:t>
            </a:r>
            <a:r>
              <a:rPr lang="en-US" b="0" i="0" dirty="0" err="1">
                <a:effectLst/>
                <a:latin typeface="proxima-nova"/>
              </a:rPr>
              <a:t>hrs</a:t>
            </a:r>
            <a:r>
              <a:rPr lang="en-US" b="0" i="0" dirty="0">
                <a:effectLst/>
                <a:latin typeface="proxima-nova"/>
              </a:rPr>
              <a:t> ) </a:t>
            </a:r>
            <a:r>
              <a:rPr lang="en-US" b="0" i="0" dirty="0" err="1">
                <a:effectLst/>
                <a:latin typeface="proxima-nova"/>
              </a:rPr>
              <a:t>anche</a:t>
            </a:r>
            <a:r>
              <a:rPr lang="en-US" b="0" i="0" dirty="0">
                <a:effectLst/>
                <a:latin typeface="proxima-nova"/>
              </a:rPr>
              <a:t> per</a:t>
            </a:r>
          </a:p>
          <a:p>
            <a:pPr marL="45720" indent="0">
              <a:buNone/>
            </a:pPr>
            <a:r>
              <a:rPr lang="en-US" dirty="0">
                <a:latin typeface="proxima-nova"/>
              </a:rPr>
              <a:t>   </a:t>
            </a:r>
            <a:r>
              <a:rPr lang="en-US" dirty="0" err="1">
                <a:latin typeface="proxima-nova"/>
              </a:rPr>
              <a:t>cardinalit</a:t>
            </a:r>
            <a:r>
              <a:rPr lang="it-IT" dirty="0">
                <a:latin typeface="proxima-nova"/>
              </a:rPr>
              <a:t>à più piccole del nostro spazio di stato</a:t>
            </a:r>
            <a:endParaRPr lang="en-US" b="0" i="0" dirty="0">
              <a:effectLst/>
              <a:latin typeface="proxima-nov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E5ED88-BA4B-4B87-92AA-1E8210CD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2784" y="3955714"/>
            <a:ext cx="5716015" cy="258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05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043" y="389025"/>
            <a:ext cx="6993914" cy="65239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Due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</a:rPr>
              <a:t>possibili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</a:rPr>
              <a:t>soluzioni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68" y="1483828"/>
            <a:ext cx="11602545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Q-Table e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riduzione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dello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spazio</a:t>
            </a: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di </a:t>
            </a:r>
            <a:r>
              <a:rPr lang="en-US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(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eliminazione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dei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sensori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lungo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direzioni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intermedie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45720" indent="0">
              <a:buNone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Nuova cardinalità: 4 * (4*4)^4 * 3 * 2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= 1.572.864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stati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possibili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gestibile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memoria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principale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" indent="0">
              <a:buNone/>
            </a:pPr>
            <a:endParaRPr lang="en-US" sz="16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Pro:</a:t>
            </a:r>
          </a:p>
          <a:p>
            <a:pPr>
              <a:buFontTx/>
              <a:buChar char="-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Training phase stabile e veloce ( &lt; 1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hrs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)</a:t>
            </a:r>
          </a:p>
          <a:p>
            <a:pPr marL="45720" indent="0">
              <a:buNone/>
            </a:pP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Contro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it-IT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Impossibilità di aumentare lo spazio di stato</a:t>
            </a:r>
          </a:p>
          <a:p>
            <a:pPr>
              <a:buFontTx/>
              <a:buChar char="-"/>
            </a:pP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" indent="0">
              <a:buNone/>
            </a:pPr>
            <a:r>
              <a:rPr lang="it-IT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Entrambe le soluzioni solo state sviluppate ma, a causa della mancanza di hardware necessario al training per la soluzione con due reti neurali profonde, verrà presentata nel se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guito l’implementazione tramite Q-</a:t>
            </a: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Table</a:t>
            </a:r>
            <a:endParaRPr lang="en-US" sz="16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54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Training Phase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34" y="1307419"/>
            <a:ext cx="6481211" cy="19588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La fase di training è composta dalle seguenti operazioni:</a:t>
            </a:r>
          </a:p>
          <a:p>
            <a:pPr marL="45720" indent="0">
              <a:buNone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1) </a:t>
            </a: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L’environment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 di test viene inizializzato</a:t>
            </a:r>
          </a:p>
          <a:p>
            <a:pPr marL="45720" indent="0">
              <a:buNone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2) L’agente richiede informazioni sullo stato (</a:t>
            </a: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Sense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45720" indent="0">
              <a:buNone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3) L’agente sceglie l’azione da eseguire in quello stato (Plan)</a:t>
            </a:r>
          </a:p>
          <a:p>
            <a:pPr marL="45720" indent="0">
              <a:buNone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4) L’agente richiede al body di eseguire l’azione scelta (Act)</a:t>
            </a:r>
          </a:p>
          <a:p>
            <a:pPr>
              <a:buFontTx/>
              <a:buChar char="-"/>
            </a:pP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523CC25-0D40-4930-8B15-D7E30B9EA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285" y="1066010"/>
            <a:ext cx="4085181" cy="2441718"/>
          </a:xfrm>
          <a:prstGeom prst="rect">
            <a:avLst/>
          </a:prstGeom>
        </p:spPr>
      </p:pic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CB582D2D-68C1-4EC7-8E13-6FD3EF930968}"/>
              </a:ext>
            </a:extLst>
          </p:cNvPr>
          <p:cNvSpPr txBox="1">
            <a:spLocks/>
          </p:cNvSpPr>
          <p:nvPr/>
        </p:nvSpPr>
        <p:spPr>
          <a:xfrm>
            <a:off x="464533" y="3712234"/>
            <a:ext cx="11339539" cy="29019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Le operazioni da 1 a 4 vengono eseguite </a:t>
            </a: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finch</a:t>
            </a:r>
            <a:r>
              <a:rPr lang="en-AU" sz="1600" dirty="0">
                <a:latin typeface="Verdana" panose="020B0604030504040204" pitchFamily="34" charset="0"/>
                <a:ea typeface="Verdana" panose="020B0604030504040204" pitchFamily="34" charset="0"/>
              </a:rPr>
              <a:t>é non </a:t>
            </a:r>
            <a:r>
              <a:rPr lang="en-A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viene</a:t>
            </a:r>
            <a:r>
              <a:rPr lang="en-A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A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raggiunto</a:t>
            </a:r>
            <a:r>
              <a:rPr lang="en-A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A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l’obiettivo</a:t>
            </a:r>
            <a:r>
              <a:rPr lang="en-AU" sz="1600" dirty="0">
                <a:latin typeface="Verdana" panose="020B0604030504040204" pitchFamily="34" charset="0"/>
                <a:ea typeface="Verdana" panose="020B0604030504040204" pitchFamily="34" charset="0"/>
              </a:rPr>
              <a:t> del task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" indent="0">
              <a:buFont typeface="Corbel" pitchFamily="34" charset="0"/>
              <a:buNone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L’esecuzione di tale ciclo viene definito come Episodio.</a:t>
            </a:r>
          </a:p>
          <a:p>
            <a:pPr marL="45720" indent="0">
              <a:buFont typeface="Corbel" pitchFamily="34" charset="0"/>
              <a:buNone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Maggiore sarà il numero di episodi e meglio imparerà il nostro agente.</a:t>
            </a:r>
          </a:p>
          <a:p>
            <a:pPr marL="45720" indent="0">
              <a:buFont typeface="Corbel" pitchFamily="34" charset="0"/>
              <a:buNone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Durante la fase di training verranno raccolte tre informazioni utili alla valutazione delle performance dell’agente:</a:t>
            </a:r>
          </a:p>
          <a:p>
            <a:pPr>
              <a:buFontTx/>
              <a:buChar char="-"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step: numero di azioni compiute in un episodio</a:t>
            </a:r>
          </a:p>
          <a:p>
            <a:pPr>
              <a:buFontTx/>
              <a:buChar char="-"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penalità: numero di </a:t>
            </a: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reward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 negativi ricevuti minori di -1 (viene ignorata la penalità sul tempo minimo)</a:t>
            </a:r>
          </a:p>
          <a:p>
            <a:pPr>
              <a:buFontTx/>
              <a:buChar char="-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reward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: somma di </a:t>
            </a: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reward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 positivi e negativi ricevuti in un episodio</a:t>
            </a:r>
          </a:p>
        </p:txBody>
      </p:sp>
    </p:spTree>
    <p:extLst>
      <p:ext uri="{BB962C8B-B14F-4D97-AF65-F5344CB8AC3E}">
        <p14:creationId xmlns:p14="http://schemas.microsoft.com/office/powerpoint/2010/main" val="46616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94" y="360742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Deep into choose action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94" y="940037"/>
            <a:ext cx="11262932" cy="321274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strategia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di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scelta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scelta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dell’azione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divide in due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45720" indent="0">
              <a:buNone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- Exploration: scegliere azioni random per permettere all’agente di imbattersi in stati sconosciuti</a:t>
            </a:r>
          </a:p>
          <a:p>
            <a:pPr>
              <a:buFontTx/>
              <a:buChar char="-"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Exploitation: scegliere azioni basandosi sui Q-Value (appresi dalle esperienze precedenti)</a:t>
            </a:r>
          </a:p>
          <a:p>
            <a:pPr marL="45720" indent="0">
              <a:buNone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La scelta tra le due strategie è guidata dall’ </a:t>
            </a: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iperparametro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 epsilon.</a:t>
            </a:r>
          </a:p>
          <a:p>
            <a:pPr marL="45720" indent="0">
              <a:buNone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Tale parametro permette all’agente di evitare di scegliere sempre lo stesso percorso prima ancora di scoprire percorsi migliori.</a:t>
            </a:r>
          </a:p>
          <a:p>
            <a:pPr marL="45720" indent="0">
              <a:buNone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Inoltre, in questa implementazione, è stato scelto di utilizzare un epsilon dinamico: diminuisce all’aumentare della conoscenza dell’agente.  0.1 &lt; </a:t>
            </a:r>
            <a:r>
              <a:rPr lang="el-GR" sz="1600" dirty="0">
                <a:latin typeface="Verdana" panose="020B0604030504040204" pitchFamily="34" charset="0"/>
                <a:ea typeface="Verdana" panose="020B0604030504040204" pitchFamily="34" charset="0"/>
              </a:rPr>
              <a:t>ε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l-GR" sz="1600" dirty="0">
                <a:latin typeface="Verdana" panose="020B0604030504040204" pitchFamily="34" charset="0"/>
                <a:ea typeface="Verdana" panose="020B0604030504040204" pitchFamily="34" charset="0"/>
              </a:rPr>
              <a:t>≤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 1</a:t>
            </a:r>
          </a:p>
          <a:p>
            <a:pPr>
              <a:buFontTx/>
              <a:buChar char="-"/>
            </a:pPr>
            <a:r>
              <a:rPr lang="el-GR" sz="1600" dirty="0">
                <a:latin typeface="Verdana" panose="020B0604030504040204" pitchFamily="34" charset="0"/>
                <a:ea typeface="Verdana" panose="020B0604030504040204" pitchFamily="34" charset="0"/>
              </a:rPr>
              <a:t>ε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 = 1: azioni scelte solo </a:t>
            </a: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randomicamente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Tx/>
              <a:buChar char="-"/>
            </a:pPr>
            <a:r>
              <a:rPr lang="el-GR" sz="1600" dirty="0">
                <a:latin typeface="Verdana" panose="020B0604030504040204" pitchFamily="34" charset="0"/>
                <a:ea typeface="Verdana" panose="020B0604030504040204" pitchFamily="34" charset="0"/>
              </a:rPr>
              <a:t>ε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 = 0: azioni scelte solo sulla base del miglior Q-Value</a:t>
            </a:r>
          </a:p>
          <a:p>
            <a:pPr>
              <a:buFontTx/>
              <a:buChar char="-"/>
            </a:pP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" indent="0">
              <a:buNone/>
            </a:pP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C3D28F5-E523-4676-87DC-14B320EB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69" y="4221144"/>
            <a:ext cx="9183382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574" y="429109"/>
            <a:ext cx="3813772" cy="792940"/>
          </a:xfrm>
        </p:spPr>
        <p:txBody>
          <a:bodyPr anchor="t">
            <a:normAutofit/>
          </a:bodyPr>
          <a:lstStyle/>
          <a:p>
            <a:pPr algn="ctr"/>
            <a:r>
              <a:rPr lang="en-GB" sz="3600" dirty="0">
                <a:latin typeface="Verdana" panose="020B0604030504040204" pitchFamily="34" charset="0"/>
                <a:ea typeface="Verdana" panose="020B0604030504040204" pitchFamily="34" charset="0"/>
              </a:rPr>
              <a:t>Task</a:t>
            </a:r>
            <a:endParaRPr lang="it-IT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8883933F-AA7B-46B3-9E1C-32B49DA0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93" y="1407318"/>
            <a:ext cx="11291449" cy="450956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agente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passeggero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un punto di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arrivo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è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stato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richiesto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sviluppare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un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algoritmo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tale per cui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l’agente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dopo aver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trovato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passeggero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lo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porti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nel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punto di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arrivo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scegliendo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percorso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più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breve ed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evitando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gli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ostacoli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5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415" y="428326"/>
            <a:ext cx="5401169" cy="665018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Verdana" panose="020B0604030504040204" pitchFamily="34" charset="0"/>
                <a:ea typeface="Verdana" panose="020B0604030504040204" pitchFamily="34" charset="0"/>
              </a:rPr>
              <a:t>Environment</a:t>
            </a:r>
            <a:endParaRPr lang="it-IT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8883933F-AA7B-46B3-9E1C-32B49DA0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656" y="1526540"/>
            <a:ext cx="6570162" cy="51307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Come </a:t>
            </a:r>
            <a:r>
              <a:rPr lang="en-US" dirty="0" err="1"/>
              <a:t>ambiente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scelto</a:t>
            </a:r>
            <a:r>
              <a:rPr lang="en-US" dirty="0"/>
              <a:t> un </a:t>
            </a:r>
            <a:r>
              <a:rPr lang="en-US" dirty="0" err="1"/>
              <a:t>gioco</a:t>
            </a:r>
            <a:r>
              <a:rPr lang="en-US" dirty="0"/>
              <a:t> online in </a:t>
            </a:r>
            <a:r>
              <a:rPr lang="en-US" dirty="0" err="1"/>
              <a:t>fase</a:t>
            </a:r>
            <a:r>
              <a:rPr lang="en-US" dirty="0"/>
              <a:t> di </a:t>
            </a:r>
            <a:r>
              <a:rPr lang="en-US" dirty="0" err="1"/>
              <a:t>sviluppo</a:t>
            </a:r>
            <a:r>
              <a:rPr lang="en-US" dirty="0"/>
              <a:t> ed in </a:t>
            </a:r>
            <a:r>
              <a:rPr lang="en-US" dirty="0" err="1"/>
              <a:t>particolare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Agent </a:t>
            </a:r>
            <a:r>
              <a:rPr lang="en-GB" dirty="0"/>
              <a:t>=&gt; </a:t>
            </a:r>
            <a:r>
              <a:rPr lang="en-US" dirty="0"/>
              <a:t>Horse</a:t>
            </a:r>
          </a:p>
          <a:p>
            <a:pPr>
              <a:buFontTx/>
              <a:buChar char="-"/>
            </a:pPr>
            <a:r>
              <a:rPr lang="en-US" dirty="0"/>
              <a:t>Passenger =&gt; Man</a:t>
            </a:r>
          </a:p>
          <a:p>
            <a:pPr>
              <a:buFontTx/>
              <a:buChar char="-"/>
            </a:pPr>
            <a:r>
              <a:rPr lang="en-US" dirty="0"/>
              <a:t>Finish Point=&gt; Green Tile</a:t>
            </a:r>
          </a:p>
          <a:p>
            <a:pPr marL="45720" indent="0">
              <a:buNone/>
            </a:pP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inoltre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ostacoli</a:t>
            </a:r>
            <a:r>
              <a:rPr lang="en-US" dirty="0"/>
              <a:t> </a:t>
            </a:r>
            <a:r>
              <a:rPr lang="en-US" dirty="0" err="1"/>
              <a:t>interni</a:t>
            </a:r>
            <a:r>
              <a:rPr lang="en-US" dirty="0"/>
              <a:t> e muri </a:t>
            </a:r>
            <a:r>
              <a:rPr lang="en-US" dirty="0" err="1"/>
              <a:t>perimetrali</a:t>
            </a:r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B2FB447-FD07-407F-B40F-749AF2C5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526540"/>
            <a:ext cx="4001058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9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Network Communication Architecture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5FFB51-2061-4D3E-85DB-1E74A78558CE}"/>
              </a:ext>
            </a:extLst>
          </p:cNvPr>
          <p:cNvSpPr txBox="1"/>
          <p:nvPr/>
        </p:nvSpPr>
        <p:spPr>
          <a:xfrm>
            <a:off x="1220757" y="1324522"/>
            <a:ext cx="121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C# Client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C9317C-691C-4ACB-B220-DE56376FF92E}"/>
              </a:ext>
            </a:extLst>
          </p:cNvPr>
          <p:cNvSpPr txBox="1"/>
          <p:nvPr/>
        </p:nvSpPr>
        <p:spPr>
          <a:xfrm>
            <a:off x="5697923" y="4018510"/>
            <a:ext cx="79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Redis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06E824-244E-4A5E-83D8-0528E429B478}"/>
              </a:ext>
            </a:extLst>
          </p:cNvPr>
          <p:cNvSpPr txBox="1"/>
          <p:nvPr/>
        </p:nvSpPr>
        <p:spPr>
          <a:xfrm>
            <a:off x="927466" y="3114365"/>
            <a:ext cx="178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</a:t>
            </a:r>
            <a:r>
              <a:rPr lang="en-US" dirty="0"/>
              <a:t># </a:t>
            </a:r>
            <a:r>
              <a:rPr lang="it-IT" dirty="0" err="1"/>
              <a:t>GameServer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E7D81DD-870F-447F-AEE1-AA5AF61C41DC}"/>
              </a:ext>
            </a:extLst>
          </p:cNvPr>
          <p:cNvSpPr/>
          <p:nvPr/>
        </p:nvSpPr>
        <p:spPr>
          <a:xfrm>
            <a:off x="820396" y="3968385"/>
            <a:ext cx="1785109" cy="11654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02955B-90DB-4418-8D6C-914E392B8C4A}"/>
              </a:ext>
            </a:extLst>
          </p:cNvPr>
          <p:cNvSpPr txBox="1"/>
          <p:nvPr/>
        </p:nvSpPr>
        <p:spPr>
          <a:xfrm>
            <a:off x="1170773" y="4522383"/>
            <a:ext cx="13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AgentBody</a:t>
            </a:r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BBF6B77-45BD-46D6-B79B-D3D112841217}"/>
              </a:ext>
            </a:extLst>
          </p:cNvPr>
          <p:cNvSpPr/>
          <p:nvPr/>
        </p:nvSpPr>
        <p:spPr>
          <a:xfrm>
            <a:off x="5697923" y="3089622"/>
            <a:ext cx="796154" cy="222710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9F79ABB-5752-4FDC-8E19-E6AE85A3E453}"/>
              </a:ext>
            </a:extLst>
          </p:cNvPr>
          <p:cNvSpPr/>
          <p:nvPr/>
        </p:nvSpPr>
        <p:spPr>
          <a:xfrm>
            <a:off x="1170773" y="4522383"/>
            <a:ext cx="13075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FC9B53A-51AF-4291-9BB6-4E51C2FE3699}"/>
              </a:ext>
            </a:extLst>
          </p:cNvPr>
          <p:cNvSpPr txBox="1"/>
          <p:nvPr/>
        </p:nvSpPr>
        <p:spPr>
          <a:xfrm>
            <a:off x="692209" y="3968385"/>
            <a:ext cx="202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TestEnvironment</a:t>
            </a:r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E962EDF-24D8-4375-8E27-687CA9C60712}"/>
              </a:ext>
            </a:extLst>
          </p:cNvPr>
          <p:cNvSpPr/>
          <p:nvPr/>
        </p:nvSpPr>
        <p:spPr>
          <a:xfrm>
            <a:off x="464534" y="3091359"/>
            <a:ext cx="2646135" cy="222710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28926816-4155-4DE1-B1AD-18DB5383B052}"/>
              </a:ext>
            </a:extLst>
          </p:cNvPr>
          <p:cNvSpPr/>
          <p:nvPr/>
        </p:nvSpPr>
        <p:spPr>
          <a:xfrm>
            <a:off x="1638049" y="1888051"/>
            <a:ext cx="299103" cy="1020409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646E0BC-7D0A-4E72-92D7-5D09ECE425BF}"/>
              </a:ext>
            </a:extLst>
          </p:cNvPr>
          <p:cNvSpPr/>
          <p:nvPr/>
        </p:nvSpPr>
        <p:spPr>
          <a:xfrm>
            <a:off x="1230479" y="1252244"/>
            <a:ext cx="1214208" cy="5138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633773A-E2A2-496B-BFCC-5AE5F816A515}"/>
              </a:ext>
            </a:extLst>
          </p:cNvPr>
          <p:cNvSpPr txBox="1"/>
          <p:nvPr/>
        </p:nvSpPr>
        <p:spPr>
          <a:xfrm>
            <a:off x="9544263" y="3112628"/>
            <a:ext cx="178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Python Program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9542685-6FA0-4A88-A93A-0213C5C6505A}"/>
              </a:ext>
            </a:extLst>
          </p:cNvPr>
          <p:cNvSpPr/>
          <p:nvPr/>
        </p:nvSpPr>
        <p:spPr>
          <a:xfrm>
            <a:off x="9437193" y="3966648"/>
            <a:ext cx="1785109" cy="11654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EEF5BF6-9594-4AF0-9548-3A3369773BBE}"/>
              </a:ext>
            </a:extLst>
          </p:cNvPr>
          <p:cNvSpPr txBox="1"/>
          <p:nvPr/>
        </p:nvSpPr>
        <p:spPr>
          <a:xfrm>
            <a:off x="9787570" y="4520646"/>
            <a:ext cx="13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AgentBrain</a:t>
            </a:r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507B839-64F5-478E-BD26-47C7D0199BFD}"/>
              </a:ext>
            </a:extLst>
          </p:cNvPr>
          <p:cNvSpPr/>
          <p:nvPr/>
        </p:nvSpPr>
        <p:spPr>
          <a:xfrm>
            <a:off x="9787570" y="4520646"/>
            <a:ext cx="13075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CA0DB95-8996-454F-BD1D-5B966C2814DD}"/>
              </a:ext>
            </a:extLst>
          </p:cNvPr>
          <p:cNvSpPr txBox="1"/>
          <p:nvPr/>
        </p:nvSpPr>
        <p:spPr>
          <a:xfrm>
            <a:off x="9309006" y="3966648"/>
            <a:ext cx="202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Brain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C1D0CA5-814E-4A00-BA63-788ABC426677}"/>
              </a:ext>
            </a:extLst>
          </p:cNvPr>
          <p:cNvSpPr/>
          <p:nvPr/>
        </p:nvSpPr>
        <p:spPr>
          <a:xfrm>
            <a:off x="9081331" y="3089622"/>
            <a:ext cx="2646135" cy="222710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71E7DC26-16D5-42E5-B725-AC345FB10031}"/>
              </a:ext>
            </a:extLst>
          </p:cNvPr>
          <p:cNvSpPr/>
          <p:nvPr/>
        </p:nvSpPr>
        <p:spPr>
          <a:xfrm rot="5400000">
            <a:off x="7618898" y="2532770"/>
            <a:ext cx="299103" cy="2260905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giù 30">
            <a:extLst>
              <a:ext uri="{FF2B5EF4-FFF2-40B4-BE49-F238E27FC236}">
                <a16:creationId xmlns:a16="http://schemas.microsoft.com/office/drawing/2014/main" id="{B051F8D9-00A2-407A-BE45-2A781F8167A0}"/>
              </a:ext>
            </a:extLst>
          </p:cNvPr>
          <p:cNvSpPr/>
          <p:nvPr/>
        </p:nvSpPr>
        <p:spPr>
          <a:xfrm rot="16200000">
            <a:off x="7618898" y="3637071"/>
            <a:ext cx="299103" cy="2260905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in giù 31">
            <a:extLst>
              <a:ext uri="{FF2B5EF4-FFF2-40B4-BE49-F238E27FC236}">
                <a16:creationId xmlns:a16="http://schemas.microsoft.com/office/drawing/2014/main" id="{5BCDC459-DDD1-40D1-B386-982F42F37D69}"/>
              </a:ext>
            </a:extLst>
          </p:cNvPr>
          <p:cNvSpPr/>
          <p:nvPr/>
        </p:nvSpPr>
        <p:spPr>
          <a:xfrm rot="5400000">
            <a:off x="4197777" y="2532770"/>
            <a:ext cx="299103" cy="2260905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in giù 32">
            <a:extLst>
              <a:ext uri="{FF2B5EF4-FFF2-40B4-BE49-F238E27FC236}">
                <a16:creationId xmlns:a16="http://schemas.microsoft.com/office/drawing/2014/main" id="{8149E3BD-1FD1-4A56-B057-E39504F8C85A}"/>
              </a:ext>
            </a:extLst>
          </p:cNvPr>
          <p:cNvSpPr/>
          <p:nvPr/>
        </p:nvSpPr>
        <p:spPr>
          <a:xfrm rot="16200000">
            <a:off x="4197777" y="3637071"/>
            <a:ext cx="299103" cy="2260905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93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Due </a:t>
            </a:r>
            <a:r>
              <a:rPr lang="en-GB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possibili</a:t>
            </a:r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approcci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5FFB51-2061-4D3E-85DB-1E74A78558CE}"/>
              </a:ext>
            </a:extLst>
          </p:cNvPr>
          <p:cNvSpPr txBox="1"/>
          <p:nvPr/>
        </p:nvSpPr>
        <p:spPr>
          <a:xfrm>
            <a:off x="2030096" y="2556598"/>
            <a:ext cx="28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Programming</a:t>
            </a:r>
            <a:endParaRPr lang="it-IT" dirty="0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71E7DC26-16D5-42E5-B725-AC345FB10031}"/>
              </a:ext>
            </a:extLst>
          </p:cNvPr>
          <p:cNvSpPr/>
          <p:nvPr/>
        </p:nvSpPr>
        <p:spPr>
          <a:xfrm rot="3600000">
            <a:off x="4199328" y="924706"/>
            <a:ext cx="299103" cy="1873893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in giù 34">
            <a:extLst>
              <a:ext uri="{FF2B5EF4-FFF2-40B4-BE49-F238E27FC236}">
                <a16:creationId xmlns:a16="http://schemas.microsoft.com/office/drawing/2014/main" id="{E7C10AEB-BAD1-490F-844C-8ED6C9085287}"/>
              </a:ext>
            </a:extLst>
          </p:cNvPr>
          <p:cNvSpPr/>
          <p:nvPr/>
        </p:nvSpPr>
        <p:spPr>
          <a:xfrm rot="18000000">
            <a:off x="7582735" y="924704"/>
            <a:ext cx="299103" cy="1873893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C6A79664-69B1-4304-B76D-29A244100716}"/>
              </a:ext>
            </a:extLst>
          </p:cNvPr>
          <p:cNvSpPr/>
          <p:nvPr/>
        </p:nvSpPr>
        <p:spPr>
          <a:xfrm>
            <a:off x="2030097" y="2512309"/>
            <a:ext cx="2865176" cy="10102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C6F44C1-BB29-4A1A-8420-141BDC5746F5}"/>
              </a:ext>
            </a:extLst>
          </p:cNvPr>
          <p:cNvSpPr txBox="1"/>
          <p:nvPr/>
        </p:nvSpPr>
        <p:spPr>
          <a:xfrm>
            <a:off x="2030097" y="3059852"/>
            <a:ext cx="286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+ Program = Output</a:t>
            </a:r>
            <a:endParaRPr lang="it-IT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B57F365-633C-4FC5-995A-A8A27DE139CE}"/>
              </a:ext>
            </a:extLst>
          </p:cNvPr>
          <p:cNvSpPr txBox="1"/>
          <p:nvPr/>
        </p:nvSpPr>
        <p:spPr>
          <a:xfrm>
            <a:off x="7185893" y="2553063"/>
            <a:ext cx="28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</a:t>
            </a:r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00E49850-8F5F-4E6C-9B11-1A24C1D76DB5}"/>
              </a:ext>
            </a:extLst>
          </p:cNvPr>
          <p:cNvSpPr/>
          <p:nvPr/>
        </p:nvSpPr>
        <p:spPr>
          <a:xfrm>
            <a:off x="7185894" y="2508774"/>
            <a:ext cx="2865176" cy="10102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17B2F5EF-BDF6-4021-BBE1-EFD9B4C41580}"/>
              </a:ext>
            </a:extLst>
          </p:cNvPr>
          <p:cNvSpPr txBox="1"/>
          <p:nvPr/>
        </p:nvSpPr>
        <p:spPr>
          <a:xfrm>
            <a:off x="7185894" y="3056317"/>
            <a:ext cx="286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+ Output = Program</a:t>
            </a:r>
            <a:endParaRPr lang="it-IT" dirty="0"/>
          </a:p>
        </p:txBody>
      </p:sp>
      <p:sp>
        <p:nvSpPr>
          <p:cNvPr id="42" name="Freccia in giù 41">
            <a:extLst>
              <a:ext uri="{FF2B5EF4-FFF2-40B4-BE49-F238E27FC236}">
                <a16:creationId xmlns:a16="http://schemas.microsoft.com/office/drawing/2014/main" id="{C7C3877D-E358-44B4-B3E8-650888AF5B19}"/>
              </a:ext>
            </a:extLst>
          </p:cNvPr>
          <p:cNvSpPr/>
          <p:nvPr/>
        </p:nvSpPr>
        <p:spPr>
          <a:xfrm>
            <a:off x="8468929" y="3762913"/>
            <a:ext cx="299103" cy="732175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C2603385-8811-4EB5-AF59-58D87C117F90}"/>
              </a:ext>
            </a:extLst>
          </p:cNvPr>
          <p:cNvSpPr txBox="1"/>
          <p:nvPr/>
        </p:nvSpPr>
        <p:spPr>
          <a:xfrm>
            <a:off x="7185893" y="4608761"/>
            <a:ext cx="286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Supervised Learning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en-US" dirty="0"/>
              <a:t>Unsupervised Learning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Reinforcement Learning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216A6C31-2795-4FD2-92D9-C78721AE3389}"/>
              </a:ext>
            </a:extLst>
          </p:cNvPr>
          <p:cNvSpPr/>
          <p:nvPr/>
        </p:nvSpPr>
        <p:spPr>
          <a:xfrm>
            <a:off x="7185892" y="4584040"/>
            <a:ext cx="2865176" cy="10102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27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Reinforcement Learning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0D4A160-3D86-48A2-B016-546EAF842B90}"/>
              </a:ext>
            </a:extLst>
          </p:cNvPr>
          <p:cNvSpPr/>
          <p:nvPr/>
        </p:nvSpPr>
        <p:spPr>
          <a:xfrm>
            <a:off x="6838207" y="3244334"/>
            <a:ext cx="1333144" cy="40314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76BA9F0-67C3-4F0D-B270-E19592F5C733}"/>
              </a:ext>
            </a:extLst>
          </p:cNvPr>
          <p:cNvSpPr txBox="1"/>
          <p:nvPr/>
        </p:nvSpPr>
        <p:spPr>
          <a:xfrm>
            <a:off x="6897675" y="3244334"/>
            <a:ext cx="121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Agent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045158EB-1A9E-4A8A-A60A-9B65AE06B3A1}"/>
              </a:ext>
            </a:extLst>
          </p:cNvPr>
          <p:cNvSpPr/>
          <p:nvPr/>
        </p:nvSpPr>
        <p:spPr>
          <a:xfrm rot="16200000">
            <a:off x="8899105" y="2766911"/>
            <a:ext cx="299103" cy="1401107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921EF59-B01F-493D-A197-6587732A0A03}"/>
              </a:ext>
            </a:extLst>
          </p:cNvPr>
          <p:cNvSpPr txBox="1"/>
          <p:nvPr/>
        </p:nvSpPr>
        <p:spPr>
          <a:xfrm>
            <a:off x="9999741" y="3239681"/>
            <a:ext cx="145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A79645F-204D-4BAE-9CB9-C96205EB29EA}"/>
              </a:ext>
            </a:extLst>
          </p:cNvPr>
          <p:cNvSpPr/>
          <p:nvPr/>
        </p:nvSpPr>
        <p:spPr>
          <a:xfrm>
            <a:off x="9999740" y="3244334"/>
            <a:ext cx="1455523" cy="403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79DCBBF-97AB-4DA3-90E6-5A7EDE787ED2}"/>
              </a:ext>
            </a:extLst>
          </p:cNvPr>
          <p:cNvSpPr txBox="1"/>
          <p:nvPr/>
        </p:nvSpPr>
        <p:spPr>
          <a:xfrm>
            <a:off x="8596932" y="3076574"/>
            <a:ext cx="9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</a:t>
            </a:r>
            <a:endParaRPr lang="it-IT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5A8FF40F-F285-4361-8A40-BA986FBF4C3A}"/>
              </a:ext>
            </a:extLst>
          </p:cNvPr>
          <p:cNvSpPr/>
          <p:nvPr/>
        </p:nvSpPr>
        <p:spPr>
          <a:xfrm>
            <a:off x="10122119" y="4137639"/>
            <a:ext cx="1333144" cy="40314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2723B5C-A42A-400B-81ED-6298076788B8}"/>
              </a:ext>
            </a:extLst>
          </p:cNvPr>
          <p:cNvSpPr txBox="1"/>
          <p:nvPr/>
        </p:nvSpPr>
        <p:spPr>
          <a:xfrm>
            <a:off x="10181587" y="4137639"/>
            <a:ext cx="121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Agent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Freccia in giù 24">
            <a:extLst>
              <a:ext uri="{FF2B5EF4-FFF2-40B4-BE49-F238E27FC236}">
                <a16:creationId xmlns:a16="http://schemas.microsoft.com/office/drawing/2014/main" id="{90FC1394-FF83-4EBA-981A-70FB92488DC2}"/>
              </a:ext>
            </a:extLst>
          </p:cNvPr>
          <p:cNvSpPr/>
          <p:nvPr/>
        </p:nvSpPr>
        <p:spPr>
          <a:xfrm rot="16200000">
            <a:off x="9175256" y="3473785"/>
            <a:ext cx="221774" cy="1401107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DEA5D6B-1251-4EDF-8319-6CE5264A1D73}"/>
              </a:ext>
            </a:extLst>
          </p:cNvPr>
          <p:cNvSpPr txBox="1"/>
          <p:nvPr/>
        </p:nvSpPr>
        <p:spPr>
          <a:xfrm>
            <a:off x="8846278" y="3810720"/>
            <a:ext cx="9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</a:t>
            </a:r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2845513-287C-46F0-AFDC-A5879D685EEB}"/>
              </a:ext>
            </a:extLst>
          </p:cNvPr>
          <p:cNvSpPr txBox="1"/>
          <p:nvPr/>
        </p:nvSpPr>
        <p:spPr>
          <a:xfrm>
            <a:off x="6898931" y="4137639"/>
            <a:ext cx="145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</a:t>
            </a:r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45F639CD-B74C-4519-9658-F274F64F47FB}"/>
              </a:ext>
            </a:extLst>
          </p:cNvPr>
          <p:cNvSpPr/>
          <p:nvPr/>
        </p:nvSpPr>
        <p:spPr>
          <a:xfrm>
            <a:off x="6898930" y="4142292"/>
            <a:ext cx="1455523" cy="403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BBAFC70-2923-4439-86D1-01D2F16C1A4A}"/>
              </a:ext>
            </a:extLst>
          </p:cNvPr>
          <p:cNvSpPr txBox="1"/>
          <p:nvPr/>
        </p:nvSpPr>
        <p:spPr>
          <a:xfrm>
            <a:off x="8721013" y="4511920"/>
            <a:ext cx="11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Reward</a:t>
            </a:r>
            <a:endParaRPr lang="it-IT" dirty="0"/>
          </a:p>
        </p:txBody>
      </p:sp>
      <p:sp>
        <p:nvSpPr>
          <p:cNvPr id="45" name="Freccia in giù 44">
            <a:extLst>
              <a:ext uri="{FF2B5EF4-FFF2-40B4-BE49-F238E27FC236}">
                <a16:creationId xmlns:a16="http://schemas.microsoft.com/office/drawing/2014/main" id="{556E22BB-B466-4BDE-9F6E-DE5C70A9BD24}"/>
              </a:ext>
            </a:extLst>
          </p:cNvPr>
          <p:cNvSpPr/>
          <p:nvPr/>
        </p:nvSpPr>
        <p:spPr>
          <a:xfrm rot="16200000">
            <a:off x="9175256" y="3763533"/>
            <a:ext cx="221774" cy="1401107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45" y="1415351"/>
            <a:ext cx="5979381" cy="495126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processo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di reinforcement learning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è composto dai seguenti step: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Osservazione dell’ambiente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Scelta dell’azione in base a qualche strategia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Compiere l’azione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Ricevere una ricompensa o una penalità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Imparare dall’esperienza e raffinare la strategia 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Iterare finché non viene raggiunta una strategia soddisfacente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7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it-IT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Sense</a:t>
            </a:r>
            <a:r>
              <a:rPr lang="it-IT" sz="3200" dirty="0">
                <a:latin typeface="Verdana" panose="020B0604030504040204" pitchFamily="34" charset="0"/>
                <a:ea typeface="Verdana" panose="020B0604030504040204" pitchFamily="34" charset="0"/>
              </a:rPr>
              <a:t> – Plan – Act </a:t>
            </a:r>
            <a:r>
              <a:rPr lang="it-IT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Paradigm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EEF5BF6-9594-4AF0-9548-3A3369773BBE}"/>
              </a:ext>
            </a:extLst>
          </p:cNvPr>
          <p:cNvSpPr txBox="1"/>
          <p:nvPr/>
        </p:nvSpPr>
        <p:spPr>
          <a:xfrm>
            <a:off x="2546238" y="1661037"/>
            <a:ext cx="13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AgentBrain</a:t>
            </a:r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507B839-64F5-478E-BD26-47C7D0199BFD}"/>
              </a:ext>
            </a:extLst>
          </p:cNvPr>
          <p:cNvSpPr/>
          <p:nvPr/>
        </p:nvSpPr>
        <p:spPr>
          <a:xfrm>
            <a:off x="2546238" y="1661037"/>
            <a:ext cx="13075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giù 30">
            <a:extLst>
              <a:ext uri="{FF2B5EF4-FFF2-40B4-BE49-F238E27FC236}">
                <a16:creationId xmlns:a16="http://schemas.microsoft.com/office/drawing/2014/main" id="{B051F8D9-00A2-407A-BE45-2A781F8167A0}"/>
              </a:ext>
            </a:extLst>
          </p:cNvPr>
          <p:cNvSpPr/>
          <p:nvPr/>
        </p:nvSpPr>
        <p:spPr>
          <a:xfrm rot="16200000">
            <a:off x="4434643" y="1191948"/>
            <a:ext cx="299103" cy="1307507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EB1ECA2-4D20-4E9B-9275-8DD5A7659F66}"/>
              </a:ext>
            </a:extLst>
          </p:cNvPr>
          <p:cNvSpPr txBox="1"/>
          <p:nvPr/>
        </p:nvSpPr>
        <p:spPr>
          <a:xfrm>
            <a:off x="5361465" y="1661035"/>
            <a:ext cx="13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AgentBody</a:t>
            </a:r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B2F2B32-6C0E-4B39-AEE7-4617007F6A63}"/>
              </a:ext>
            </a:extLst>
          </p:cNvPr>
          <p:cNvSpPr/>
          <p:nvPr/>
        </p:nvSpPr>
        <p:spPr>
          <a:xfrm>
            <a:off x="5361465" y="1661035"/>
            <a:ext cx="13075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1542CAD-845C-4375-9672-C1C2CE65DAB6}"/>
              </a:ext>
            </a:extLst>
          </p:cNvPr>
          <p:cNvSpPr txBox="1"/>
          <p:nvPr/>
        </p:nvSpPr>
        <p:spPr>
          <a:xfrm>
            <a:off x="3847198" y="1495646"/>
            <a:ext cx="130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GetState</a:t>
            </a:r>
            <a:endParaRPr lang="it-IT" sz="1400" dirty="0"/>
          </a:p>
        </p:txBody>
      </p:sp>
      <p:sp>
        <p:nvSpPr>
          <p:cNvPr id="37" name="Freccia in giù 36">
            <a:extLst>
              <a:ext uri="{FF2B5EF4-FFF2-40B4-BE49-F238E27FC236}">
                <a16:creationId xmlns:a16="http://schemas.microsoft.com/office/drawing/2014/main" id="{5A50D49B-7976-4195-9E90-D61E2EF5DE5D}"/>
              </a:ext>
            </a:extLst>
          </p:cNvPr>
          <p:cNvSpPr/>
          <p:nvPr/>
        </p:nvSpPr>
        <p:spPr>
          <a:xfrm rot="16200000">
            <a:off x="7249870" y="1189811"/>
            <a:ext cx="299103" cy="1307507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C9245E0-4D87-4BDC-B420-928C260EA104}"/>
              </a:ext>
            </a:extLst>
          </p:cNvPr>
          <p:cNvSpPr txBox="1"/>
          <p:nvPr/>
        </p:nvSpPr>
        <p:spPr>
          <a:xfrm>
            <a:off x="6699769" y="1482712"/>
            <a:ext cx="130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Sense</a:t>
            </a:r>
            <a:endParaRPr lang="it-IT" sz="1400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B87E103-5818-4EDA-8BB2-CC9372BA93BF}"/>
              </a:ext>
            </a:extLst>
          </p:cNvPr>
          <p:cNvSpPr txBox="1"/>
          <p:nvPr/>
        </p:nvSpPr>
        <p:spPr>
          <a:xfrm>
            <a:off x="8128983" y="1643428"/>
            <a:ext cx="142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Environment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1B8BABB7-2DB1-4DCF-BBF4-FF71B08F30FF}"/>
              </a:ext>
            </a:extLst>
          </p:cNvPr>
          <p:cNvSpPr/>
          <p:nvPr/>
        </p:nvSpPr>
        <p:spPr>
          <a:xfrm>
            <a:off x="8128983" y="1643428"/>
            <a:ext cx="142335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049A757-A0E6-4796-AE43-666F12F9563D}"/>
              </a:ext>
            </a:extLst>
          </p:cNvPr>
          <p:cNvSpPr txBox="1"/>
          <p:nvPr/>
        </p:nvSpPr>
        <p:spPr>
          <a:xfrm>
            <a:off x="2546238" y="3683090"/>
            <a:ext cx="13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AgentBrain</a:t>
            </a:r>
            <a:endParaRPr lang="it-IT" dirty="0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1DAD3B1F-0D18-446A-9046-7BA486076938}"/>
              </a:ext>
            </a:extLst>
          </p:cNvPr>
          <p:cNvSpPr/>
          <p:nvPr/>
        </p:nvSpPr>
        <p:spPr>
          <a:xfrm>
            <a:off x="2546238" y="3683090"/>
            <a:ext cx="13075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DAC3A296-5E97-46AB-BDC2-E17BFC92F9B0}"/>
              </a:ext>
            </a:extLst>
          </p:cNvPr>
          <p:cNvCxnSpPr>
            <a:stCxn id="40" idx="2"/>
            <a:endCxn id="25" idx="2"/>
          </p:cNvCxnSpPr>
          <p:nvPr/>
        </p:nvCxnSpPr>
        <p:spPr>
          <a:xfrm rot="5400000">
            <a:off x="6014613" y="-777192"/>
            <a:ext cx="36098" cy="5616000"/>
          </a:xfrm>
          <a:prstGeom prst="bentConnector3">
            <a:avLst>
              <a:gd name="adj1" fmla="val 1398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DD65E5FB-F29C-4504-9397-249C25300D27}"/>
              </a:ext>
            </a:extLst>
          </p:cNvPr>
          <p:cNvCxnSpPr>
            <a:stCxn id="42" idx="1"/>
            <a:endCxn id="42" idx="0"/>
          </p:cNvCxnSpPr>
          <p:nvPr/>
        </p:nvCxnSpPr>
        <p:spPr>
          <a:xfrm rot="10800000" flipH="1">
            <a:off x="2546238" y="3683090"/>
            <a:ext cx="653754" cy="184666"/>
          </a:xfrm>
          <a:prstGeom prst="bentConnector4">
            <a:avLst>
              <a:gd name="adj1" fmla="val -34967"/>
              <a:gd name="adj2" fmla="val 223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9DC76EA4-6BFB-4744-9CDB-77923BBED279}"/>
              </a:ext>
            </a:extLst>
          </p:cNvPr>
          <p:cNvSpPr txBox="1"/>
          <p:nvPr/>
        </p:nvSpPr>
        <p:spPr>
          <a:xfrm>
            <a:off x="2046571" y="3172551"/>
            <a:ext cx="130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Plan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E2480CED-7D5F-4B44-861B-2395D89525E2}"/>
              </a:ext>
            </a:extLst>
          </p:cNvPr>
          <p:cNvSpPr txBox="1"/>
          <p:nvPr/>
        </p:nvSpPr>
        <p:spPr>
          <a:xfrm>
            <a:off x="2546238" y="5239390"/>
            <a:ext cx="13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AgentBrain</a:t>
            </a:r>
            <a:endParaRPr lang="it-IT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82F90C1C-8F75-4620-BF74-440EECE26F62}"/>
              </a:ext>
            </a:extLst>
          </p:cNvPr>
          <p:cNvSpPr/>
          <p:nvPr/>
        </p:nvSpPr>
        <p:spPr>
          <a:xfrm>
            <a:off x="2546238" y="5239390"/>
            <a:ext cx="13075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Freccia in giù 53">
            <a:extLst>
              <a:ext uri="{FF2B5EF4-FFF2-40B4-BE49-F238E27FC236}">
                <a16:creationId xmlns:a16="http://schemas.microsoft.com/office/drawing/2014/main" id="{A5D85437-3F8A-4F4F-932B-EF2719E67397}"/>
              </a:ext>
            </a:extLst>
          </p:cNvPr>
          <p:cNvSpPr/>
          <p:nvPr/>
        </p:nvSpPr>
        <p:spPr>
          <a:xfrm rot="16200000">
            <a:off x="4434643" y="4770301"/>
            <a:ext cx="299103" cy="1307507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5CC0857-43D4-4AB4-A5D4-FB6796C9B311}"/>
              </a:ext>
            </a:extLst>
          </p:cNvPr>
          <p:cNvSpPr txBox="1"/>
          <p:nvPr/>
        </p:nvSpPr>
        <p:spPr>
          <a:xfrm>
            <a:off x="5361465" y="5239388"/>
            <a:ext cx="13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AgentBody</a:t>
            </a:r>
            <a:endParaRPr lang="it-IT" dirty="0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09A2C252-DFEB-450B-A8EB-1AEE6B367F14}"/>
              </a:ext>
            </a:extLst>
          </p:cNvPr>
          <p:cNvSpPr/>
          <p:nvPr/>
        </p:nvSpPr>
        <p:spPr>
          <a:xfrm>
            <a:off x="5361465" y="5239388"/>
            <a:ext cx="13075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58DFE93-5D10-439F-B84A-4868520DFA61}"/>
              </a:ext>
            </a:extLst>
          </p:cNvPr>
          <p:cNvSpPr txBox="1"/>
          <p:nvPr/>
        </p:nvSpPr>
        <p:spPr>
          <a:xfrm>
            <a:off x="3847198" y="5073999"/>
            <a:ext cx="130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Act</a:t>
            </a:r>
          </a:p>
        </p:txBody>
      </p:sp>
      <p:sp>
        <p:nvSpPr>
          <p:cNvPr id="58" name="Freccia in giù 57">
            <a:extLst>
              <a:ext uri="{FF2B5EF4-FFF2-40B4-BE49-F238E27FC236}">
                <a16:creationId xmlns:a16="http://schemas.microsoft.com/office/drawing/2014/main" id="{268E0A74-C798-491F-9772-45F5D47B2754}"/>
              </a:ext>
            </a:extLst>
          </p:cNvPr>
          <p:cNvSpPr/>
          <p:nvPr/>
        </p:nvSpPr>
        <p:spPr>
          <a:xfrm rot="16200000">
            <a:off x="7249870" y="4768164"/>
            <a:ext cx="299103" cy="1307507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923BF692-7E17-471D-8EE8-EB925DEC5B8E}"/>
              </a:ext>
            </a:extLst>
          </p:cNvPr>
          <p:cNvSpPr txBox="1"/>
          <p:nvPr/>
        </p:nvSpPr>
        <p:spPr>
          <a:xfrm>
            <a:off x="8128983" y="5221781"/>
            <a:ext cx="142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Environment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E190AA9A-F932-43A4-833F-84EC7B36EC77}"/>
              </a:ext>
            </a:extLst>
          </p:cNvPr>
          <p:cNvSpPr/>
          <p:nvPr/>
        </p:nvSpPr>
        <p:spPr>
          <a:xfrm>
            <a:off x="8128983" y="5221781"/>
            <a:ext cx="142335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EFEDC1C2-12DA-48CE-B5D0-B28B82D9006C}"/>
              </a:ext>
            </a:extLst>
          </p:cNvPr>
          <p:cNvCxnSpPr>
            <a:stCxn id="61" idx="2"/>
            <a:endCxn id="53" idx="2"/>
          </p:cNvCxnSpPr>
          <p:nvPr/>
        </p:nvCxnSpPr>
        <p:spPr>
          <a:xfrm rot="5400000">
            <a:off x="6014613" y="2801161"/>
            <a:ext cx="36098" cy="5616000"/>
          </a:xfrm>
          <a:prstGeom prst="bentConnector3">
            <a:avLst>
              <a:gd name="adj1" fmla="val 1398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5470BD58-9E16-4732-9854-D00B0A363AA1}"/>
              </a:ext>
            </a:extLst>
          </p:cNvPr>
          <p:cNvSpPr/>
          <p:nvPr/>
        </p:nvSpPr>
        <p:spPr>
          <a:xfrm>
            <a:off x="2190376" y="4693704"/>
            <a:ext cx="7811248" cy="167884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944A70ED-8051-43AC-8D18-A32F2FD8F709}"/>
              </a:ext>
            </a:extLst>
          </p:cNvPr>
          <p:cNvSpPr/>
          <p:nvPr/>
        </p:nvSpPr>
        <p:spPr>
          <a:xfrm>
            <a:off x="2190376" y="2883902"/>
            <a:ext cx="7811248" cy="151878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con angoli arrotondati 65">
            <a:extLst>
              <a:ext uri="{FF2B5EF4-FFF2-40B4-BE49-F238E27FC236}">
                <a16:creationId xmlns:a16="http://schemas.microsoft.com/office/drawing/2014/main" id="{1DA65B2D-B2E5-42C5-B9F4-D69AF5AC0C3C}"/>
              </a:ext>
            </a:extLst>
          </p:cNvPr>
          <p:cNvSpPr/>
          <p:nvPr/>
        </p:nvSpPr>
        <p:spPr>
          <a:xfrm>
            <a:off x="2190376" y="1002293"/>
            <a:ext cx="7811248" cy="16788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7F2F52D0-D596-49FF-A082-69EF4B618371}"/>
              </a:ext>
            </a:extLst>
          </p:cNvPr>
          <p:cNvSpPr txBox="1"/>
          <p:nvPr/>
        </p:nvSpPr>
        <p:spPr>
          <a:xfrm>
            <a:off x="5154705" y="1021981"/>
            <a:ext cx="2048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solidFill>
                  <a:schemeClr val="accent1"/>
                </a:solidFill>
              </a:rPr>
              <a:t>Sensing </a:t>
            </a:r>
            <a:r>
              <a:rPr lang="it-IT" sz="2200" dirty="0" err="1">
                <a:solidFill>
                  <a:schemeClr val="accent1"/>
                </a:solidFill>
              </a:rPr>
              <a:t>Phase</a:t>
            </a:r>
            <a:endParaRPr lang="it-IT" sz="2200" dirty="0">
              <a:solidFill>
                <a:schemeClr val="accent1"/>
              </a:solidFill>
            </a:endParaRP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8795F6E1-5894-4B73-B387-AF1C60F9A96D}"/>
              </a:ext>
            </a:extLst>
          </p:cNvPr>
          <p:cNvSpPr txBox="1"/>
          <p:nvPr/>
        </p:nvSpPr>
        <p:spPr>
          <a:xfrm>
            <a:off x="5071849" y="2871673"/>
            <a:ext cx="2048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solidFill>
                  <a:srgbClr val="0070C0"/>
                </a:solidFill>
              </a:rPr>
              <a:t>Planning </a:t>
            </a:r>
            <a:r>
              <a:rPr lang="it-IT" sz="2200" dirty="0" err="1">
                <a:solidFill>
                  <a:srgbClr val="0070C0"/>
                </a:solidFill>
              </a:rPr>
              <a:t>Phase</a:t>
            </a:r>
            <a:endParaRPr lang="it-IT" sz="2200" dirty="0">
              <a:solidFill>
                <a:srgbClr val="0070C0"/>
              </a:solidFill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B0FE50-5CE2-4343-B364-923B6C57B0C7}"/>
              </a:ext>
            </a:extLst>
          </p:cNvPr>
          <p:cNvSpPr txBox="1"/>
          <p:nvPr/>
        </p:nvSpPr>
        <p:spPr>
          <a:xfrm>
            <a:off x="5154705" y="4695969"/>
            <a:ext cx="2048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>
                <a:solidFill>
                  <a:schemeClr val="accent2"/>
                </a:solidFill>
              </a:rPr>
              <a:t>Acting</a:t>
            </a:r>
            <a:r>
              <a:rPr lang="it-IT" sz="2200" dirty="0">
                <a:solidFill>
                  <a:schemeClr val="accent2"/>
                </a:solidFill>
              </a:rPr>
              <a:t> </a:t>
            </a:r>
            <a:r>
              <a:rPr lang="it-IT" sz="2200" dirty="0" err="1">
                <a:solidFill>
                  <a:schemeClr val="accent2"/>
                </a:solidFill>
              </a:rPr>
              <a:t>Phase</a:t>
            </a:r>
            <a:endParaRPr lang="it-IT" sz="2200" dirty="0">
              <a:solidFill>
                <a:schemeClr val="accent2"/>
              </a:solidFill>
            </a:endParaRP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2850BB49-D200-4057-8198-40BAE4C803A2}"/>
              </a:ext>
            </a:extLst>
          </p:cNvPr>
          <p:cNvSpPr txBox="1"/>
          <p:nvPr/>
        </p:nvSpPr>
        <p:spPr>
          <a:xfrm>
            <a:off x="6744780" y="5067892"/>
            <a:ext cx="130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Interact</a:t>
            </a:r>
            <a:endParaRPr lang="it-IT" sz="1400" dirty="0"/>
          </a:p>
        </p:txBody>
      </p:sp>
      <p:sp>
        <p:nvSpPr>
          <p:cNvPr id="21" name="Freccia circolare a destra 20">
            <a:extLst>
              <a:ext uri="{FF2B5EF4-FFF2-40B4-BE49-F238E27FC236}">
                <a16:creationId xmlns:a16="http://schemas.microsoft.com/office/drawing/2014/main" id="{B6318D2C-2DA3-493B-B782-996A073300EB}"/>
              </a:ext>
            </a:extLst>
          </p:cNvPr>
          <p:cNvSpPr/>
          <p:nvPr/>
        </p:nvSpPr>
        <p:spPr>
          <a:xfrm>
            <a:off x="1478698" y="1790489"/>
            <a:ext cx="567873" cy="1689839"/>
          </a:xfrm>
          <a:prstGeom prst="curved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1" name="Freccia circolare a destra 70">
            <a:extLst>
              <a:ext uri="{FF2B5EF4-FFF2-40B4-BE49-F238E27FC236}">
                <a16:creationId xmlns:a16="http://schemas.microsoft.com/office/drawing/2014/main" id="{4DBC40E2-8B91-44F1-9E12-283F806C5C0C}"/>
              </a:ext>
            </a:extLst>
          </p:cNvPr>
          <p:cNvSpPr/>
          <p:nvPr/>
        </p:nvSpPr>
        <p:spPr>
          <a:xfrm>
            <a:off x="1495827" y="3937372"/>
            <a:ext cx="567873" cy="1689839"/>
          </a:xfrm>
          <a:prstGeom prst="curved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3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RL &amp; Sense-Plan-Act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45" y="1415351"/>
            <a:ext cx="9756646" cy="45421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processo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di reinforcement learning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è composto dai seguenti step: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Osservazione dell’ambiente</a:t>
            </a:r>
          </a:p>
          <a:p>
            <a:pPr marL="502920" indent="-457200">
              <a:buAutoNum type="arabicParenR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Scelta dell’azione in base a qualche strategia</a:t>
            </a:r>
          </a:p>
          <a:p>
            <a:pPr marL="502920" indent="-457200">
              <a:buAutoNum type="arabicParenR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Compiere l’azione</a:t>
            </a:r>
          </a:p>
          <a:p>
            <a:pPr marL="502920" indent="-457200">
              <a:buAutoNum type="arabicParenR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Ricevere una ricompensa o una penalità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Imparare dall’esperienza e raffinare la strategia 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617B8F9D-EE92-4D0F-975C-EABFF136FB8F}"/>
              </a:ext>
            </a:extLst>
          </p:cNvPr>
          <p:cNvSpPr/>
          <p:nvPr/>
        </p:nvSpPr>
        <p:spPr>
          <a:xfrm>
            <a:off x="989649" y="3829969"/>
            <a:ext cx="7811248" cy="38494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97BFFC2-3413-4F60-8C5A-24C947E2CEB9}"/>
              </a:ext>
            </a:extLst>
          </p:cNvPr>
          <p:cNvSpPr/>
          <p:nvPr/>
        </p:nvSpPr>
        <p:spPr>
          <a:xfrm>
            <a:off x="989649" y="2833276"/>
            <a:ext cx="7811248" cy="42931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43461C14-0398-4216-8180-42882C5D7D5E}"/>
              </a:ext>
            </a:extLst>
          </p:cNvPr>
          <p:cNvSpPr/>
          <p:nvPr/>
        </p:nvSpPr>
        <p:spPr>
          <a:xfrm>
            <a:off x="989649" y="1928201"/>
            <a:ext cx="7811248" cy="3189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70A66A3-FF09-43B1-A274-1EAC42B2C044}"/>
              </a:ext>
            </a:extLst>
          </p:cNvPr>
          <p:cNvSpPr txBox="1"/>
          <p:nvPr/>
        </p:nvSpPr>
        <p:spPr>
          <a:xfrm>
            <a:off x="7675555" y="1871986"/>
            <a:ext cx="112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>
                <a:solidFill>
                  <a:schemeClr val="accent1"/>
                </a:solidFill>
              </a:rPr>
              <a:t>Sense</a:t>
            </a:r>
            <a:endParaRPr lang="it-IT" sz="2200" dirty="0">
              <a:solidFill>
                <a:schemeClr val="accent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64E939A-46D3-4B77-9F32-A3F00D338776}"/>
              </a:ext>
            </a:extLst>
          </p:cNvPr>
          <p:cNvSpPr txBox="1"/>
          <p:nvPr/>
        </p:nvSpPr>
        <p:spPr>
          <a:xfrm>
            <a:off x="9616094" y="2424970"/>
            <a:ext cx="1827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/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Iterare finché non viene raggiunta una strategia soddisfacente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5FB491F-379B-49A7-8367-BCE7535C8C31}"/>
              </a:ext>
            </a:extLst>
          </p:cNvPr>
          <p:cNvSpPr txBox="1"/>
          <p:nvPr/>
        </p:nvSpPr>
        <p:spPr>
          <a:xfrm>
            <a:off x="7675556" y="2812587"/>
            <a:ext cx="112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solidFill>
                  <a:srgbClr val="0070C0"/>
                </a:solidFill>
              </a:rPr>
              <a:t>Plan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DE9DB43-94FD-4085-BEF9-54006B68C7D1}"/>
              </a:ext>
            </a:extLst>
          </p:cNvPr>
          <p:cNvSpPr txBox="1"/>
          <p:nvPr/>
        </p:nvSpPr>
        <p:spPr>
          <a:xfrm>
            <a:off x="7675555" y="3808953"/>
            <a:ext cx="112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solidFill>
                  <a:schemeClr val="accent2"/>
                </a:solidFill>
              </a:rPr>
              <a:t>Act</a:t>
            </a:r>
          </a:p>
        </p:txBody>
      </p:sp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3B56B91D-3DAB-4654-B722-475195AF2415}"/>
              </a:ext>
            </a:extLst>
          </p:cNvPr>
          <p:cNvCxnSpPr>
            <a:stCxn id="37" idx="2"/>
            <a:endCxn id="30" idx="3"/>
          </p:cNvCxnSpPr>
          <p:nvPr/>
        </p:nvCxnSpPr>
        <p:spPr>
          <a:xfrm rot="5400000" flipH="1" flipV="1">
            <a:off x="7443356" y="2882299"/>
            <a:ext cx="2152410" cy="562671"/>
          </a:xfrm>
          <a:prstGeom prst="bentConnector4">
            <a:avLst>
              <a:gd name="adj1" fmla="val -10621"/>
              <a:gd name="adj2" fmla="val 2194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E7A3ADD-BC7B-4898-9260-8B6048D45D22}"/>
              </a:ext>
            </a:extLst>
          </p:cNvPr>
          <p:cNvCxnSpPr>
            <a:stCxn id="30" idx="2"/>
            <a:endCxn id="35" idx="0"/>
          </p:cNvCxnSpPr>
          <p:nvPr/>
        </p:nvCxnSpPr>
        <p:spPr>
          <a:xfrm>
            <a:off x="8238226" y="2302873"/>
            <a:ext cx="1" cy="50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1F0235F7-FB8A-48B6-B9AB-CE0EE025C01D}"/>
              </a:ext>
            </a:extLst>
          </p:cNvPr>
          <p:cNvCxnSpPr>
            <a:cxnSpLocks/>
          </p:cNvCxnSpPr>
          <p:nvPr/>
        </p:nvCxnSpPr>
        <p:spPr>
          <a:xfrm flipH="1">
            <a:off x="8238224" y="3279694"/>
            <a:ext cx="1" cy="565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6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324453-BE62-4E1F-9D4F-CF3928DA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489CA-D60F-4448-A487-4F07DC91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99934B-87C3-45A9-A1F9-E5B1D9F1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34" y="429109"/>
            <a:ext cx="11262932" cy="579295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Requirements</a:t>
            </a:r>
            <a:endParaRPr lang="it-IT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Content Placeholder 12">
            <a:extLst>
              <a:ext uri="{FF2B5EF4-FFF2-40B4-BE49-F238E27FC236}">
                <a16:creationId xmlns:a16="http://schemas.microsoft.com/office/drawing/2014/main" id="{6E697896-E47C-45F7-A1D5-01764DF5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45" y="1415351"/>
            <a:ext cx="9756646" cy="45421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Ci sono diversi requisiti da tenere in considerazione per definire al meglio una soluzione al problema dato: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Il passeggero va lasciato nel punto esatto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L’agente deve impiegare il minor tempo possibile per portarlo a destinazione</a:t>
            </a:r>
          </a:p>
          <a:p>
            <a:pPr marL="502920" indent="-457200">
              <a:buAutoNum type="arabicParenR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L’agente deve rispettare i vincoli fisici dell’ambiente</a:t>
            </a:r>
          </a:p>
          <a:p>
            <a:pPr marL="45720" indent="0">
              <a:buNone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" indent="0">
              <a:buNone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Bisogna inoltre definire quali sono le ricompense, gli stati e le azioni possibili.</a:t>
            </a:r>
          </a:p>
        </p:txBody>
      </p:sp>
    </p:spTree>
    <p:extLst>
      <p:ext uri="{BB962C8B-B14F-4D97-AF65-F5344CB8AC3E}">
        <p14:creationId xmlns:p14="http://schemas.microsoft.com/office/powerpoint/2010/main" val="79657127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645</TotalTime>
  <Words>1402</Words>
  <Application>Microsoft Office PowerPoint</Application>
  <PresentationFormat>Widescreen</PresentationFormat>
  <Paragraphs>188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Cambria Math</vt:lpstr>
      <vt:lpstr>Corbel</vt:lpstr>
      <vt:lpstr>proxima-nova</vt:lpstr>
      <vt:lpstr>Verdana</vt:lpstr>
      <vt:lpstr>Base</vt:lpstr>
      <vt:lpstr>Presentazione standard di PowerPoint</vt:lpstr>
      <vt:lpstr>Task</vt:lpstr>
      <vt:lpstr>Environment</vt:lpstr>
      <vt:lpstr>Network Communication Architecture</vt:lpstr>
      <vt:lpstr>Due possibili approcci</vt:lpstr>
      <vt:lpstr>Reinforcement Learning</vt:lpstr>
      <vt:lpstr>Sense – Plan – Act Paradigm</vt:lpstr>
      <vt:lpstr>RL &amp; Sense-Plan-Act</vt:lpstr>
      <vt:lpstr>Requirements</vt:lpstr>
      <vt:lpstr>Rewards</vt:lpstr>
      <vt:lpstr>State Space</vt:lpstr>
      <vt:lpstr>State Space</vt:lpstr>
      <vt:lpstr>Action Space</vt:lpstr>
      <vt:lpstr>Q-Learning</vt:lpstr>
      <vt:lpstr>Q-Table</vt:lpstr>
      <vt:lpstr>Due possibili soluzioni</vt:lpstr>
      <vt:lpstr>Due possibili soluzioni</vt:lpstr>
      <vt:lpstr>Training Phase</vt:lpstr>
      <vt:lpstr>Deep into choose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Susco</dc:creator>
  <cp:lastModifiedBy>Alessio Susco</cp:lastModifiedBy>
  <cp:revision>4</cp:revision>
  <dcterms:created xsi:type="dcterms:W3CDTF">2021-11-23T15:53:56Z</dcterms:created>
  <dcterms:modified xsi:type="dcterms:W3CDTF">2021-11-24T14:37:46Z</dcterms:modified>
</cp:coreProperties>
</file>