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4824368-4DEF-485A-9FED-DE4611500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Alessio Susco </a:t>
            </a:r>
            <a:r>
              <a:rPr lang="it-IT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266383</a:t>
            </a:r>
          </a:p>
          <a:p>
            <a:r>
              <a:rPr lang="it-IT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A.A. 2020/2021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0F0292-C767-4530-BA61-DAEF50F93E80}"/>
              </a:ext>
            </a:extLst>
          </p:cNvPr>
          <p:cNvSpPr txBox="1"/>
          <p:nvPr/>
        </p:nvSpPr>
        <p:spPr>
          <a:xfrm>
            <a:off x="534420" y="444381"/>
            <a:ext cx="111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Intelligent Systems and Robotics Laboratory Project</a:t>
            </a:r>
          </a:p>
        </p:txBody>
      </p:sp>
    </p:spTree>
    <p:extLst>
      <p:ext uri="{BB962C8B-B14F-4D97-AF65-F5344CB8AC3E}">
        <p14:creationId xmlns:p14="http://schemas.microsoft.com/office/powerpoint/2010/main" val="345939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Rewards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imparerà a fare delle scelte sulla base di esperienze passate caratterizzate dalle ricompense ricevute. La scelta delle penalità e delle ricompense è stata fatta considerando che l’agente dovrebbe ricevere: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- una ricompensa dopo aver preso il passeggero (+20)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lauta ricompensa dopo aver lasciato il passeggero nel punto corretto (goal del task) (+100)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penalità se lascia il passeggero nella posizione errata (-50)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penalità se prova a muoversi verso un ostacolo (-10)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piccola penalità ad ogni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“step”,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ovvero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ogni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azione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scelta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in modo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stimolare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l’agente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a risolvere il task nel più breve tempo possibile (-1)</a:t>
            </a:r>
          </a:p>
        </p:txBody>
      </p:sp>
    </p:spTree>
    <p:extLst>
      <p:ext uri="{BB962C8B-B14F-4D97-AF65-F5344CB8AC3E}">
        <p14:creationId xmlns:p14="http://schemas.microsoft.com/office/powerpoint/2010/main" val="7484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State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Con spazio di stato definiamo l’insieme di tutte le possibili situazioni in cui si può imbattere l’agente. Lo stato pertanto dovrebbe contenere informazioni utili all’agente per scegliere l’azione più opportuna.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iniziale: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(X, Y,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PassengerLocation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PassengerDestination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8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State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Successivamente: Sensing Lidar-Like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W_d,W_obs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Passenger Location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Passenger Destination</a:t>
            </a:r>
          </a:p>
          <a:p>
            <a:pPr>
              <a:buFontTx/>
              <a:buChar char="-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Dove: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Types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(_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): [Free,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Wall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FinishPoint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(_d): [0,1,2,3]</a:t>
            </a:r>
          </a:p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ToDO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: da specificare pro e contro della scelta iniziale e della successiva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Q-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Coord-based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=&gt; Lidar-like DQN =&gt; Lidar-like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QTable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1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Action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L’agente, trovandosi in un determinato stato, deve scegliere un’azione da compiere. In particolare: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North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East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South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West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Pickup</a:t>
            </a:r>
          </a:p>
          <a:p>
            <a:pPr marL="502920" indent="-457200">
              <a:buAutoNum type="arabicParenR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Dropoff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Q-Table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6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Deep Q-Network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74" y="429109"/>
            <a:ext cx="3813772" cy="792940"/>
          </a:xfrm>
        </p:spPr>
        <p:txBody>
          <a:bodyPr anchor="t">
            <a:normAutofit/>
          </a:bodyPr>
          <a:lstStyle/>
          <a:p>
            <a:pPr algn="ctr"/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Task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8883933F-AA7B-46B3-9E1C-32B49DA0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3" y="1407318"/>
            <a:ext cx="5979381" cy="4509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agente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passeggero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punto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arrivo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è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stato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richiesto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sviluppare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algoritmo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tale per cui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l’agente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dopo aver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trovato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passeggero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lo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porti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punto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arrivo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scegliendo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percorso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più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breve 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evitando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ostacoli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15" y="428326"/>
            <a:ext cx="5401169" cy="665018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8883933F-AA7B-46B3-9E1C-32B49DA0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656" y="1526540"/>
            <a:ext cx="6570162" cy="51307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Come </a:t>
            </a:r>
            <a:r>
              <a:rPr lang="en-US" dirty="0" err="1"/>
              <a:t>ambiente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scelto</a:t>
            </a:r>
            <a:r>
              <a:rPr lang="en-US" dirty="0"/>
              <a:t> un </a:t>
            </a:r>
            <a:r>
              <a:rPr lang="en-US" dirty="0" err="1"/>
              <a:t>gioco</a:t>
            </a:r>
            <a:r>
              <a:rPr lang="en-US" dirty="0"/>
              <a:t> online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ed in </a:t>
            </a:r>
            <a:r>
              <a:rPr lang="en-US" dirty="0" err="1"/>
              <a:t>particolare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Agent </a:t>
            </a:r>
            <a:r>
              <a:rPr lang="en-GB" dirty="0"/>
              <a:t>=&gt; </a:t>
            </a:r>
            <a:r>
              <a:rPr lang="en-US" dirty="0"/>
              <a:t>Horse</a:t>
            </a:r>
          </a:p>
          <a:p>
            <a:pPr>
              <a:buFontTx/>
              <a:buChar char="-"/>
            </a:pPr>
            <a:r>
              <a:rPr lang="en-US" dirty="0"/>
              <a:t>Passenger =&gt; Man</a:t>
            </a:r>
          </a:p>
          <a:p>
            <a:pPr>
              <a:buFontTx/>
              <a:buChar char="-"/>
            </a:pPr>
            <a:r>
              <a:rPr lang="en-US" dirty="0"/>
              <a:t>Finish Point=&gt; Green Tile</a:t>
            </a:r>
          </a:p>
          <a:p>
            <a:pPr marL="45720" indent="0">
              <a:buNone/>
            </a:pP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visibili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ostacoli</a:t>
            </a:r>
            <a:r>
              <a:rPr lang="en-US" dirty="0"/>
              <a:t> </a:t>
            </a:r>
            <a:r>
              <a:rPr lang="en-US" dirty="0" err="1"/>
              <a:t>interni</a:t>
            </a:r>
            <a:r>
              <a:rPr lang="en-US" dirty="0"/>
              <a:t> ed </a:t>
            </a:r>
            <a:r>
              <a:rPr lang="en-US" dirty="0" err="1"/>
              <a:t>i</a:t>
            </a:r>
            <a:r>
              <a:rPr lang="en-US" dirty="0"/>
              <a:t> muri </a:t>
            </a:r>
            <a:r>
              <a:rPr lang="en-US" dirty="0" err="1"/>
              <a:t>perimetrali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2FB447-FD07-407F-B40F-749AF2C5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26540"/>
            <a:ext cx="40010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Network Communication Architecture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5FFB51-2061-4D3E-85DB-1E74A78558CE}"/>
              </a:ext>
            </a:extLst>
          </p:cNvPr>
          <p:cNvSpPr txBox="1"/>
          <p:nvPr/>
        </p:nvSpPr>
        <p:spPr>
          <a:xfrm>
            <a:off x="1220757" y="1324522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C#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C9317C-691C-4ACB-B220-DE56376FF92E}"/>
              </a:ext>
            </a:extLst>
          </p:cNvPr>
          <p:cNvSpPr txBox="1"/>
          <p:nvPr/>
        </p:nvSpPr>
        <p:spPr>
          <a:xfrm>
            <a:off x="5697923" y="4018510"/>
            <a:ext cx="7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Redis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06E824-244E-4A5E-83D8-0528E429B478}"/>
              </a:ext>
            </a:extLst>
          </p:cNvPr>
          <p:cNvSpPr txBox="1"/>
          <p:nvPr/>
        </p:nvSpPr>
        <p:spPr>
          <a:xfrm>
            <a:off x="927466" y="3114365"/>
            <a:ext cx="17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</a:t>
            </a:r>
            <a:r>
              <a:rPr lang="en-US" dirty="0"/>
              <a:t># </a:t>
            </a:r>
            <a:r>
              <a:rPr lang="it-IT" dirty="0" err="1"/>
              <a:t>GameServer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7D81DD-870F-447F-AEE1-AA5AF61C41DC}"/>
              </a:ext>
            </a:extLst>
          </p:cNvPr>
          <p:cNvSpPr/>
          <p:nvPr/>
        </p:nvSpPr>
        <p:spPr>
          <a:xfrm>
            <a:off x="820396" y="3968385"/>
            <a:ext cx="1785109" cy="1165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02955B-90DB-4418-8D6C-914E392B8C4A}"/>
              </a:ext>
            </a:extLst>
          </p:cNvPr>
          <p:cNvSpPr txBox="1"/>
          <p:nvPr/>
        </p:nvSpPr>
        <p:spPr>
          <a:xfrm>
            <a:off x="1170773" y="4522383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BBF6B77-45BD-46D6-B79B-D3D112841217}"/>
              </a:ext>
            </a:extLst>
          </p:cNvPr>
          <p:cNvSpPr/>
          <p:nvPr/>
        </p:nvSpPr>
        <p:spPr>
          <a:xfrm>
            <a:off x="5697923" y="3089622"/>
            <a:ext cx="796154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79ABB-5752-4FDC-8E19-E6AE85A3E453}"/>
              </a:ext>
            </a:extLst>
          </p:cNvPr>
          <p:cNvSpPr/>
          <p:nvPr/>
        </p:nvSpPr>
        <p:spPr>
          <a:xfrm>
            <a:off x="1170773" y="4522383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FC9B53A-51AF-4291-9BB6-4E51C2FE3699}"/>
              </a:ext>
            </a:extLst>
          </p:cNvPr>
          <p:cNvSpPr txBox="1"/>
          <p:nvPr/>
        </p:nvSpPr>
        <p:spPr>
          <a:xfrm>
            <a:off x="692209" y="3968385"/>
            <a:ext cx="202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TestEnvironment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E962EDF-24D8-4375-8E27-687CA9C60712}"/>
              </a:ext>
            </a:extLst>
          </p:cNvPr>
          <p:cNvSpPr/>
          <p:nvPr/>
        </p:nvSpPr>
        <p:spPr>
          <a:xfrm>
            <a:off x="464534" y="3091359"/>
            <a:ext cx="2646135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28926816-4155-4DE1-B1AD-18DB5383B052}"/>
              </a:ext>
            </a:extLst>
          </p:cNvPr>
          <p:cNvSpPr/>
          <p:nvPr/>
        </p:nvSpPr>
        <p:spPr>
          <a:xfrm>
            <a:off x="1638049" y="1888051"/>
            <a:ext cx="299103" cy="102040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646E0BC-7D0A-4E72-92D7-5D09ECE425BF}"/>
              </a:ext>
            </a:extLst>
          </p:cNvPr>
          <p:cNvSpPr/>
          <p:nvPr/>
        </p:nvSpPr>
        <p:spPr>
          <a:xfrm>
            <a:off x="1230479" y="1252244"/>
            <a:ext cx="1214208" cy="5138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33773A-E2A2-496B-BFCC-5AE5F816A515}"/>
              </a:ext>
            </a:extLst>
          </p:cNvPr>
          <p:cNvSpPr txBox="1"/>
          <p:nvPr/>
        </p:nvSpPr>
        <p:spPr>
          <a:xfrm>
            <a:off x="9544263" y="3112628"/>
            <a:ext cx="17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Python Program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9542685-6FA0-4A88-A93A-0213C5C6505A}"/>
              </a:ext>
            </a:extLst>
          </p:cNvPr>
          <p:cNvSpPr/>
          <p:nvPr/>
        </p:nvSpPr>
        <p:spPr>
          <a:xfrm>
            <a:off x="9437193" y="3966648"/>
            <a:ext cx="1785109" cy="1165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EEF5BF6-9594-4AF0-9548-3A3369773BBE}"/>
              </a:ext>
            </a:extLst>
          </p:cNvPr>
          <p:cNvSpPr txBox="1"/>
          <p:nvPr/>
        </p:nvSpPr>
        <p:spPr>
          <a:xfrm>
            <a:off x="9787570" y="4520646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507B839-64F5-478E-BD26-47C7D0199BFD}"/>
              </a:ext>
            </a:extLst>
          </p:cNvPr>
          <p:cNvSpPr/>
          <p:nvPr/>
        </p:nvSpPr>
        <p:spPr>
          <a:xfrm>
            <a:off x="9787570" y="4520646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CA0DB95-8996-454F-BD1D-5B966C2814DD}"/>
              </a:ext>
            </a:extLst>
          </p:cNvPr>
          <p:cNvSpPr txBox="1"/>
          <p:nvPr/>
        </p:nvSpPr>
        <p:spPr>
          <a:xfrm>
            <a:off x="9309006" y="3966648"/>
            <a:ext cx="202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Brain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C1D0CA5-814E-4A00-BA63-788ABC426677}"/>
              </a:ext>
            </a:extLst>
          </p:cNvPr>
          <p:cNvSpPr/>
          <p:nvPr/>
        </p:nvSpPr>
        <p:spPr>
          <a:xfrm>
            <a:off x="9081331" y="3089622"/>
            <a:ext cx="2646135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71E7DC26-16D5-42E5-B725-AC345FB10031}"/>
              </a:ext>
            </a:extLst>
          </p:cNvPr>
          <p:cNvSpPr/>
          <p:nvPr/>
        </p:nvSpPr>
        <p:spPr>
          <a:xfrm rot="5400000">
            <a:off x="7618898" y="2532770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B051F8D9-00A2-407A-BE45-2A781F8167A0}"/>
              </a:ext>
            </a:extLst>
          </p:cNvPr>
          <p:cNvSpPr/>
          <p:nvPr/>
        </p:nvSpPr>
        <p:spPr>
          <a:xfrm rot="16200000">
            <a:off x="7618898" y="3637071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5BCDC459-DDD1-40D1-B386-982F42F37D69}"/>
              </a:ext>
            </a:extLst>
          </p:cNvPr>
          <p:cNvSpPr/>
          <p:nvPr/>
        </p:nvSpPr>
        <p:spPr>
          <a:xfrm rot="5400000">
            <a:off x="4197777" y="2532770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8149E3BD-1FD1-4A56-B057-E39504F8C85A}"/>
              </a:ext>
            </a:extLst>
          </p:cNvPr>
          <p:cNvSpPr/>
          <p:nvPr/>
        </p:nvSpPr>
        <p:spPr>
          <a:xfrm rot="16200000">
            <a:off x="4197777" y="3637071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Due </a:t>
            </a:r>
            <a:r>
              <a:rPr lang="en-GB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approcci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5FFB51-2061-4D3E-85DB-1E74A78558CE}"/>
              </a:ext>
            </a:extLst>
          </p:cNvPr>
          <p:cNvSpPr txBox="1"/>
          <p:nvPr/>
        </p:nvSpPr>
        <p:spPr>
          <a:xfrm>
            <a:off x="2030096" y="2556598"/>
            <a:ext cx="28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Programming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71E7DC26-16D5-42E5-B725-AC345FB10031}"/>
              </a:ext>
            </a:extLst>
          </p:cNvPr>
          <p:cNvSpPr/>
          <p:nvPr/>
        </p:nvSpPr>
        <p:spPr>
          <a:xfrm rot="3600000">
            <a:off x="4199328" y="924706"/>
            <a:ext cx="299103" cy="187389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>
            <a:extLst>
              <a:ext uri="{FF2B5EF4-FFF2-40B4-BE49-F238E27FC236}">
                <a16:creationId xmlns:a16="http://schemas.microsoft.com/office/drawing/2014/main" id="{E7C10AEB-BAD1-490F-844C-8ED6C9085287}"/>
              </a:ext>
            </a:extLst>
          </p:cNvPr>
          <p:cNvSpPr/>
          <p:nvPr/>
        </p:nvSpPr>
        <p:spPr>
          <a:xfrm rot="18000000">
            <a:off x="7582735" y="924704"/>
            <a:ext cx="299103" cy="187389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6A79664-69B1-4304-B76D-29A244100716}"/>
              </a:ext>
            </a:extLst>
          </p:cNvPr>
          <p:cNvSpPr/>
          <p:nvPr/>
        </p:nvSpPr>
        <p:spPr>
          <a:xfrm>
            <a:off x="2030097" y="2512309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6F44C1-BB29-4A1A-8420-141BDC5746F5}"/>
              </a:ext>
            </a:extLst>
          </p:cNvPr>
          <p:cNvSpPr txBox="1"/>
          <p:nvPr/>
        </p:nvSpPr>
        <p:spPr>
          <a:xfrm>
            <a:off x="2030097" y="3059852"/>
            <a:ext cx="28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+ Program = Output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B57F365-633C-4FC5-995A-A8A27DE139CE}"/>
              </a:ext>
            </a:extLst>
          </p:cNvPr>
          <p:cNvSpPr txBox="1"/>
          <p:nvPr/>
        </p:nvSpPr>
        <p:spPr>
          <a:xfrm>
            <a:off x="7185893" y="2553063"/>
            <a:ext cx="28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0E49850-8F5F-4E6C-9B11-1A24C1D76DB5}"/>
              </a:ext>
            </a:extLst>
          </p:cNvPr>
          <p:cNvSpPr/>
          <p:nvPr/>
        </p:nvSpPr>
        <p:spPr>
          <a:xfrm>
            <a:off x="7185894" y="2508774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7B2F5EF-BDF6-4021-BBE1-EFD9B4C41580}"/>
              </a:ext>
            </a:extLst>
          </p:cNvPr>
          <p:cNvSpPr txBox="1"/>
          <p:nvPr/>
        </p:nvSpPr>
        <p:spPr>
          <a:xfrm>
            <a:off x="7185894" y="3056317"/>
            <a:ext cx="28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+ Output = Program</a:t>
            </a:r>
            <a:endParaRPr lang="it-IT" dirty="0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C7C3877D-E358-44B4-B3E8-650888AF5B19}"/>
              </a:ext>
            </a:extLst>
          </p:cNvPr>
          <p:cNvSpPr/>
          <p:nvPr/>
        </p:nvSpPr>
        <p:spPr>
          <a:xfrm>
            <a:off x="8468929" y="3762913"/>
            <a:ext cx="299103" cy="7321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2603385-8811-4EB5-AF59-58D87C117F90}"/>
              </a:ext>
            </a:extLst>
          </p:cNvPr>
          <p:cNvSpPr txBox="1"/>
          <p:nvPr/>
        </p:nvSpPr>
        <p:spPr>
          <a:xfrm>
            <a:off x="7185893" y="4608761"/>
            <a:ext cx="28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Supervised Learning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en-US" dirty="0"/>
              <a:t>Unsupervised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Reinforcement Learning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216A6C31-2795-4FD2-92D9-C78721AE3389}"/>
              </a:ext>
            </a:extLst>
          </p:cNvPr>
          <p:cNvSpPr/>
          <p:nvPr/>
        </p:nvSpPr>
        <p:spPr>
          <a:xfrm>
            <a:off x="7185892" y="4584040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2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Reinforcement Learning: Q-Learning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0D4A160-3D86-48A2-B016-546EAF842B90}"/>
              </a:ext>
            </a:extLst>
          </p:cNvPr>
          <p:cNvSpPr/>
          <p:nvPr/>
        </p:nvSpPr>
        <p:spPr>
          <a:xfrm>
            <a:off x="6838207" y="3244334"/>
            <a:ext cx="1333144" cy="4031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6BA9F0-67C3-4F0D-B270-E19592F5C733}"/>
              </a:ext>
            </a:extLst>
          </p:cNvPr>
          <p:cNvSpPr txBox="1"/>
          <p:nvPr/>
        </p:nvSpPr>
        <p:spPr>
          <a:xfrm>
            <a:off x="6897675" y="3244334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045158EB-1A9E-4A8A-A60A-9B65AE06B3A1}"/>
              </a:ext>
            </a:extLst>
          </p:cNvPr>
          <p:cNvSpPr/>
          <p:nvPr/>
        </p:nvSpPr>
        <p:spPr>
          <a:xfrm rot="16200000">
            <a:off x="8899105" y="2766911"/>
            <a:ext cx="299103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21EF59-B01F-493D-A197-6587732A0A03}"/>
              </a:ext>
            </a:extLst>
          </p:cNvPr>
          <p:cNvSpPr txBox="1"/>
          <p:nvPr/>
        </p:nvSpPr>
        <p:spPr>
          <a:xfrm>
            <a:off x="9999741" y="3239681"/>
            <a:ext cx="14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A79645F-204D-4BAE-9CB9-C96205EB29EA}"/>
              </a:ext>
            </a:extLst>
          </p:cNvPr>
          <p:cNvSpPr/>
          <p:nvPr/>
        </p:nvSpPr>
        <p:spPr>
          <a:xfrm>
            <a:off x="9999740" y="3244334"/>
            <a:ext cx="1455523" cy="403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9DCBBF-97AB-4DA3-90E6-5A7EDE787ED2}"/>
              </a:ext>
            </a:extLst>
          </p:cNvPr>
          <p:cNvSpPr txBox="1"/>
          <p:nvPr/>
        </p:nvSpPr>
        <p:spPr>
          <a:xfrm>
            <a:off x="8596932" y="3076574"/>
            <a:ext cx="9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A8FF40F-F285-4361-8A40-BA986FBF4C3A}"/>
              </a:ext>
            </a:extLst>
          </p:cNvPr>
          <p:cNvSpPr/>
          <p:nvPr/>
        </p:nvSpPr>
        <p:spPr>
          <a:xfrm>
            <a:off x="10122119" y="4137639"/>
            <a:ext cx="1333144" cy="4031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2723B5C-A42A-400B-81ED-6298076788B8}"/>
              </a:ext>
            </a:extLst>
          </p:cNvPr>
          <p:cNvSpPr txBox="1"/>
          <p:nvPr/>
        </p:nvSpPr>
        <p:spPr>
          <a:xfrm>
            <a:off x="10181587" y="4137639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90FC1394-FF83-4EBA-981A-70FB92488DC2}"/>
              </a:ext>
            </a:extLst>
          </p:cNvPr>
          <p:cNvSpPr/>
          <p:nvPr/>
        </p:nvSpPr>
        <p:spPr>
          <a:xfrm rot="16200000">
            <a:off x="9175256" y="3473785"/>
            <a:ext cx="221774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DEA5D6B-1251-4EDF-8319-6CE5264A1D73}"/>
              </a:ext>
            </a:extLst>
          </p:cNvPr>
          <p:cNvSpPr txBox="1"/>
          <p:nvPr/>
        </p:nvSpPr>
        <p:spPr>
          <a:xfrm>
            <a:off x="8846278" y="3810720"/>
            <a:ext cx="9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2845513-287C-46F0-AFDC-A5879D685EEB}"/>
              </a:ext>
            </a:extLst>
          </p:cNvPr>
          <p:cNvSpPr txBox="1"/>
          <p:nvPr/>
        </p:nvSpPr>
        <p:spPr>
          <a:xfrm>
            <a:off x="6898931" y="4137639"/>
            <a:ext cx="14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5F639CD-B74C-4519-9658-F274F64F47FB}"/>
              </a:ext>
            </a:extLst>
          </p:cNvPr>
          <p:cNvSpPr/>
          <p:nvPr/>
        </p:nvSpPr>
        <p:spPr>
          <a:xfrm>
            <a:off x="6898930" y="4142292"/>
            <a:ext cx="1455523" cy="403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BBAFC70-2923-4439-86D1-01D2F16C1A4A}"/>
              </a:ext>
            </a:extLst>
          </p:cNvPr>
          <p:cNvSpPr txBox="1"/>
          <p:nvPr/>
        </p:nvSpPr>
        <p:spPr>
          <a:xfrm>
            <a:off x="8721013" y="4511920"/>
            <a:ext cx="11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</a:t>
            </a:r>
            <a:endParaRPr lang="it-IT" dirty="0"/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556E22BB-B466-4BDE-9F6E-DE5C70A9BD24}"/>
              </a:ext>
            </a:extLst>
          </p:cNvPr>
          <p:cNvSpPr/>
          <p:nvPr/>
        </p:nvSpPr>
        <p:spPr>
          <a:xfrm rot="16200000">
            <a:off x="9175256" y="3763533"/>
            <a:ext cx="221774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5979381" cy="49512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reinforcement learning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è composto dai seguenti step: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Osservazione dell’ambiente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dell’azione in base a qualche strategia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Compiere l’azione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Ricevere una ricompensa o una penalità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Imparare dall’esperienza e raffinare la strategia 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Iterare finché non viene raggiunta una strategia soddisfacente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it-IT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Sense</a:t>
            </a:r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</a:rPr>
              <a:t> – Plan – Act </a:t>
            </a:r>
            <a:r>
              <a:rPr lang="it-IT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Paradigm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EEF5BF6-9594-4AF0-9548-3A3369773BBE}"/>
              </a:ext>
            </a:extLst>
          </p:cNvPr>
          <p:cNvSpPr txBox="1"/>
          <p:nvPr/>
        </p:nvSpPr>
        <p:spPr>
          <a:xfrm>
            <a:off x="2546238" y="1661037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507B839-64F5-478E-BD26-47C7D0199BFD}"/>
              </a:ext>
            </a:extLst>
          </p:cNvPr>
          <p:cNvSpPr/>
          <p:nvPr/>
        </p:nvSpPr>
        <p:spPr>
          <a:xfrm>
            <a:off x="2546238" y="1661037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B051F8D9-00A2-407A-BE45-2A781F8167A0}"/>
              </a:ext>
            </a:extLst>
          </p:cNvPr>
          <p:cNvSpPr/>
          <p:nvPr/>
        </p:nvSpPr>
        <p:spPr>
          <a:xfrm rot="16200000">
            <a:off x="4434643" y="1191948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EB1ECA2-4D20-4E9B-9275-8DD5A7659F66}"/>
              </a:ext>
            </a:extLst>
          </p:cNvPr>
          <p:cNvSpPr txBox="1"/>
          <p:nvPr/>
        </p:nvSpPr>
        <p:spPr>
          <a:xfrm>
            <a:off x="5361465" y="1661035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B2F2B32-6C0E-4B39-AEE7-4617007F6A63}"/>
              </a:ext>
            </a:extLst>
          </p:cNvPr>
          <p:cNvSpPr/>
          <p:nvPr/>
        </p:nvSpPr>
        <p:spPr>
          <a:xfrm>
            <a:off x="5361465" y="1661035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542CAD-845C-4375-9672-C1C2CE65DAB6}"/>
              </a:ext>
            </a:extLst>
          </p:cNvPr>
          <p:cNvSpPr txBox="1"/>
          <p:nvPr/>
        </p:nvSpPr>
        <p:spPr>
          <a:xfrm>
            <a:off x="3847198" y="1495646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GetState</a:t>
            </a:r>
            <a:endParaRPr lang="it-IT" sz="1400" dirty="0"/>
          </a:p>
        </p:txBody>
      </p:sp>
      <p:sp>
        <p:nvSpPr>
          <p:cNvPr id="37" name="Freccia in giù 36">
            <a:extLst>
              <a:ext uri="{FF2B5EF4-FFF2-40B4-BE49-F238E27FC236}">
                <a16:creationId xmlns:a16="http://schemas.microsoft.com/office/drawing/2014/main" id="{5A50D49B-7976-4195-9E90-D61E2EF5DE5D}"/>
              </a:ext>
            </a:extLst>
          </p:cNvPr>
          <p:cNvSpPr/>
          <p:nvPr/>
        </p:nvSpPr>
        <p:spPr>
          <a:xfrm rot="16200000">
            <a:off x="7249870" y="1189811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C9245E0-4D87-4BDC-B420-928C260EA104}"/>
              </a:ext>
            </a:extLst>
          </p:cNvPr>
          <p:cNvSpPr txBox="1"/>
          <p:nvPr/>
        </p:nvSpPr>
        <p:spPr>
          <a:xfrm>
            <a:off x="6699769" y="1482712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Sense</a:t>
            </a:r>
            <a:endParaRPr lang="it-IT" sz="1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B87E103-5818-4EDA-8BB2-CC9372BA93BF}"/>
              </a:ext>
            </a:extLst>
          </p:cNvPr>
          <p:cNvSpPr txBox="1"/>
          <p:nvPr/>
        </p:nvSpPr>
        <p:spPr>
          <a:xfrm>
            <a:off x="8128983" y="1643428"/>
            <a:ext cx="14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Environment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B8BABB7-2DB1-4DCF-BBF4-FF71B08F30FF}"/>
              </a:ext>
            </a:extLst>
          </p:cNvPr>
          <p:cNvSpPr/>
          <p:nvPr/>
        </p:nvSpPr>
        <p:spPr>
          <a:xfrm>
            <a:off x="8128983" y="1643428"/>
            <a:ext cx="142335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049A757-A0E6-4796-AE43-666F12F9563D}"/>
              </a:ext>
            </a:extLst>
          </p:cNvPr>
          <p:cNvSpPr txBox="1"/>
          <p:nvPr/>
        </p:nvSpPr>
        <p:spPr>
          <a:xfrm>
            <a:off x="2546238" y="3683090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DAD3B1F-0D18-446A-9046-7BA486076938}"/>
              </a:ext>
            </a:extLst>
          </p:cNvPr>
          <p:cNvSpPr/>
          <p:nvPr/>
        </p:nvSpPr>
        <p:spPr>
          <a:xfrm>
            <a:off x="2546238" y="3683090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DAC3A296-5E97-46AB-BDC2-E17BFC92F9B0}"/>
              </a:ext>
            </a:extLst>
          </p:cNvPr>
          <p:cNvCxnSpPr>
            <a:stCxn id="40" idx="2"/>
            <a:endCxn id="25" idx="2"/>
          </p:cNvCxnSpPr>
          <p:nvPr/>
        </p:nvCxnSpPr>
        <p:spPr>
          <a:xfrm rot="5400000">
            <a:off x="6014613" y="-777192"/>
            <a:ext cx="36098" cy="5616000"/>
          </a:xfrm>
          <a:prstGeom prst="bentConnector3">
            <a:avLst>
              <a:gd name="adj1" fmla="val 1398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DD65E5FB-F29C-4504-9397-249C25300D27}"/>
              </a:ext>
            </a:extLst>
          </p:cNvPr>
          <p:cNvCxnSpPr>
            <a:stCxn id="42" idx="1"/>
            <a:endCxn id="42" idx="0"/>
          </p:cNvCxnSpPr>
          <p:nvPr/>
        </p:nvCxnSpPr>
        <p:spPr>
          <a:xfrm rot="10800000" flipH="1">
            <a:off x="2546238" y="3683090"/>
            <a:ext cx="653754" cy="184666"/>
          </a:xfrm>
          <a:prstGeom prst="bentConnector4">
            <a:avLst>
              <a:gd name="adj1" fmla="val -34967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DC76EA4-6BFB-4744-9CDB-77923BBED279}"/>
              </a:ext>
            </a:extLst>
          </p:cNvPr>
          <p:cNvSpPr txBox="1"/>
          <p:nvPr/>
        </p:nvSpPr>
        <p:spPr>
          <a:xfrm>
            <a:off x="2046571" y="3172551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Plan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2480CED-7D5F-4B44-861B-2395D89525E2}"/>
              </a:ext>
            </a:extLst>
          </p:cNvPr>
          <p:cNvSpPr txBox="1"/>
          <p:nvPr/>
        </p:nvSpPr>
        <p:spPr>
          <a:xfrm>
            <a:off x="2546238" y="5239390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82F90C1C-8F75-4620-BF74-440EECE26F62}"/>
              </a:ext>
            </a:extLst>
          </p:cNvPr>
          <p:cNvSpPr/>
          <p:nvPr/>
        </p:nvSpPr>
        <p:spPr>
          <a:xfrm>
            <a:off x="2546238" y="5239390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A5D85437-3F8A-4F4F-932B-EF2719E67397}"/>
              </a:ext>
            </a:extLst>
          </p:cNvPr>
          <p:cNvSpPr/>
          <p:nvPr/>
        </p:nvSpPr>
        <p:spPr>
          <a:xfrm rot="16200000">
            <a:off x="4434643" y="4770301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CC0857-43D4-4AB4-A5D4-FB6796C9B311}"/>
              </a:ext>
            </a:extLst>
          </p:cNvPr>
          <p:cNvSpPr txBox="1"/>
          <p:nvPr/>
        </p:nvSpPr>
        <p:spPr>
          <a:xfrm>
            <a:off x="5361465" y="5239388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09A2C252-DFEB-450B-A8EB-1AEE6B367F14}"/>
              </a:ext>
            </a:extLst>
          </p:cNvPr>
          <p:cNvSpPr/>
          <p:nvPr/>
        </p:nvSpPr>
        <p:spPr>
          <a:xfrm>
            <a:off x="5361465" y="5239388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58DFE93-5D10-439F-B84A-4868520DFA61}"/>
              </a:ext>
            </a:extLst>
          </p:cNvPr>
          <p:cNvSpPr txBox="1"/>
          <p:nvPr/>
        </p:nvSpPr>
        <p:spPr>
          <a:xfrm>
            <a:off x="3847198" y="5073999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Act</a:t>
            </a:r>
          </a:p>
        </p:txBody>
      </p:sp>
      <p:sp>
        <p:nvSpPr>
          <p:cNvPr id="58" name="Freccia in giù 57">
            <a:extLst>
              <a:ext uri="{FF2B5EF4-FFF2-40B4-BE49-F238E27FC236}">
                <a16:creationId xmlns:a16="http://schemas.microsoft.com/office/drawing/2014/main" id="{268E0A74-C798-491F-9772-45F5D47B2754}"/>
              </a:ext>
            </a:extLst>
          </p:cNvPr>
          <p:cNvSpPr/>
          <p:nvPr/>
        </p:nvSpPr>
        <p:spPr>
          <a:xfrm rot="16200000">
            <a:off x="7249870" y="4768164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23BF692-7E17-471D-8EE8-EB925DEC5B8E}"/>
              </a:ext>
            </a:extLst>
          </p:cNvPr>
          <p:cNvSpPr txBox="1"/>
          <p:nvPr/>
        </p:nvSpPr>
        <p:spPr>
          <a:xfrm>
            <a:off x="8128983" y="5221781"/>
            <a:ext cx="14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Environment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190AA9A-F932-43A4-833F-84EC7B36EC77}"/>
              </a:ext>
            </a:extLst>
          </p:cNvPr>
          <p:cNvSpPr/>
          <p:nvPr/>
        </p:nvSpPr>
        <p:spPr>
          <a:xfrm>
            <a:off x="8128983" y="5221781"/>
            <a:ext cx="142335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EFEDC1C2-12DA-48CE-B5D0-B28B82D9006C}"/>
              </a:ext>
            </a:extLst>
          </p:cNvPr>
          <p:cNvCxnSpPr>
            <a:stCxn id="61" idx="2"/>
            <a:endCxn id="53" idx="2"/>
          </p:cNvCxnSpPr>
          <p:nvPr/>
        </p:nvCxnSpPr>
        <p:spPr>
          <a:xfrm rot="5400000">
            <a:off x="6014613" y="2801161"/>
            <a:ext cx="36098" cy="5616000"/>
          </a:xfrm>
          <a:prstGeom prst="bentConnector3">
            <a:avLst>
              <a:gd name="adj1" fmla="val 1398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470BD58-9E16-4732-9854-D00B0A363AA1}"/>
              </a:ext>
            </a:extLst>
          </p:cNvPr>
          <p:cNvSpPr/>
          <p:nvPr/>
        </p:nvSpPr>
        <p:spPr>
          <a:xfrm>
            <a:off x="2190376" y="4693704"/>
            <a:ext cx="7811248" cy="16788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44A70ED-8051-43AC-8D18-A32F2FD8F709}"/>
              </a:ext>
            </a:extLst>
          </p:cNvPr>
          <p:cNvSpPr/>
          <p:nvPr/>
        </p:nvSpPr>
        <p:spPr>
          <a:xfrm>
            <a:off x="2190376" y="2883902"/>
            <a:ext cx="7811248" cy="151878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DA65B2D-B2E5-42C5-B9F4-D69AF5AC0C3C}"/>
              </a:ext>
            </a:extLst>
          </p:cNvPr>
          <p:cNvSpPr/>
          <p:nvPr/>
        </p:nvSpPr>
        <p:spPr>
          <a:xfrm>
            <a:off x="2190376" y="1002293"/>
            <a:ext cx="7811248" cy="1678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7F2F52D0-D596-49FF-A082-69EF4B618371}"/>
              </a:ext>
            </a:extLst>
          </p:cNvPr>
          <p:cNvSpPr txBox="1"/>
          <p:nvPr/>
        </p:nvSpPr>
        <p:spPr>
          <a:xfrm>
            <a:off x="5154705" y="1021981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/>
                </a:solidFill>
              </a:rPr>
              <a:t>Sensing </a:t>
            </a:r>
            <a:r>
              <a:rPr lang="it-IT" sz="2200" dirty="0" err="1">
                <a:solidFill>
                  <a:schemeClr val="accent1"/>
                </a:solidFill>
              </a:rPr>
              <a:t>Phase</a:t>
            </a:r>
            <a:endParaRPr lang="it-IT" sz="2200" dirty="0">
              <a:solidFill>
                <a:schemeClr val="accent1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795F6E1-5894-4B73-B387-AF1C60F9A96D}"/>
              </a:ext>
            </a:extLst>
          </p:cNvPr>
          <p:cNvSpPr txBox="1"/>
          <p:nvPr/>
        </p:nvSpPr>
        <p:spPr>
          <a:xfrm>
            <a:off x="5071849" y="2871673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rgbClr val="0070C0"/>
                </a:solidFill>
              </a:rPr>
              <a:t>Planning </a:t>
            </a:r>
            <a:r>
              <a:rPr lang="it-IT" sz="2200" dirty="0" err="1">
                <a:solidFill>
                  <a:srgbClr val="0070C0"/>
                </a:solidFill>
              </a:rPr>
              <a:t>Phase</a:t>
            </a:r>
            <a:endParaRPr lang="it-IT" sz="2200" dirty="0">
              <a:solidFill>
                <a:srgbClr val="0070C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B0FE50-5CE2-4343-B364-923B6C57B0C7}"/>
              </a:ext>
            </a:extLst>
          </p:cNvPr>
          <p:cNvSpPr txBox="1"/>
          <p:nvPr/>
        </p:nvSpPr>
        <p:spPr>
          <a:xfrm>
            <a:off x="5154705" y="4695969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solidFill>
                  <a:schemeClr val="accent2"/>
                </a:solidFill>
              </a:rPr>
              <a:t>Acting</a:t>
            </a:r>
            <a:r>
              <a:rPr lang="it-IT" sz="2200" dirty="0">
                <a:solidFill>
                  <a:schemeClr val="accent2"/>
                </a:solidFill>
              </a:rPr>
              <a:t> </a:t>
            </a:r>
            <a:r>
              <a:rPr lang="it-IT" sz="2200" dirty="0" err="1">
                <a:solidFill>
                  <a:schemeClr val="accent2"/>
                </a:solidFill>
              </a:rPr>
              <a:t>Phase</a:t>
            </a:r>
            <a:endParaRPr lang="it-IT" sz="2200" dirty="0">
              <a:solidFill>
                <a:schemeClr val="accent2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850BB49-D200-4057-8198-40BAE4C803A2}"/>
              </a:ext>
            </a:extLst>
          </p:cNvPr>
          <p:cNvSpPr txBox="1"/>
          <p:nvPr/>
        </p:nvSpPr>
        <p:spPr>
          <a:xfrm>
            <a:off x="6744780" y="5067892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Interact</a:t>
            </a:r>
            <a:endParaRPr lang="it-IT" sz="1400" dirty="0"/>
          </a:p>
        </p:txBody>
      </p:sp>
      <p:sp>
        <p:nvSpPr>
          <p:cNvPr id="21" name="Freccia circolare a destra 20">
            <a:extLst>
              <a:ext uri="{FF2B5EF4-FFF2-40B4-BE49-F238E27FC236}">
                <a16:creationId xmlns:a16="http://schemas.microsoft.com/office/drawing/2014/main" id="{B6318D2C-2DA3-493B-B782-996A073300EB}"/>
              </a:ext>
            </a:extLst>
          </p:cNvPr>
          <p:cNvSpPr/>
          <p:nvPr/>
        </p:nvSpPr>
        <p:spPr>
          <a:xfrm>
            <a:off x="1478698" y="1790489"/>
            <a:ext cx="567873" cy="1689839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1" name="Freccia circolare a destra 70">
            <a:extLst>
              <a:ext uri="{FF2B5EF4-FFF2-40B4-BE49-F238E27FC236}">
                <a16:creationId xmlns:a16="http://schemas.microsoft.com/office/drawing/2014/main" id="{4DBC40E2-8B91-44F1-9E12-283F806C5C0C}"/>
              </a:ext>
            </a:extLst>
          </p:cNvPr>
          <p:cNvSpPr/>
          <p:nvPr/>
        </p:nvSpPr>
        <p:spPr>
          <a:xfrm>
            <a:off x="1495827" y="3937372"/>
            <a:ext cx="567873" cy="1689839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3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Q-Learning &amp; Sense-Plan-Act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9756646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reinforcement learning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è composto dai seguenti step: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Osservazione dell’ambiente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dell’azione in base a qualche strategia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Compiere l’azione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Ricevere una ricompensa o una penalità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Imparare dall’esperienza e raffinare la strategia 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617B8F9D-EE92-4D0F-975C-EABFF136FB8F}"/>
              </a:ext>
            </a:extLst>
          </p:cNvPr>
          <p:cNvSpPr/>
          <p:nvPr/>
        </p:nvSpPr>
        <p:spPr>
          <a:xfrm>
            <a:off x="989649" y="3829969"/>
            <a:ext cx="7811248" cy="3849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97BFFC2-3413-4F60-8C5A-24C947E2CEB9}"/>
              </a:ext>
            </a:extLst>
          </p:cNvPr>
          <p:cNvSpPr/>
          <p:nvPr/>
        </p:nvSpPr>
        <p:spPr>
          <a:xfrm>
            <a:off x="989649" y="2833276"/>
            <a:ext cx="7811248" cy="42931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43461C14-0398-4216-8180-42882C5D7D5E}"/>
              </a:ext>
            </a:extLst>
          </p:cNvPr>
          <p:cNvSpPr/>
          <p:nvPr/>
        </p:nvSpPr>
        <p:spPr>
          <a:xfrm>
            <a:off x="989649" y="1928201"/>
            <a:ext cx="7811248" cy="318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70A66A3-FF09-43B1-A274-1EAC42B2C044}"/>
              </a:ext>
            </a:extLst>
          </p:cNvPr>
          <p:cNvSpPr txBox="1"/>
          <p:nvPr/>
        </p:nvSpPr>
        <p:spPr>
          <a:xfrm>
            <a:off x="7675555" y="1871986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solidFill>
                  <a:schemeClr val="accent1"/>
                </a:solidFill>
              </a:rPr>
              <a:t>Sense</a:t>
            </a:r>
            <a:endParaRPr lang="it-IT" sz="2200" dirty="0">
              <a:solidFill>
                <a:schemeClr val="accent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64E939A-46D3-4B77-9F32-A3F00D338776}"/>
              </a:ext>
            </a:extLst>
          </p:cNvPr>
          <p:cNvSpPr txBox="1"/>
          <p:nvPr/>
        </p:nvSpPr>
        <p:spPr>
          <a:xfrm>
            <a:off x="9616094" y="2424970"/>
            <a:ext cx="1827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Iterare finché non viene raggiunta una strategia soddisfacente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5FB491F-379B-49A7-8367-BCE7535C8C31}"/>
              </a:ext>
            </a:extLst>
          </p:cNvPr>
          <p:cNvSpPr txBox="1"/>
          <p:nvPr/>
        </p:nvSpPr>
        <p:spPr>
          <a:xfrm>
            <a:off x="7675556" y="2812587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rgbClr val="0070C0"/>
                </a:solidFill>
              </a:rPr>
              <a:t>Plan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E9DB43-94FD-4085-BEF9-54006B68C7D1}"/>
              </a:ext>
            </a:extLst>
          </p:cNvPr>
          <p:cNvSpPr txBox="1"/>
          <p:nvPr/>
        </p:nvSpPr>
        <p:spPr>
          <a:xfrm>
            <a:off x="7675555" y="3808953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2"/>
                </a:solidFill>
              </a:rPr>
              <a:t>Act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3B56B91D-3DAB-4654-B722-475195AF2415}"/>
              </a:ext>
            </a:extLst>
          </p:cNvPr>
          <p:cNvCxnSpPr>
            <a:stCxn id="37" idx="2"/>
            <a:endCxn id="30" idx="3"/>
          </p:cNvCxnSpPr>
          <p:nvPr/>
        </p:nvCxnSpPr>
        <p:spPr>
          <a:xfrm rot="5400000" flipH="1" flipV="1">
            <a:off x="7443356" y="2882299"/>
            <a:ext cx="2152410" cy="562671"/>
          </a:xfrm>
          <a:prstGeom prst="bentConnector4">
            <a:avLst>
              <a:gd name="adj1" fmla="val -10621"/>
              <a:gd name="adj2" fmla="val 219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E7A3ADD-BC7B-4898-9260-8B6048D45D22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8238226" y="2302873"/>
            <a:ext cx="1" cy="50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F0235F7-FB8A-48B6-B9AB-CE0EE025C01D}"/>
              </a:ext>
            </a:extLst>
          </p:cNvPr>
          <p:cNvCxnSpPr>
            <a:cxnSpLocks/>
          </p:cNvCxnSpPr>
          <p:nvPr/>
        </p:nvCxnSpPr>
        <p:spPr>
          <a:xfrm flipH="1">
            <a:off x="8238224" y="3279694"/>
            <a:ext cx="1" cy="565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9756646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Ci sono diversi requisiti da tenere in considerazione per definire al meglio una soluzione al problema dato: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Il passeggero va lasciato nel punto esatto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deve impiegare il minor tempo possibile per portarlo a destinazione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deve rispettare i vincoli fisici dell’ambiente</a:t>
            </a:r>
          </a:p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Bisogna inoltre definire quali sono le ricompense, gli stati e le azioni possibili.</a:t>
            </a:r>
          </a:p>
        </p:txBody>
      </p:sp>
    </p:spTree>
    <p:extLst>
      <p:ext uri="{BB962C8B-B14F-4D97-AF65-F5344CB8AC3E}">
        <p14:creationId xmlns:p14="http://schemas.microsoft.com/office/powerpoint/2010/main" val="79657127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401</TotalTime>
  <Words>611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Corbel</vt:lpstr>
      <vt:lpstr>Verdana</vt:lpstr>
      <vt:lpstr>Base</vt:lpstr>
      <vt:lpstr>Presentazione standard di PowerPoint</vt:lpstr>
      <vt:lpstr>Task</vt:lpstr>
      <vt:lpstr>Environment</vt:lpstr>
      <vt:lpstr>Network Communication Architecture</vt:lpstr>
      <vt:lpstr>Due possibili approcci</vt:lpstr>
      <vt:lpstr>Reinforcement Learning: Q-Learning</vt:lpstr>
      <vt:lpstr>Sense – Plan – Act Paradigm</vt:lpstr>
      <vt:lpstr>Q-Learning &amp; Sense-Plan-Act</vt:lpstr>
      <vt:lpstr>Requirements</vt:lpstr>
      <vt:lpstr>Rewards</vt:lpstr>
      <vt:lpstr>State Space</vt:lpstr>
      <vt:lpstr>State Space</vt:lpstr>
      <vt:lpstr>Action Space</vt:lpstr>
      <vt:lpstr>Q-Table</vt:lpstr>
      <vt:lpstr>Deep Q-Network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Susco</dc:creator>
  <cp:lastModifiedBy>Alessio Susco</cp:lastModifiedBy>
  <cp:revision>2</cp:revision>
  <dcterms:created xsi:type="dcterms:W3CDTF">2021-11-23T15:53:56Z</dcterms:created>
  <dcterms:modified xsi:type="dcterms:W3CDTF">2021-11-23T23:19:18Z</dcterms:modified>
</cp:coreProperties>
</file>