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1" r:id="rId4"/>
    <p:sldId id="282" r:id="rId5"/>
    <p:sldId id="292" r:id="rId6"/>
    <p:sldId id="293" r:id="rId7"/>
    <p:sldId id="289" r:id="rId8"/>
    <p:sldId id="294" r:id="rId9"/>
    <p:sldId id="304" r:id="rId10"/>
    <p:sldId id="303" r:id="rId11"/>
    <p:sldId id="295" r:id="rId12"/>
    <p:sldId id="290" r:id="rId13"/>
    <p:sldId id="297" r:id="rId14"/>
    <p:sldId id="296" r:id="rId15"/>
    <p:sldId id="298" r:id="rId16"/>
    <p:sldId id="302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66"/>
    <a:srgbClr val="FF9900"/>
    <a:srgbClr val="EFF4CA"/>
    <a:srgbClr val="E2F0BA"/>
    <a:srgbClr val="B4EAD5"/>
    <a:srgbClr val="00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1" autoAdjust="0"/>
    <p:restoredTop sz="90929" autoAdjust="0"/>
  </p:normalViewPr>
  <p:slideViewPr>
    <p:cSldViewPr snapToGrid="0">
      <p:cViewPr varScale="1">
        <p:scale>
          <a:sx n="72" d="100"/>
          <a:sy n="72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B802A5-738F-4D1F-B81A-4657105695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05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Msg</a:t>
            </a:r>
            <a:r>
              <a:rPr lang="en-US" baseline="0" dirty="0" smtClean="0"/>
              <a:t> -&gt; Header (</a:t>
            </a:r>
            <a:r>
              <a:rPr lang="en-US" baseline="0" dirty="0" err="1" smtClean="0"/>
              <a:t>snmp</a:t>
            </a:r>
            <a:r>
              <a:rPr lang="en-US" baseline="0" smtClean="0"/>
              <a:t> version number, </a:t>
            </a:r>
            <a:r>
              <a:rPr lang="en-US" baseline="0" dirty="0" err="1" smtClean="0"/>
              <a:t>snmp</a:t>
            </a:r>
            <a:r>
              <a:rPr lang="en-US" baseline="0" dirty="0" smtClean="0"/>
              <a:t> community) + P</a:t>
            </a:r>
            <a:r>
              <a:rPr lang="en-US" dirty="0" smtClean="0"/>
              <a:t>DU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02A5-738F-4D1F-B81A-46571056950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4F714-32F0-4B36-9725-56B89CA521BD}" type="slidenum">
              <a:rPr lang="en-GB"/>
              <a:pPr/>
              <a:t>11</a:t>
            </a:fld>
            <a:endParaRPr lang="en-GB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16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02A5-738F-4D1F-B81A-46571056950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50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 τρίγωνο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grpSp>
        <p:nvGrpSpPr>
          <p:cNvPr id="2" name="1 - Ομάδα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- Ελεύθερη σχεδίαση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- Ελεύθερη σχεδίαση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- Ελεύθερη σχεδίαση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- Ευθεία γραμμή σύνδεσης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07F243-77A9-471E-83D2-0D3B573B3E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20D61-65A7-43E2-BE28-952606E0C13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A7C3C-CE10-4213-9E92-E55DA21CF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396D1-06F2-475E-AF9E-2DB84F6D25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D161F4-C6A3-44F7-8C6F-49D486A301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6 - Διάσημα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- Διάσημα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F27D9-075C-4D07-ADDC-265F29DFC7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F02071-7211-46D1-888E-6B89D5985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1A085-E41B-40AE-8F57-51D5EC3BE2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670EE-9F81-4233-B693-51EA980635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A54377-3525-478A-AAB2-96308AEA32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FEA91A-7331-4BDC-8C5E-937E7A82EAE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- Διάσημα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- Διάσημα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- Ελεύθερη σχεδίαση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C908FA-F9A1-4775-B1D3-F6EA3E4F3D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8686800" cy="76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pPr algn="ctr"/>
            <a:r>
              <a:rPr 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Διαχείριση Δικτύων με τη χρήση  </a:t>
            </a:r>
            <a:br>
              <a:rPr 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SNMP</a:t>
            </a:r>
            <a:endParaRPr lang="en-GB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93700" y="2743200"/>
            <a:ext cx="8686800" cy="76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366713" y="4157663"/>
            <a:ext cx="8374062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l-GR" sz="2800" b="1" dirty="0">
                <a:latin typeface="Calibri" pitchFamily="34" charset="0"/>
              </a:rPr>
              <a:t>Διαχείριση Δικτύων </a:t>
            </a:r>
            <a:r>
              <a:rPr lang="en-US" sz="2800" b="1" dirty="0">
                <a:latin typeface="Calibri" pitchFamily="34" charset="0"/>
              </a:rPr>
              <a:t>- </a:t>
            </a:r>
            <a:r>
              <a:rPr lang="el-GR" sz="2800" b="1" dirty="0">
                <a:latin typeface="Calibri" pitchFamily="34" charset="0"/>
              </a:rPr>
              <a:t>Ευφυή Δίκτυα</a:t>
            </a:r>
          </a:p>
        </p:txBody>
      </p:sp>
      <p:pic>
        <p:nvPicPr>
          <p:cNvPr id="5" name="4 - Εικόνα" descr="nemode-l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9084" y="0"/>
            <a:ext cx="2634916" cy="67376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199" y="1251284"/>
            <a:ext cx="8530389" cy="478856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 smtClean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 smtClean="0">
                <a:latin typeface="Calibri" pitchFamily="34" charset="0"/>
              </a:rPr>
              <a:t>ΜΙΒ</a:t>
            </a:r>
            <a:r>
              <a:rPr lang="en-US" sz="1800" b="1" dirty="0" smtClean="0">
                <a:latin typeface="Calibri" pitchFamily="34" charset="0"/>
              </a:rPr>
              <a:t>-II</a:t>
            </a:r>
            <a:r>
              <a:rPr lang="el-GR" sz="1800" b="1" dirty="0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RFC 1213 </a:t>
            </a:r>
            <a:r>
              <a:rPr lang="el-GR" sz="1800" dirty="0" smtClean="0">
                <a:latin typeface="Calibri" pitchFamily="34" charset="0"/>
              </a:rPr>
              <a:t>(συνέχεια)</a:t>
            </a:r>
            <a:endParaRPr lang="en-US" sz="1800" b="1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ifIndex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1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ifType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GB" sz="1400" dirty="0" err="1" smtClean="0">
                <a:latin typeface="Courier New" pitchFamily="49" charset="0"/>
              </a:rPr>
              <a:t>ethernet-csmacd</a:t>
            </a:r>
            <a:r>
              <a:rPr lang="en-GB" sz="1400" dirty="0" smtClean="0">
                <a:latin typeface="Courier New" pitchFamily="49" charset="0"/>
              </a:rPr>
              <a:t>(6)</a:t>
            </a: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	l</a:t>
            </a:r>
            <a:r>
              <a:rPr lang="en-GB" sz="1400" dirty="0" err="1" smtClean="0">
                <a:latin typeface="Courier New" pitchFamily="49" charset="0"/>
              </a:rPr>
              <a:t>oopback</a:t>
            </a:r>
            <a:r>
              <a:rPr lang="en-GB" sz="1400" dirty="0" smtClean="0">
                <a:latin typeface="Courier New" pitchFamily="49" charset="0"/>
              </a:rPr>
              <a:t>(24)</a:t>
            </a:r>
            <a:r>
              <a:rPr lang="en-US" sz="1400" dirty="0" smtClean="0">
                <a:latin typeface="Courier New" pitchFamily="49" charset="0"/>
              </a:rPr>
              <a:t>}</a:t>
            </a:r>
            <a:endParaRPr lang="en-GB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2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ifInOctets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endParaRPr lang="en-GB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3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ifOutOctets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Διαχείριση δικτύων με τη χρήση </a:t>
            </a:r>
            <a:r>
              <a:rPr lang="en-US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Ορισμός Πινάκων</a:t>
            </a:r>
            <a:r>
              <a:rPr lang="en-US" sz="3000" dirty="0" smtClean="0">
                <a:effectLst/>
              </a:rPr>
              <a:t> (3/3)</a:t>
            </a:r>
            <a:endParaRPr lang="el-GR" sz="3000" dirty="0">
              <a:effectLst/>
            </a:endParaRPr>
          </a:p>
        </p:txBody>
      </p:sp>
      <p:graphicFrame>
        <p:nvGraphicFramePr>
          <p:cNvPr id="13" name="12 - Πίνακας"/>
          <p:cNvGraphicFramePr>
            <a:graphicFrameLocks noGrp="1"/>
          </p:cNvGraphicFramePr>
          <p:nvPr/>
        </p:nvGraphicFramePr>
        <p:xfrm>
          <a:off x="3705726" y="1962485"/>
          <a:ext cx="5281862" cy="224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92"/>
                <a:gridCol w="1855371"/>
                <a:gridCol w="1200056"/>
                <a:gridCol w="1314543"/>
              </a:tblGrid>
              <a:tr h="6635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ifIndex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ifType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ifOutOctets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844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loopback (24)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00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25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40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00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300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500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Διαχείριση δικτύων με τη χρήση </a:t>
            </a:r>
            <a:r>
              <a:rPr lang="en-US"/>
              <a:t>SNMP</a:t>
            </a:r>
            <a:endParaRPr lang="en-GB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6568"/>
            <a:ext cx="8229600" cy="1201070"/>
          </a:xfrm>
        </p:spPr>
        <p:txBody>
          <a:bodyPr>
            <a:normAutofit/>
          </a:bodyPr>
          <a:lstStyle/>
          <a:p>
            <a:r>
              <a:rPr lang="el-GR" sz="3000" dirty="0">
                <a:effectLst/>
              </a:rPr>
              <a:t>Αναζήτηση πεδίου στον πίνακα</a:t>
            </a:r>
            <a:endParaRPr lang="en-GB" sz="3000" dirty="0">
              <a:effectLst/>
            </a:endParaRPr>
          </a:p>
        </p:txBody>
      </p:sp>
      <p:graphicFrame>
        <p:nvGraphicFramePr>
          <p:cNvPr id="48194" name="Group 66"/>
          <p:cNvGraphicFramePr>
            <a:graphicFrameLocks noGrp="1"/>
          </p:cNvGraphicFramePr>
          <p:nvPr/>
        </p:nvGraphicFramePr>
        <p:xfrm>
          <a:off x="2717800" y="4545013"/>
          <a:ext cx="6232525" cy="1565911"/>
        </p:xfrm>
        <a:graphic>
          <a:graphicData uri="http://schemas.openxmlformats.org/drawingml/2006/table">
            <a:tbl>
              <a:tblPr/>
              <a:tblGrid>
                <a:gridCol w="1133475"/>
                <a:gridCol w="2295525"/>
                <a:gridCol w="1397000"/>
                <a:gridCol w="14065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ifIndex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ifType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ifInOctets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ifOutOctets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oopback(24)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300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136525" y="13271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mib</a:t>
            </a:r>
            <a:r>
              <a:rPr lang="el-GR" sz="1200">
                <a:latin typeface="Tahoma" pitchFamily="34" charset="0"/>
              </a:rPr>
              <a:t>ΙΙ</a:t>
            </a:r>
            <a:r>
              <a:rPr lang="en-US" sz="1200">
                <a:latin typeface="Tahoma" pitchFamily="34" charset="0"/>
              </a:rPr>
              <a:t>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314450" y="13350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system(1)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1314450" y="17414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interfaces(2)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1314450" y="21478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2697163" y="173513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ifTable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744913" y="2722563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  <a:latin typeface="Tahoma" pitchFamily="34" charset="0"/>
              </a:rPr>
              <a:t>ifEntry(1)</a:t>
            </a:r>
            <a:endParaRPr lang="en-GB" sz="12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8173" name="Freeform 45"/>
          <p:cNvSpPr>
            <a:spLocks/>
          </p:cNvSpPr>
          <p:nvPr/>
        </p:nvSpPr>
        <p:spPr bwMode="auto">
          <a:xfrm>
            <a:off x="1511300" y="2836863"/>
            <a:ext cx="4135438" cy="1911350"/>
          </a:xfrm>
          <a:custGeom>
            <a:avLst/>
            <a:gdLst/>
            <a:ahLst/>
            <a:cxnLst>
              <a:cxn ang="0">
                <a:pos x="2100" y="13"/>
              </a:cxn>
              <a:cxn ang="0">
                <a:pos x="2415" y="13"/>
              </a:cxn>
              <a:cxn ang="0">
                <a:pos x="2565" y="91"/>
              </a:cxn>
              <a:cxn ang="0">
                <a:pos x="2598" y="318"/>
              </a:cxn>
              <a:cxn ang="0">
                <a:pos x="2521" y="462"/>
              </a:cxn>
              <a:cxn ang="0">
                <a:pos x="2288" y="511"/>
              </a:cxn>
              <a:cxn ang="0">
                <a:pos x="698" y="744"/>
              </a:cxn>
              <a:cxn ang="0">
                <a:pos x="183" y="905"/>
              </a:cxn>
              <a:cxn ang="0">
                <a:pos x="78" y="1093"/>
              </a:cxn>
              <a:cxn ang="0">
                <a:pos x="654" y="1204"/>
              </a:cxn>
            </a:cxnLst>
            <a:rect l="0" t="0" r="r" b="b"/>
            <a:pathLst>
              <a:path w="2605" h="1204">
                <a:moveTo>
                  <a:pt x="2100" y="13"/>
                </a:moveTo>
                <a:cubicBezTo>
                  <a:pt x="2219" y="6"/>
                  <a:pt x="2338" y="0"/>
                  <a:pt x="2415" y="13"/>
                </a:cubicBezTo>
                <a:cubicBezTo>
                  <a:pt x="2492" y="26"/>
                  <a:pt x="2535" y="40"/>
                  <a:pt x="2565" y="91"/>
                </a:cubicBezTo>
                <a:cubicBezTo>
                  <a:pt x="2595" y="142"/>
                  <a:pt x="2605" y="256"/>
                  <a:pt x="2598" y="318"/>
                </a:cubicBezTo>
                <a:cubicBezTo>
                  <a:pt x="2591" y="380"/>
                  <a:pt x="2573" y="430"/>
                  <a:pt x="2521" y="462"/>
                </a:cubicBezTo>
                <a:cubicBezTo>
                  <a:pt x="2469" y="494"/>
                  <a:pt x="2592" y="464"/>
                  <a:pt x="2288" y="511"/>
                </a:cubicBezTo>
                <a:cubicBezTo>
                  <a:pt x="1984" y="558"/>
                  <a:pt x="1049" y="678"/>
                  <a:pt x="698" y="744"/>
                </a:cubicBezTo>
                <a:cubicBezTo>
                  <a:pt x="347" y="810"/>
                  <a:pt x="286" y="847"/>
                  <a:pt x="183" y="905"/>
                </a:cubicBezTo>
                <a:cubicBezTo>
                  <a:pt x="80" y="963"/>
                  <a:pt x="0" y="1043"/>
                  <a:pt x="78" y="1093"/>
                </a:cubicBezTo>
                <a:cubicBezTo>
                  <a:pt x="156" y="1143"/>
                  <a:pt x="405" y="1173"/>
                  <a:pt x="654" y="1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1116013" y="1450975"/>
            <a:ext cx="20320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1116013" y="1441450"/>
            <a:ext cx="20320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1116013" y="1450975"/>
            <a:ext cx="20320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409825" y="1873250"/>
            <a:ext cx="2889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3789363" y="1873250"/>
            <a:ext cx="53657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2559050" y="4545013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2559050" y="4545013"/>
            <a:ext cx="0" cy="170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2551113" y="624205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4044950" y="1201738"/>
            <a:ext cx="4957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Ερώτηση για τα </a:t>
            </a:r>
            <a:r>
              <a:rPr lang="en-US" sz="1600" dirty="0" err="1" smtClean="0">
                <a:latin typeface="Tahoma" pitchFamily="34" charset="0"/>
              </a:rPr>
              <a:t>InOctets</a:t>
            </a:r>
            <a:r>
              <a:rPr lang="en-US" sz="1600" dirty="0" smtClean="0">
                <a:latin typeface="Tahoma" pitchFamily="34" charset="0"/>
              </a:rPr>
              <a:t> </a:t>
            </a:r>
            <a:r>
              <a:rPr lang="el-GR" sz="1600" dirty="0">
                <a:latin typeface="Tahoma" pitchFamily="34" charset="0"/>
              </a:rPr>
              <a:t>στο 2ο </a:t>
            </a:r>
            <a:r>
              <a:rPr lang="en-US" sz="1600" dirty="0">
                <a:latin typeface="Tahoma" pitchFamily="34" charset="0"/>
              </a:rPr>
              <a:t>Ethernet Interface</a:t>
            </a:r>
            <a:r>
              <a:rPr lang="el-GR" sz="1600" dirty="0">
                <a:latin typeface="Tahoma" pitchFamily="34" charset="0"/>
              </a:rPr>
              <a:t> θα γίνει:</a:t>
            </a:r>
            <a:r>
              <a:rPr lang="el-GR" sz="16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l-GR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2.2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5461000" y="2216150"/>
            <a:ext cx="78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Στήλη</a:t>
            </a:r>
            <a:endParaRPr lang="en-GB" sz="1600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508750" y="2236788"/>
            <a:ext cx="238125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Γραμμή</a:t>
            </a:r>
            <a:r>
              <a:rPr lang="el-GR" sz="160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l-GR" sz="1600">
                <a:latin typeface="Tahoma" pitchFamily="34" charset="0"/>
              </a:rPr>
              <a:t>(που προσδιορίζεται από το δείκτη)</a:t>
            </a:r>
            <a:endParaRPr lang="en-GB" sz="16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 flipV="1">
            <a:off x="5565775" y="1749425"/>
            <a:ext cx="1317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5829300" y="2559050"/>
            <a:ext cx="676275" cy="200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 flipH="1" flipV="1">
            <a:off x="5784850" y="1731963"/>
            <a:ext cx="89693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185738" y="3367088"/>
            <a:ext cx="4957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ή </a:t>
            </a:r>
            <a:r>
              <a:rPr lang="en-US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interfaces.ifTable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ifEntry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ifInOctets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endParaRPr lang="en-GB" sz="16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287380"/>
            <a:ext cx="8558464" cy="50773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err="1" smtClean="0">
                <a:latin typeface="Calibri" pitchFamily="34" charset="0"/>
              </a:rPr>
              <a:t>snmpget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είναι μια εφαρμογή του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l-GR" sz="2000" dirty="0" smtClean="0">
                <a:latin typeface="Calibri" pitchFamily="34" charset="0"/>
              </a:rPr>
              <a:t>που χρησιμοποιεί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n-US" sz="2000" b="1" dirty="0" smtClean="0">
                <a:latin typeface="Calibri" pitchFamily="34" charset="0"/>
              </a:rPr>
              <a:t>GET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αιτήσεις για να ζητήσει πληροφορίες από μια οντότητα του δικτύου. Ένα ή περισσότερα αναγνωριστικά αντικειμένων 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b="1" dirty="0" smtClean="0">
                <a:latin typeface="Calibri" pitchFamily="34" charset="0"/>
              </a:rPr>
              <a:t>object identifiers - OIDs</a:t>
            </a:r>
            <a:r>
              <a:rPr lang="en-US" sz="2000" dirty="0" smtClean="0">
                <a:latin typeface="Calibri" pitchFamily="34" charset="0"/>
              </a:rPr>
              <a:t>) </a:t>
            </a:r>
            <a:r>
              <a:rPr lang="el-GR" sz="2000" dirty="0" smtClean="0">
                <a:latin typeface="Calibri" pitchFamily="34" charset="0"/>
              </a:rPr>
              <a:t>μπορούν να δοθούν ως </a:t>
            </a:r>
            <a:r>
              <a:rPr lang="en-US" sz="2000" dirty="0" smtClean="0">
                <a:latin typeface="Calibri" pitchFamily="34" charset="0"/>
              </a:rPr>
              <a:t>arguments </a:t>
            </a:r>
            <a:r>
              <a:rPr lang="el-GR" sz="2000" dirty="0" smtClean="0">
                <a:latin typeface="Calibri" pitchFamily="34" charset="0"/>
              </a:rPr>
              <a:t>στη γραμμή εντολών.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 Συντάσσεται ως εξής</a:t>
            </a:r>
            <a:r>
              <a:rPr lang="en-US" sz="2000" dirty="0" smtClean="0">
                <a:latin typeface="Calibri" pitchFamily="34" charset="0"/>
              </a:rPr>
              <a:t>:</a:t>
            </a:r>
            <a:r>
              <a:rPr lang="el-GR" sz="2000" dirty="0" smtClean="0">
                <a:latin typeface="Calibri" pitchFamily="34" charset="0"/>
              </a:rPr>
              <a:t> </a:t>
            </a:r>
            <a:endParaRPr lang="en-US" sz="2000" b="1" dirty="0">
              <a:latin typeface="Calibri" pitchFamily="34" charset="0"/>
            </a:endParaRPr>
          </a:p>
          <a:p>
            <a:pPr lvl="1"/>
            <a:endParaRPr lang="el-GR" sz="2000" dirty="0" smtClean="0">
              <a:latin typeface="Calibri" pitchFamily="34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snmpget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–c &lt;community&gt; </a:t>
            </a:r>
            <a:r>
              <a:rPr lang="en-US" sz="1600" dirty="0" smtClean="0">
                <a:latin typeface="Consolas" pitchFamily="49" charset="0"/>
              </a:rPr>
              <a:t>hostname or IP </a:t>
            </a:r>
            <a:r>
              <a:rPr lang="en-US" sz="1600" dirty="0">
                <a:latin typeface="Consolas" pitchFamily="49" charset="0"/>
              </a:rPr>
              <a:t>&lt;object</a:t>
            </a:r>
            <a:r>
              <a:rPr lang="en-US" sz="16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endParaRPr lang="el-GR" sz="2400" dirty="0">
              <a:latin typeface="Calibri" pitchFamily="34" charset="0"/>
            </a:endParaRPr>
          </a:p>
          <a:p>
            <a:pPr algn="just"/>
            <a:r>
              <a:rPr lang="en-US" sz="2000" b="1" dirty="0" err="1" smtClean="0">
                <a:latin typeface="Calibri" pitchFamily="34" charset="0"/>
              </a:rPr>
              <a:t>snmpwalk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είναι μια εφαρμογή του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l-GR" sz="2000" dirty="0" smtClean="0">
                <a:latin typeface="Calibri" pitchFamily="34" charset="0"/>
              </a:rPr>
              <a:t>που χρησιμοποιεί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n-US" sz="2000" b="1" dirty="0" smtClean="0">
                <a:latin typeface="Calibri" pitchFamily="34" charset="0"/>
              </a:rPr>
              <a:t>GETNEXT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αιτήσεις για να ζητήσει από μια οντότητα του δικτύου ένα </a:t>
            </a:r>
            <a:r>
              <a:rPr lang="el-GR" sz="2000" i="1" dirty="0" smtClean="0">
                <a:latin typeface="Calibri" pitchFamily="34" charset="0"/>
              </a:rPr>
              <a:t>δένδρο πληροφοριών</a:t>
            </a:r>
            <a:r>
              <a:rPr lang="el-GR" sz="2000" dirty="0" smtClean="0">
                <a:latin typeface="Calibri" pitchFamily="34" charset="0"/>
              </a:rPr>
              <a:t>.  Ένα </a:t>
            </a:r>
            <a:r>
              <a:rPr lang="en-US" sz="2000" b="1" dirty="0" smtClean="0">
                <a:latin typeface="Calibri" pitchFamily="34" charset="0"/>
              </a:rPr>
              <a:t>OID </a:t>
            </a:r>
            <a:r>
              <a:rPr lang="el-GR" sz="2000" dirty="0" smtClean="0">
                <a:latin typeface="Calibri" pitchFamily="34" charset="0"/>
              </a:rPr>
              <a:t>μπορεί να δοθεί στη γραμμή εντολών, το οποίο καθορίζει ποιό τμήμα του χώρου αντικειμένων της ΜΙΒ θα αναζητηθεί από την </a:t>
            </a:r>
            <a:r>
              <a:rPr lang="en-US" sz="2000" b="1" dirty="0" smtClean="0">
                <a:latin typeface="Calibri" pitchFamily="34" charset="0"/>
              </a:rPr>
              <a:t>GETNEXT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αίτηση. Όλες οι μεταβλητές του υποδένδρου κάτω από το δοθέν</a:t>
            </a:r>
            <a:r>
              <a:rPr lang="en-US" sz="2000" b="1" dirty="0" smtClean="0">
                <a:latin typeface="Calibri" pitchFamily="34" charset="0"/>
              </a:rPr>
              <a:t> OID </a:t>
            </a:r>
            <a:r>
              <a:rPr lang="el-GR" sz="2000" dirty="0" smtClean="0">
                <a:latin typeface="Calibri" pitchFamily="34" charset="0"/>
              </a:rPr>
              <a:t>εξετάζονται και οι τιμές τους δίνονται στο χρήστη. Η εντολή συντάσσεται ως εξής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en-US" sz="2000" b="1" dirty="0">
              <a:latin typeface="Calibri" pitchFamily="34" charset="0"/>
            </a:endParaRPr>
          </a:p>
          <a:p>
            <a:pPr lvl="1">
              <a:buNone/>
            </a:pPr>
            <a:endParaRPr lang="el-GR" sz="2000" dirty="0" smtClean="0">
              <a:latin typeface="Calibri" pitchFamily="34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snmpwalk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–c &lt;community&gt; </a:t>
            </a:r>
            <a:r>
              <a:rPr lang="en-US" sz="1600" dirty="0" smtClean="0">
                <a:latin typeface="Consolas" pitchFamily="49" charset="0"/>
              </a:rPr>
              <a:t>hostname or IP </a:t>
            </a:r>
            <a:r>
              <a:rPr lang="en-US" sz="1600" dirty="0">
                <a:latin typeface="Consolas" pitchFamily="49" charset="0"/>
              </a:rPr>
              <a:t>&lt;object</a:t>
            </a:r>
            <a:r>
              <a:rPr lang="en-US" sz="1600" dirty="0" smtClean="0">
                <a:latin typeface="Consolas" pitchFamily="49" charset="0"/>
              </a:rPr>
              <a:t>&gt;</a:t>
            </a:r>
          </a:p>
          <a:p>
            <a:pPr lvl="1"/>
            <a:endParaRPr lang="en-US" sz="2000" dirty="0" smtClean="0">
              <a:latin typeface="Calibri" pitchFamily="34" charset="0"/>
            </a:endParaRPr>
          </a:p>
          <a:p>
            <a:pPr algn="just"/>
            <a:endParaRPr lang="el-GR" sz="2400" dirty="0" smtClean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4" y="144378"/>
            <a:ext cx="8819146" cy="1273259"/>
          </a:xfrm>
        </p:spPr>
        <p:txBody>
          <a:bodyPr>
            <a:normAutofit/>
          </a:bodyPr>
          <a:lstStyle/>
          <a:p>
            <a:r>
              <a:rPr lang="el-GR" sz="2600" dirty="0" smtClean="0">
                <a:effectLst/>
              </a:rPr>
              <a:t>Διάρθρωση των εντολών </a:t>
            </a:r>
            <a:r>
              <a:rPr lang="en-US" sz="2600" dirty="0" err="1" smtClean="0">
                <a:effectLst/>
              </a:rPr>
              <a:t>snmpget</a:t>
            </a:r>
            <a:r>
              <a:rPr lang="en-US" sz="2600" dirty="0" smtClean="0">
                <a:effectLst/>
              </a:rPr>
              <a:t> – </a:t>
            </a:r>
            <a:r>
              <a:rPr lang="en-US" sz="2600" dirty="0" err="1" smtClean="0">
                <a:effectLst/>
              </a:rPr>
              <a:t>snmpwalk</a:t>
            </a:r>
            <a:r>
              <a:rPr lang="el-GR" sz="2600" dirty="0" smtClean="0">
                <a:effectLst/>
              </a:rPr>
              <a:t> (1</a:t>
            </a:r>
            <a:r>
              <a:rPr lang="en-US" sz="2600" dirty="0" smtClean="0">
                <a:effectLst/>
              </a:rPr>
              <a:t>/2</a:t>
            </a:r>
            <a:r>
              <a:rPr lang="el-GR" sz="2600" dirty="0" smtClean="0">
                <a:effectLst/>
              </a:rPr>
              <a:t>)</a:t>
            </a:r>
            <a:endParaRPr lang="en-GB" sz="26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287380"/>
            <a:ext cx="8558464" cy="5077325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l-GR" sz="1800" dirty="0" smtClean="0">
                <a:latin typeface="Calibri" pitchFamily="34" charset="0"/>
              </a:rPr>
              <a:t>Π.χ. 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b="1" dirty="0" err="1" smtClean="0">
                <a:latin typeface="Consolas" pitchFamily="49" charset="0"/>
              </a:rPr>
              <a:t>snmpget</a:t>
            </a:r>
            <a:r>
              <a:rPr lang="en-US" sz="1800" b="1" dirty="0" smtClean="0">
                <a:latin typeface="Consolas" pitchFamily="49" charset="0"/>
              </a:rPr>
              <a:t> -c public mariana.netmode.ntua.gr </a:t>
            </a:r>
            <a:r>
              <a:rPr lang="en-US" sz="1800" b="1" i="1" dirty="0" smtClean="0">
                <a:latin typeface="Consolas" pitchFamily="49" charset="0"/>
              </a:rPr>
              <a:t>system.sysDescr.0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600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1600" dirty="0" smtClean="0">
              <a:latin typeface="Consolas" pitchFamily="49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/>
            <a:r>
              <a:rPr lang="el-GR" sz="1800" dirty="0" smtClean="0">
                <a:latin typeface="Calibri" pitchFamily="34" charset="0"/>
              </a:rPr>
              <a:t>Π.χ</a:t>
            </a:r>
            <a:r>
              <a:rPr lang="el-GR" sz="1800" dirty="0" smtClean="0">
                <a:latin typeface="Consolas" pitchFamily="49" charset="0"/>
              </a:rPr>
              <a:t>. </a:t>
            </a:r>
            <a:r>
              <a:rPr lang="en-US" sz="1800" b="1" dirty="0" err="1" smtClean="0">
                <a:latin typeface="Consolas" pitchFamily="49" charset="0"/>
              </a:rPr>
              <a:t>snmpwalk</a:t>
            </a:r>
            <a:r>
              <a:rPr lang="en-US" sz="1800" b="1" dirty="0" smtClean="0">
                <a:latin typeface="Consolas" pitchFamily="49" charset="0"/>
              </a:rPr>
              <a:t> –c public mariana.netmode.ntua.gr </a:t>
            </a:r>
            <a:r>
              <a:rPr lang="en-US" sz="1800" b="1" i="1" dirty="0" smtClean="0">
                <a:latin typeface="Consolas" pitchFamily="49" charset="0"/>
              </a:rPr>
              <a:t>at</a:t>
            </a:r>
          </a:p>
          <a:p>
            <a:pPr algn="just"/>
            <a:endParaRPr lang="en-US" sz="1800" i="1" dirty="0" smtClean="0">
              <a:latin typeface="Calibri" pitchFamily="34" charset="0"/>
            </a:endParaRPr>
          </a:p>
          <a:p>
            <a:pPr algn="just"/>
            <a:endParaRPr lang="el-GR" sz="1800" i="1" dirty="0" smtClean="0">
              <a:latin typeface="Calibri" pitchFamily="34" charset="0"/>
            </a:endParaRPr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4" y="144378"/>
            <a:ext cx="8819146" cy="1273259"/>
          </a:xfrm>
        </p:spPr>
        <p:txBody>
          <a:bodyPr>
            <a:normAutofit/>
          </a:bodyPr>
          <a:lstStyle/>
          <a:p>
            <a:r>
              <a:rPr lang="el-GR" sz="2600" dirty="0" smtClean="0">
                <a:effectLst/>
              </a:rPr>
              <a:t>Διάρθρωση των εντολών </a:t>
            </a:r>
            <a:r>
              <a:rPr lang="en-US" sz="2600" dirty="0" err="1" smtClean="0">
                <a:effectLst/>
              </a:rPr>
              <a:t>snmpget</a:t>
            </a:r>
            <a:r>
              <a:rPr lang="en-US" sz="2600" dirty="0" smtClean="0">
                <a:effectLst/>
              </a:rPr>
              <a:t> – </a:t>
            </a:r>
            <a:r>
              <a:rPr lang="en-US" sz="2600" dirty="0" err="1" smtClean="0">
                <a:effectLst/>
              </a:rPr>
              <a:t>snmpwalk</a:t>
            </a:r>
            <a:r>
              <a:rPr lang="el-GR" sz="2600" dirty="0" smtClean="0">
                <a:effectLst/>
              </a:rPr>
              <a:t> (</a:t>
            </a:r>
            <a:r>
              <a:rPr lang="en-US" sz="2600" dirty="0" smtClean="0">
                <a:effectLst/>
              </a:rPr>
              <a:t>2/</a:t>
            </a:r>
            <a:r>
              <a:rPr lang="el-GR" sz="2600" dirty="0" smtClean="0">
                <a:effectLst/>
              </a:rPr>
              <a:t>2)</a:t>
            </a:r>
            <a:endParaRPr lang="en-GB" sz="2600" dirty="0">
              <a:effectLst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709863" y="1864895"/>
            <a:ext cx="7904748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3CC33"/>
                </a:solidFill>
              </a:rPr>
              <a:t>system.sysDescr.0 = OpenBSD mariana.netmode.ece.ntua.gr 3.8 GENERIC#632 sparc64</a:t>
            </a:r>
            <a:endParaRPr lang="el-GR" sz="1400" dirty="0">
              <a:solidFill>
                <a:srgbClr val="33CC33"/>
              </a:solidFill>
            </a:endParaRPr>
          </a:p>
        </p:txBody>
      </p:sp>
      <p:sp>
        <p:nvSpPr>
          <p:cNvPr id="10" name="9 - Ορθογώνιο"/>
          <p:cNvSpPr/>
          <p:nvPr/>
        </p:nvSpPr>
        <p:spPr>
          <a:xfrm>
            <a:off x="669758" y="4315326"/>
            <a:ext cx="7904748" cy="918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33CC33"/>
                </a:solidFill>
              </a:rPr>
              <a:t>at.atTable.atEntry.atIfIndex.1.1.0.0.0.0 = 1</a:t>
            </a:r>
          </a:p>
          <a:p>
            <a:r>
              <a:rPr lang="en-US" sz="1400" dirty="0" smtClean="0">
                <a:solidFill>
                  <a:srgbClr val="33CC33"/>
                </a:solidFill>
              </a:rPr>
              <a:t>at.atTable.atEntry.atPhysAddress.1.1.0.0.0.0 = "00 0E A6 D0 8D FC "</a:t>
            </a:r>
          </a:p>
          <a:p>
            <a:r>
              <a:rPr lang="en-US" sz="1400" dirty="0" smtClean="0">
                <a:solidFill>
                  <a:srgbClr val="33CC33"/>
                </a:solidFill>
              </a:rPr>
              <a:t>at.atTable.atEntry.atNetAddress.1.1.0.0.0.0 = 00:00:00:00:93:66:0D:01</a:t>
            </a:r>
            <a:endParaRPr lang="en-US" sz="14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599"/>
            <a:ext cx="8305800" cy="493712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Calibri" pitchFamily="34" charset="0"/>
              </a:rPr>
              <a:t>SNMP community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έχει μοναδικό όνομα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l-GR" sz="2000" dirty="0" smtClean="0">
                <a:latin typeface="Calibri" pitchFamily="34" charset="0"/>
              </a:rPr>
              <a:t>που ορίζεται </a:t>
            </a:r>
            <a:r>
              <a:rPr lang="el-GR" sz="2000" b="1" dirty="0" smtClean="0">
                <a:latin typeface="Calibri" pitchFamily="34" charset="0"/>
              </a:rPr>
              <a:t>τοπικά</a:t>
            </a:r>
            <a:r>
              <a:rPr lang="el-GR" sz="2000" dirty="0" smtClean="0">
                <a:latin typeface="Calibri" pitchFamily="34" charset="0"/>
              </a:rPr>
              <a:t> στον κάθε </a:t>
            </a:r>
            <a:r>
              <a:rPr lang="en-US" sz="2000" dirty="0" smtClean="0">
                <a:latin typeface="Calibri" pitchFamily="34" charset="0"/>
              </a:rPr>
              <a:t>snmp agent</a:t>
            </a:r>
            <a:r>
              <a:rPr lang="el-GR" sz="2000" dirty="0" smtClean="0">
                <a:latin typeface="Calibri" pitchFamily="34" charset="0"/>
              </a:rPr>
              <a:t>. Κάθε σταθμός διαχείρισης τηρεί λογαριασμό για το όνομα ή ονόματα των κοινοτήτων που σχετίζονται με τον κάθε </a:t>
            </a:r>
            <a:r>
              <a:rPr lang="en-US" sz="2000" dirty="0" smtClean="0">
                <a:latin typeface="Calibri" pitchFamily="34" charset="0"/>
              </a:rPr>
              <a:t>agent.</a:t>
            </a:r>
            <a:r>
              <a:rPr lang="el-GR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Μια κοινότητα καθορίζει δικαιώματα </a:t>
            </a:r>
            <a:r>
              <a:rPr lang="el-GR" sz="2000" b="1" dirty="0" smtClean="0">
                <a:latin typeface="Calibri" pitchFamily="34" charset="0"/>
              </a:rPr>
              <a:t>ταυτοποίησης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και </a:t>
            </a:r>
            <a:r>
              <a:rPr lang="el-GR" sz="2000" b="1" dirty="0" smtClean="0">
                <a:latin typeface="Calibri" pitchFamily="34" charset="0"/>
              </a:rPr>
              <a:t>ελέγχου πρόσβασης</a:t>
            </a:r>
            <a:r>
              <a:rPr lang="el-GR" sz="2000" dirty="0" smtClean="0">
                <a:latin typeface="Calibri" pitchFamily="34" charset="0"/>
              </a:rPr>
              <a:t> στη ΜΙΒ του κάθε </a:t>
            </a:r>
            <a:r>
              <a:rPr lang="en-US" sz="2000" dirty="0" smtClean="0">
                <a:latin typeface="Calibri" pitchFamily="34" charset="0"/>
              </a:rPr>
              <a:t>agent.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 </a:t>
            </a:r>
            <a:r>
              <a:rPr lang="el-GR" sz="2000" b="1" dirty="0" smtClean="0">
                <a:latin typeface="Calibri" pitchFamily="34" charset="0"/>
              </a:rPr>
              <a:t>Ταυτοποίηση</a:t>
            </a:r>
            <a:r>
              <a:rPr lang="en-US" sz="2000" b="1" dirty="0" smtClean="0">
                <a:latin typeface="Calibri" pitchFamily="34" charset="0"/>
              </a:rPr>
              <a:t>: </a:t>
            </a:r>
          </a:p>
          <a:p>
            <a:pPr lvl="2" algn="just"/>
            <a:endParaRPr lang="en-US" sz="1400" b="1" dirty="0" smtClean="0">
              <a:latin typeface="Calibri" pitchFamily="34" charset="0"/>
            </a:endParaRPr>
          </a:p>
          <a:p>
            <a:pPr lvl="2" algn="just"/>
            <a:r>
              <a:rPr lang="el-GR" sz="1800" dirty="0" smtClean="0">
                <a:latin typeface="Calibri" pitchFamily="34" charset="0"/>
              </a:rPr>
              <a:t>Χρήση ονόματος κοινότητας σε κάθε μήνυμα </a:t>
            </a:r>
            <a:r>
              <a:rPr lang="en-US" sz="1800" dirty="0" smtClean="0">
                <a:latin typeface="Calibri" pitchFamily="34" charset="0"/>
              </a:rPr>
              <a:t>SNMP </a:t>
            </a:r>
            <a:r>
              <a:rPr lang="el-GR" sz="1800" dirty="0" smtClean="0">
                <a:latin typeface="Calibri" pitchFamily="34" charset="0"/>
              </a:rPr>
              <a:t>χωρίς κρυπτογράφηση.</a:t>
            </a:r>
          </a:p>
          <a:p>
            <a:pPr lvl="2" algn="just"/>
            <a:endParaRPr lang="el-GR" sz="1800" dirty="0" smtClean="0">
              <a:latin typeface="Calibri" pitchFamily="34" charset="0"/>
            </a:endParaRPr>
          </a:p>
          <a:p>
            <a:pPr lvl="2" algn="just"/>
            <a:r>
              <a:rPr lang="el-GR" sz="1800" dirty="0" smtClean="0">
                <a:latin typeface="Calibri" pitchFamily="34" charset="0"/>
              </a:rPr>
              <a:t>Χρήση του ονόματος κοινότητας ως </a:t>
            </a:r>
            <a:r>
              <a:rPr lang="en-US" sz="1800" dirty="0" smtClean="0">
                <a:latin typeface="Calibri" pitchFamily="34" charset="0"/>
              </a:rPr>
              <a:t>password (</a:t>
            </a:r>
            <a:r>
              <a:rPr lang="el-GR" sz="1800" dirty="0" smtClean="0">
                <a:latin typeface="Calibri" pitchFamily="34" charset="0"/>
              </a:rPr>
              <a:t>το μήνυμα θεωρείται αυθεντικό αν ο </a:t>
            </a:r>
            <a:r>
              <a:rPr lang="en-US" sz="1800" dirty="0" smtClean="0">
                <a:latin typeface="Calibri" pitchFamily="34" charset="0"/>
              </a:rPr>
              <a:t>snmp manager </a:t>
            </a:r>
            <a:r>
              <a:rPr lang="el-GR" sz="1800" dirty="0" smtClean="0">
                <a:latin typeface="Calibri" pitchFamily="34" charset="0"/>
              </a:rPr>
              <a:t>γνωρίζει  το όνομα κοινότητας</a:t>
            </a:r>
            <a:r>
              <a:rPr lang="en-US" sz="1800" dirty="0" smtClean="0">
                <a:latin typeface="Calibri" pitchFamily="34" charset="0"/>
              </a:rPr>
              <a:t>)</a:t>
            </a:r>
            <a:r>
              <a:rPr lang="el-GR" sz="1800" dirty="0" smtClean="0">
                <a:latin typeface="Calibri" pitchFamily="34" charset="0"/>
              </a:rPr>
              <a:t>. </a:t>
            </a:r>
            <a:endParaRPr lang="en-US" sz="18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 algn="just"/>
            <a:endParaRPr lang="el-GR" sz="2400" dirty="0" smtClean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378"/>
            <a:ext cx="8506326" cy="1273259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Κοινότητες (1</a:t>
            </a:r>
            <a:r>
              <a:rPr lang="en-US" sz="3000" dirty="0" smtClean="0">
                <a:effectLst/>
              </a:rPr>
              <a:t>/2</a:t>
            </a:r>
            <a:r>
              <a:rPr lang="el-GR" sz="3000" dirty="0" smtClean="0">
                <a:effectLst/>
              </a:rPr>
              <a:t>)</a:t>
            </a:r>
            <a:endParaRPr lang="en-GB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191125"/>
            <a:ext cx="8558463" cy="5305927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>
                <a:latin typeface="Calibri" pitchFamily="34" charset="0"/>
              </a:rPr>
              <a:t>Ορίζοντας μια κοινότητα, ουσιαστικά ο </a:t>
            </a:r>
            <a:r>
              <a:rPr lang="en-US" sz="1800" dirty="0" smtClean="0">
                <a:latin typeface="Calibri" pitchFamily="34" charset="0"/>
              </a:rPr>
              <a:t>snmp agent </a:t>
            </a:r>
            <a:r>
              <a:rPr lang="el-GR" sz="1800" dirty="0" smtClean="0">
                <a:latin typeface="Calibri" pitchFamily="34" charset="0"/>
              </a:rPr>
              <a:t>περιορίζει τη πρόσβαση στη </a:t>
            </a:r>
            <a:r>
              <a:rPr lang="en-US" sz="1800" dirty="0" smtClean="0">
                <a:latin typeface="Calibri" pitchFamily="34" charset="0"/>
              </a:rPr>
              <a:t>MIB </a:t>
            </a:r>
            <a:r>
              <a:rPr lang="el-GR" sz="1800" dirty="0" smtClean="0">
                <a:latin typeface="Calibri" pitchFamily="34" charset="0"/>
              </a:rPr>
              <a:t>του μόνο σε επιλεγμένους σταθμούς διαχείρισης. Στον </a:t>
            </a:r>
            <a:r>
              <a:rPr lang="el-GR" sz="1800" b="1" dirty="0" smtClean="0">
                <a:latin typeface="Calibri" pitchFamily="34" charset="0"/>
              </a:rPr>
              <a:t>έλεγχο πρόσβασης </a:t>
            </a:r>
            <a:r>
              <a:rPr lang="el-GR" sz="1800" dirty="0" smtClean="0">
                <a:latin typeface="Calibri" pitchFamily="34" charset="0"/>
              </a:rPr>
              <a:t>υπάρχουν τα εξής χαρακτηριστικά</a:t>
            </a:r>
            <a:r>
              <a:rPr lang="en-US" sz="1800" b="1" dirty="0" smtClean="0">
                <a:latin typeface="Calibri" pitchFamily="34" charset="0"/>
              </a:rPr>
              <a:t>:</a:t>
            </a:r>
          </a:p>
          <a:p>
            <a:pPr algn="just"/>
            <a:endParaRPr lang="en-US" sz="2000" b="1" dirty="0" smtClean="0">
              <a:latin typeface="Calibri" pitchFamily="34" charset="0"/>
            </a:endParaRPr>
          </a:p>
          <a:p>
            <a:pPr lvl="2" algn="just"/>
            <a:r>
              <a:rPr lang="el-GR" sz="1600" dirty="0" smtClean="0">
                <a:latin typeface="Calibri" pitchFamily="34" charset="0"/>
              </a:rPr>
              <a:t>την </a:t>
            </a:r>
            <a:r>
              <a:rPr lang="en-US" sz="1600" i="1" dirty="0" smtClean="0">
                <a:latin typeface="Calibri" pitchFamily="34" charset="0"/>
              </a:rPr>
              <a:t>SNMP MIB </a:t>
            </a:r>
            <a:r>
              <a:rPr lang="el-GR" sz="1600" i="1" dirty="0" smtClean="0">
                <a:latin typeface="Calibri" pitchFamily="34" charset="0"/>
              </a:rPr>
              <a:t>«όψη» </a:t>
            </a:r>
            <a:r>
              <a:rPr lang="el-GR" sz="1600" dirty="0" smtClean="0">
                <a:latin typeface="Calibri" pitchFamily="34" charset="0"/>
              </a:rPr>
              <a:t>(</a:t>
            </a:r>
            <a:r>
              <a:rPr lang="en-US" sz="1600" dirty="0" smtClean="0">
                <a:latin typeface="Calibri" pitchFamily="34" charset="0"/>
              </a:rPr>
              <a:t>view)</a:t>
            </a:r>
            <a:r>
              <a:rPr lang="el-GR" sz="1600" dirty="0" smtClean="0">
                <a:latin typeface="Calibri" pitchFamily="34" charset="0"/>
              </a:rPr>
              <a:t>, που αποτελεί μια υποομάδα αντικειμένων στη</a:t>
            </a:r>
            <a:r>
              <a:rPr lang="en-US" sz="1600" dirty="0" smtClean="0">
                <a:latin typeface="Calibri" pitchFamily="34" charset="0"/>
              </a:rPr>
              <a:t> MIB</a:t>
            </a:r>
            <a:r>
              <a:rPr lang="el-GR" sz="1600" dirty="0" smtClean="0">
                <a:latin typeface="Calibri" pitchFamily="34" charset="0"/>
              </a:rPr>
              <a:t>, που μπορεί να μην ανήκουν και στο ίδιο υποδένδρο της</a:t>
            </a:r>
            <a:r>
              <a:rPr lang="en-US" sz="1600" dirty="0" smtClean="0">
                <a:latin typeface="Calibri" pitchFamily="34" charset="0"/>
              </a:rPr>
              <a:t>.</a:t>
            </a:r>
            <a:r>
              <a:rPr lang="el-GR" sz="1600" dirty="0" smtClean="0">
                <a:latin typeface="Calibri" pitchFamily="34" charset="0"/>
              </a:rPr>
              <a:t> Κάθε κοινότητα μπορεί να έχει διαφορετική «όψη» της </a:t>
            </a:r>
            <a:r>
              <a:rPr lang="en-US" sz="1600" dirty="0" smtClean="0">
                <a:latin typeface="Calibri" pitchFamily="34" charset="0"/>
              </a:rPr>
              <a:t>MIB.  </a:t>
            </a:r>
            <a:endParaRPr lang="el-GR" sz="1600" dirty="0" smtClean="0">
              <a:latin typeface="Calibri" pitchFamily="34" charset="0"/>
            </a:endParaRPr>
          </a:p>
          <a:p>
            <a:pPr lvl="2" algn="just"/>
            <a:endParaRPr lang="el-GR" sz="1600" dirty="0" smtClean="0">
              <a:latin typeface="Calibri" pitchFamily="34" charset="0"/>
            </a:endParaRPr>
          </a:p>
          <a:p>
            <a:pPr lvl="2" algn="just"/>
            <a:r>
              <a:rPr lang="el-GR" sz="1600" dirty="0" smtClean="0">
                <a:latin typeface="Calibri" pitchFamily="34" charset="0"/>
              </a:rPr>
              <a:t>τον </a:t>
            </a:r>
            <a:r>
              <a:rPr lang="el-GR" sz="1600" i="1" dirty="0" smtClean="0">
                <a:latin typeface="Calibri" pitchFamily="34" charset="0"/>
              </a:rPr>
              <a:t>τρόπο πρόσβασης </a:t>
            </a:r>
            <a:r>
              <a:rPr lang="en-US" sz="1600" i="1" dirty="0" smtClean="0">
                <a:latin typeface="Calibri" pitchFamily="34" charset="0"/>
              </a:rPr>
              <a:t>SNMP </a:t>
            </a:r>
            <a:r>
              <a:rPr lang="en-US" sz="1600" dirty="0" smtClean="0">
                <a:latin typeface="Calibri" pitchFamily="34" charset="0"/>
              </a:rPr>
              <a:t>(access mode) </a:t>
            </a:r>
            <a:r>
              <a:rPr lang="el-GR" sz="1600" dirty="0" smtClean="0">
                <a:latin typeface="Calibri" pitchFamily="34" charset="0"/>
              </a:rPr>
              <a:t>που είναι ένα στοιχείο του συνόλου { </a:t>
            </a:r>
            <a:r>
              <a:rPr lang="en-US" sz="1600" dirty="0" smtClean="0">
                <a:latin typeface="Calibri" pitchFamily="34" charset="0"/>
              </a:rPr>
              <a:t>READ-ONLY, READ-WRITE}. </a:t>
            </a:r>
            <a:r>
              <a:rPr lang="el-GR" sz="1600" dirty="0" smtClean="0">
                <a:latin typeface="Calibri" pitchFamily="34" charset="0"/>
              </a:rPr>
              <a:t>Ο τρόπος πρόσβασης ορίζεται για κάθε κοινότητα.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just"/>
            <a:endParaRPr lang="en-US" sz="2400" dirty="0" smtClean="0">
              <a:latin typeface="Calibri" pitchFamily="34" charset="0"/>
            </a:endParaRPr>
          </a:p>
          <a:p>
            <a:pPr algn="just"/>
            <a:endParaRPr lang="el-GR" sz="2400" dirty="0" smtClean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378"/>
            <a:ext cx="8506326" cy="1273259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Κοινότητες (</a:t>
            </a:r>
            <a:r>
              <a:rPr lang="en-US" sz="3000" dirty="0" smtClean="0">
                <a:effectLst/>
              </a:rPr>
              <a:t>2/2</a:t>
            </a:r>
            <a:r>
              <a:rPr lang="el-GR" sz="3000" dirty="0" smtClean="0">
                <a:effectLst/>
              </a:rPr>
              <a:t>)</a:t>
            </a:r>
            <a:endParaRPr lang="en-GB" sz="3000" dirty="0">
              <a:effectLst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67911" y="4423862"/>
            <a:ext cx="128400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dirty="0" smtClean="0">
                <a:latin typeface="Tahoma" pitchFamily="34" charset="0"/>
              </a:rPr>
              <a:t>SNMP agent</a:t>
            </a:r>
            <a:endParaRPr lang="en-GB" sz="1800" dirty="0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35706" y="4411830"/>
            <a:ext cx="166071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dirty="0" smtClean="0">
                <a:latin typeface="Tahoma" pitchFamily="34" charset="0"/>
              </a:rPr>
              <a:t>SNMP managers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60756" y="4464051"/>
            <a:ext cx="161223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GB" sz="1600" dirty="0" smtClean="0">
                <a:latin typeface="Tahoma" pitchFamily="34" charset="0"/>
              </a:rPr>
              <a:t>SNMP ΜΙΒ view</a:t>
            </a:r>
            <a:endParaRPr lang="en-GB" sz="1800" dirty="0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21116" y="4439987"/>
            <a:ext cx="195697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GB" sz="1600" dirty="0">
                <a:latin typeface="Tahoma" pitchFamily="34" charset="0"/>
              </a:rPr>
              <a:t>SNMP </a:t>
            </a:r>
            <a:r>
              <a:rPr lang="en-GB" sz="1600" dirty="0" smtClean="0">
                <a:latin typeface="Tahoma" pitchFamily="34" charset="0"/>
              </a:rPr>
              <a:t>access mode</a:t>
            </a:r>
            <a:endParaRPr lang="en-GB" sz="1600" dirty="0">
              <a:latin typeface="Tahoma" pitchFamily="34" charset="0"/>
            </a:endParaRPr>
          </a:p>
        </p:txBody>
      </p:sp>
      <p:cxnSp>
        <p:nvCxnSpPr>
          <p:cNvPr id="10" name="9 - Ευθεία γραμμή σύνδεσης"/>
          <p:cNvCxnSpPr>
            <a:stCxn id="5" idx="2"/>
            <a:endCxn id="34" idx="0"/>
          </p:cNvCxnSpPr>
          <p:nvPr/>
        </p:nvCxnSpPr>
        <p:spPr>
          <a:xfrm rot="16200000" flipH="1">
            <a:off x="2231575" y="4441397"/>
            <a:ext cx="298560" cy="94188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- Ευθεία γραμμή σύνδεσης"/>
          <p:cNvCxnSpPr>
            <a:stCxn id="6" idx="2"/>
            <a:endCxn id="34" idx="0"/>
          </p:cNvCxnSpPr>
          <p:nvPr/>
        </p:nvCxnSpPr>
        <p:spPr>
          <a:xfrm rot="5400000">
            <a:off x="3153633" y="4449189"/>
            <a:ext cx="310592" cy="91426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16 - Ευθεία γραμμή σύνδεσης"/>
          <p:cNvCxnSpPr>
            <a:stCxn id="7" idx="2"/>
            <a:endCxn id="38" idx="0"/>
          </p:cNvCxnSpPr>
          <p:nvPr/>
        </p:nvCxnSpPr>
        <p:spPr>
          <a:xfrm rot="16200000" flipH="1">
            <a:off x="6015761" y="4454358"/>
            <a:ext cx="270403" cy="9681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- Ευθεία γραμμή σύνδεσης"/>
          <p:cNvCxnSpPr>
            <a:stCxn id="8" idx="2"/>
            <a:endCxn id="38" idx="0"/>
          </p:cNvCxnSpPr>
          <p:nvPr/>
        </p:nvCxnSpPr>
        <p:spPr>
          <a:xfrm rot="5400000">
            <a:off x="6920094" y="4494142"/>
            <a:ext cx="294467" cy="864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1847514" y="5061618"/>
            <a:ext cx="20085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 dirty="0">
                <a:latin typeface="Tahoma" pitchFamily="34" charset="0"/>
              </a:rPr>
              <a:t>SNMP </a:t>
            </a:r>
            <a:r>
              <a:rPr lang="en-GB" sz="1600" b="1" dirty="0" smtClean="0">
                <a:latin typeface="Tahoma" pitchFamily="34" charset="0"/>
              </a:rPr>
              <a:t>community</a:t>
            </a:r>
            <a:endParaRPr lang="en-GB" sz="1800" b="1" dirty="0">
              <a:latin typeface="Arial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264484" y="5073650"/>
            <a:ext cx="274113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 dirty="0" smtClean="0">
                <a:latin typeface="Tahoma" pitchFamily="34" charset="0"/>
              </a:rPr>
              <a:t>SNMP community profile</a:t>
            </a:r>
            <a:endParaRPr lang="en-GB" sz="1800" b="1" dirty="0">
              <a:latin typeface="Arial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616158" y="5807576"/>
            <a:ext cx="21977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 dirty="0">
                <a:latin typeface="Tahoma" pitchFamily="34" charset="0"/>
              </a:rPr>
              <a:t>SNMP </a:t>
            </a:r>
            <a:r>
              <a:rPr lang="en-GB" sz="1600" b="1" dirty="0" smtClean="0">
                <a:latin typeface="Tahoma" pitchFamily="34" charset="0"/>
              </a:rPr>
              <a:t>access policy</a:t>
            </a:r>
            <a:endParaRPr lang="en-GB" sz="1800" b="1" dirty="0">
              <a:latin typeface="Arial" charset="0"/>
            </a:endParaRPr>
          </a:p>
        </p:txBody>
      </p:sp>
      <p:cxnSp>
        <p:nvCxnSpPr>
          <p:cNvPr id="46" name="45 - Ευθεία γραμμή σύνδεσης"/>
          <p:cNvCxnSpPr>
            <a:stCxn id="34" idx="2"/>
            <a:endCxn id="44" idx="0"/>
          </p:cNvCxnSpPr>
          <p:nvPr/>
        </p:nvCxnSpPr>
        <p:spPr>
          <a:xfrm rot="16200000" flipH="1">
            <a:off x="3580025" y="4672584"/>
            <a:ext cx="406762" cy="1863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7 - Ευθεία γραμμή σύνδεσης"/>
          <p:cNvCxnSpPr>
            <a:stCxn id="38" idx="2"/>
            <a:endCxn id="44" idx="0"/>
          </p:cNvCxnSpPr>
          <p:nvPr/>
        </p:nvCxnSpPr>
        <p:spPr>
          <a:xfrm rot="5400000">
            <a:off x="5477670" y="4650194"/>
            <a:ext cx="394730" cy="1920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113 - Ορθογώνιο"/>
          <p:cNvSpPr/>
          <p:nvPr/>
        </p:nvSpPr>
        <p:spPr>
          <a:xfrm>
            <a:off x="1251284" y="4403558"/>
            <a:ext cx="7170821" cy="175661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3600" dirty="0" smtClean="0"/>
              <a:t>Τέλος Παρουσίασης</a:t>
            </a:r>
            <a:endParaRPr lang="el-GR" sz="36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Απορίες-Ερωτήσεις????</a:t>
            </a:r>
            <a:endParaRPr lang="el-G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3325"/>
            <a:ext cx="83058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sz="2000" dirty="0">
                <a:latin typeface="Calibri" pitchFamily="34" charset="0"/>
              </a:rPr>
              <a:t>Πρωτόκολλο του </a:t>
            </a:r>
            <a:r>
              <a:rPr lang="el-GR" sz="2000" dirty="0" smtClean="0">
                <a:latin typeface="Calibri" pitchFamily="34" charset="0"/>
              </a:rPr>
              <a:t>επιπέδου </a:t>
            </a:r>
            <a:r>
              <a:rPr lang="el-GR" sz="2000" dirty="0">
                <a:latin typeface="Calibri" pitchFamily="34" charset="0"/>
              </a:rPr>
              <a:t>εφαρμογής για τη διαχείριση </a:t>
            </a:r>
            <a:r>
              <a:rPr lang="el-GR" sz="2000" dirty="0" smtClean="0">
                <a:latin typeface="Calibri" pitchFamily="34" charset="0"/>
              </a:rPr>
              <a:t>σύνθετων δικτύων</a:t>
            </a:r>
            <a:r>
              <a:rPr lang="en-US" sz="2000" dirty="0" smtClean="0">
                <a:latin typeface="Calibri" pitchFamily="34" charset="0"/>
              </a:rPr>
              <a:t> TCP/IP</a:t>
            </a:r>
            <a:r>
              <a:rPr lang="el-GR" sz="2000" dirty="0" smtClean="0">
                <a:latin typeface="Calibri" pitchFamily="34" charset="0"/>
              </a:rPr>
              <a:t>. 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Υλοποιεί λειτουργίες διαχείρισης και παρακολούθησης δικτυακών συσκευών που απαιτούν παρέμβαση του διαχειριστή δικτύου. Οι συσκευές μπορεί να είναι οτιδήποτε (</a:t>
            </a:r>
            <a:r>
              <a:rPr lang="en-US" sz="2000" dirty="0" smtClean="0">
                <a:latin typeface="Calibri" pitchFamily="34" charset="0"/>
              </a:rPr>
              <a:t>H/Y, switch, router, ups, smart PDU, </a:t>
            </a:r>
            <a:r>
              <a:rPr lang="el-GR" sz="2000" dirty="0" smtClean="0">
                <a:latin typeface="Calibri" pitchFamily="34" charset="0"/>
              </a:rPr>
              <a:t>κλπ.)</a:t>
            </a:r>
            <a:endParaRPr lang="el-GR" sz="2000" dirty="0">
              <a:latin typeface="Calibri" pitchFamily="34" charset="0"/>
            </a:endParaRP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Για την ανταλλαγή πληροφοριών μεταξύ των πόρων</a:t>
            </a:r>
            <a:r>
              <a:rPr lang="en-US" sz="2000" dirty="0" smtClean="0">
                <a:latin typeface="Calibri" pitchFamily="34" charset="0"/>
              </a:rPr>
              <a:t>/</a:t>
            </a:r>
            <a:r>
              <a:rPr lang="el-GR" sz="2000" dirty="0" smtClean="0">
                <a:latin typeface="Calibri" pitchFamily="34" charset="0"/>
              </a:rPr>
              <a:t>συσκευών που διαχειρίζεται χρησιμοποιεί πακέτα </a:t>
            </a:r>
            <a:r>
              <a:rPr lang="en-US" sz="2000" dirty="0" smtClean="0">
                <a:latin typeface="Calibri" pitchFamily="34" charset="0"/>
              </a:rPr>
              <a:t>UDP (connectionless) </a:t>
            </a:r>
            <a:r>
              <a:rPr lang="el-GR" sz="2000" dirty="0" smtClean="0">
                <a:latin typeface="Calibri" pitchFamily="34" charset="0"/>
              </a:rPr>
              <a:t>στο </a:t>
            </a:r>
            <a:r>
              <a:rPr lang="en-US" sz="2000" dirty="0" smtClean="0">
                <a:latin typeface="Calibri" pitchFamily="34" charset="0"/>
              </a:rPr>
              <a:t>port 161</a:t>
            </a:r>
            <a:r>
              <a:rPr lang="el-GR" sz="2000" dirty="0" smtClean="0">
                <a:latin typeface="Calibri" pitchFamily="34" charset="0"/>
              </a:rPr>
              <a:t> (για </a:t>
            </a:r>
            <a:r>
              <a:rPr lang="en-US" sz="2000" dirty="0" smtClean="0">
                <a:latin typeface="Calibri" pitchFamily="34" charset="0"/>
              </a:rPr>
              <a:t>TRAPS port 162). </a:t>
            </a:r>
            <a:r>
              <a:rPr lang="el-GR" sz="2000" dirty="0" smtClean="0">
                <a:latin typeface="Calibri" pitchFamily="34" charset="0"/>
              </a:rPr>
              <a:t>Οι πληροφορίες αναφέρονται σε διάφορα στοιχεία των πόρων, όπως κατάσταση στοιχείων συσκευής, σφάλματα, κλπ.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To </a:t>
            </a:r>
            <a:r>
              <a:rPr lang="el-GR" sz="2000" dirty="0" smtClean="0">
                <a:latin typeface="Calibri" pitchFamily="34" charset="0"/>
              </a:rPr>
              <a:t>γενικό μοντέλο διαχείρισης δικτύου </a:t>
            </a:r>
            <a:r>
              <a:rPr lang="en-US" sz="2000" dirty="0" smtClean="0">
                <a:latin typeface="Calibri" pitchFamily="34" charset="0"/>
              </a:rPr>
              <a:t>TCP/IP</a:t>
            </a:r>
            <a:r>
              <a:rPr lang="el-GR" sz="2000" dirty="0" smtClean="0">
                <a:latin typeface="Calibri" pitchFamily="34" charset="0"/>
              </a:rPr>
              <a:t> περιλαμβάνει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l-GR" sz="2000" b="1" dirty="0" smtClean="0">
                <a:latin typeface="Calibri" pitchFamily="34" charset="0"/>
              </a:rPr>
              <a:t>Σταθμός Διαχείρισης Δικτύου (</a:t>
            </a:r>
            <a:r>
              <a:rPr lang="en-US" sz="2000" b="1" dirty="0" smtClean="0">
                <a:latin typeface="Calibri" pitchFamily="34" charset="0"/>
              </a:rPr>
              <a:t>Manager),</a:t>
            </a:r>
            <a:r>
              <a:rPr lang="el-GR" sz="2000" b="1" dirty="0" smtClean="0">
                <a:latin typeface="Calibri" pitchFamily="34" charset="0"/>
              </a:rPr>
              <a:t> Διαχειριζόμενοι Πράκτορες (</a:t>
            </a:r>
            <a:r>
              <a:rPr lang="en-US" sz="2000" b="1" dirty="0" smtClean="0">
                <a:latin typeface="Calibri" pitchFamily="34" charset="0"/>
              </a:rPr>
              <a:t>Agents), </a:t>
            </a:r>
            <a:r>
              <a:rPr lang="el-GR" sz="2000" b="1" dirty="0" smtClean="0">
                <a:latin typeface="Calibri" pitchFamily="34" charset="0"/>
              </a:rPr>
              <a:t>Βάσης Πληροφοριών Διαχείρισης (</a:t>
            </a:r>
            <a:r>
              <a:rPr lang="en-US" sz="2000" b="1" dirty="0" smtClean="0">
                <a:latin typeface="Calibri" pitchFamily="34" charset="0"/>
              </a:rPr>
              <a:t>MIB)</a:t>
            </a:r>
            <a:r>
              <a:rPr lang="el-GR" sz="2000" b="1" dirty="0" smtClean="0">
                <a:latin typeface="Calibri" pitchFamily="34" charset="0"/>
              </a:rPr>
              <a:t>, το Πρωτόκολλο Διαχείρισης</a:t>
            </a:r>
            <a:endParaRPr lang="en-US" sz="2000" b="1" dirty="0" smtClean="0">
              <a:latin typeface="Calibri" pitchFamily="34" charset="0"/>
            </a:endParaRPr>
          </a:p>
          <a:p>
            <a:pPr algn="just"/>
            <a:endParaRPr lang="el-GR" sz="1800" dirty="0"/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3000" dirty="0">
                <a:effectLst/>
              </a:rPr>
              <a:t>Simple Network </a:t>
            </a:r>
            <a:r>
              <a:rPr lang="en-US" sz="3000" dirty="0" smtClean="0">
                <a:effectLst/>
              </a:rPr>
              <a:t>Management </a:t>
            </a:r>
            <a:r>
              <a:rPr lang="en-US" sz="3000" dirty="0">
                <a:effectLst/>
              </a:rPr>
              <a:t>Protocol</a:t>
            </a:r>
            <a:endParaRPr lang="en-GB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 smtClean="0">
                <a:latin typeface="Calibri" pitchFamily="34" charset="0"/>
              </a:rPr>
              <a:t>Απλό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στη χρήση 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</a:rPr>
              <a:t>μικρό</a:t>
            </a:r>
            <a:r>
              <a:rPr lang="el-GR" sz="2000" dirty="0" smtClean="0">
                <a:latin typeface="Calibri" pitchFamily="34" charset="0"/>
              </a:rPr>
              <a:t>ς </a:t>
            </a:r>
            <a:r>
              <a:rPr lang="el-GR" sz="2000" dirty="0" smtClean="0">
                <a:latin typeface="Calibri" pitchFamily="34" charset="0"/>
              </a:rPr>
              <a:t>αριθμός </a:t>
            </a:r>
            <a:r>
              <a:rPr lang="el-GR" sz="2000" dirty="0" smtClean="0">
                <a:latin typeface="Calibri" pitchFamily="34" charset="0"/>
              </a:rPr>
              <a:t>εντολών </a:t>
            </a:r>
            <a:r>
              <a:rPr lang="el-GR" sz="2000" dirty="0" smtClean="0">
                <a:latin typeface="Calibri" pitchFamily="34" charset="0"/>
              </a:rPr>
              <a:t>).</a:t>
            </a:r>
            <a:endParaRPr lang="el-GR" sz="2000" dirty="0" smtClean="0">
              <a:latin typeface="Calibri" pitchFamily="34" charset="0"/>
            </a:endParaRP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Χαμηλή κατανάλωση υπολογιστικής ισχύος.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Μικρές απαιτήσεις για δικτυακούς πόρους.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Υποστηρίζει τόσο κεντρική, όσο και κατανεμημένη διαχείριση για το διαμοιρασμό των εργασιών.</a:t>
            </a:r>
            <a:endParaRPr lang="en-US" sz="2000" dirty="0" smtClean="0">
              <a:latin typeface="Calibri" pitchFamily="34" charset="0"/>
            </a:endParaRP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Αδυναμία σε θέματα ασφάλειας (</a:t>
            </a:r>
            <a:r>
              <a:rPr lang="en-US" sz="2000" dirty="0" smtClean="0">
                <a:latin typeface="Calibri" pitchFamily="34" charset="0"/>
              </a:rPr>
              <a:t>SNMPv2, SNMPv3)</a:t>
            </a:r>
            <a:r>
              <a:rPr lang="el-GR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417638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Χαρακτηριστικά του </a:t>
            </a:r>
            <a:r>
              <a:rPr lang="en-US" sz="3000" dirty="0" smtClean="0">
                <a:effectLst/>
              </a:rPr>
              <a:t>SNMP</a:t>
            </a:r>
            <a:endParaRPr lang="el-GR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442"/>
            <a:ext cx="8229600" cy="1249196"/>
          </a:xfrm>
        </p:spPr>
        <p:txBody>
          <a:bodyPr>
            <a:normAutofit/>
          </a:bodyPr>
          <a:lstStyle/>
          <a:p>
            <a:r>
              <a:rPr lang="el-GR" sz="3000" dirty="0">
                <a:effectLst/>
              </a:rPr>
              <a:t>Μοντέλο διαχείρισης</a:t>
            </a:r>
            <a:endParaRPr lang="en-GB" sz="3000" dirty="0">
              <a:effectLst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5008" y="1734136"/>
            <a:ext cx="6665912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99443" y="1428916"/>
            <a:ext cx="2086558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Σύστημα συνδεμένο στο δίκτυο που μπορεί να εκτελεί οποιαδήποτε εργασία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578683" y="1383631"/>
            <a:ext cx="242093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ahoma" pitchFamily="34" charset="0"/>
              </a:rPr>
              <a:t>Network Management Station (NMS)</a:t>
            </a:r>
            <a:endParaRPr lang="en-GB" sz="1600" dirty="0">
              <a:latin typeface="Tahoma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Θέση περιεχομένου" descr="snmpmessag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27221" y="1720516"/>
            <a:ext cx="6629400" cy="3934326"/>
          </a:xfrm>
        </p:spPr>
      </p:pic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Διαχείριση δικτύων με τη χρήση </a:t>
            </a:r>
            <a:r>
              <a:rPr lang="en-US" dirty="0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68442"/>
            <a:ext cx="8229600" cy="1249196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Τύποι Μηνυμάτων </a:t>
            </a:r>
            <a:r>
              <a:rPr lang="en-US" sz="3000" dirty="0" smtClean="0">
                <a:effectLst/>
              </a:rPr>
              <a:t>SNMP</a:t>
            </a:r>
            <a:endParaRPr lang="el-GR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311442"/>
            <a:ext cx="8229600" cy="4812632"/>
          </a:xfrm>
        </p:spPr>
        <p:txBody>
          <a:bodyPr>
            <a:normAutofit fontScale="92500" lnSpcReduction="20000"/>
          </a:bodyPr>
          <a:lstStyle/>
          <a:p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 </a:t>
            </a:r>
            <a:r>
              <a:rPr lang="el-GR" sz="2000" dirty="0" smtClean="0">
                <a:latin typeface="Calibri" pitchFamily="34" charset="0"/>
              </a:rPr>
              <a:t>καθορίζει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lvl="3"/>
            <a:r>
              <a:rPr lang="en-US" sz="1800" dirty="0" smtClean="0">
                <a:latin typeface="Calibri" pitchFamily="34" charset="0"/>
              </a:rPr>
              <a:t> </a:t>
            </a:r>
            <a:r>
              <a:rPr lang="el-GR" sz="1800" dirty="0" smtClean="0">
                <a:latin typeface="Calibri" pitchFamily="34" charset="0"/>
              </a:rPr>
              <a:t>το μοντέλο των υπό διαχείριση αντικειμένων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lvl="3"/>
            <a:r>
              <a:rPr lang="el-GR" sz="1800" dirty="0" smtClean="0">
                <a:latin typeface="Calibri" pitchFamily="34" charset="0"/>
              </a:rPr>
              <a:t>τις λειτουργίες που μπορούν να πραγματοποιηθούν στα αντικείμενα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lang="el-GR" sz="1800" dirty="0" smtClean="0">
              <a:latin typeface="Calibri" pitchFamily="34" charset="0"/>
            </a:endParaRPr>
          </a:p>
          <a:p>
            <a:pPr lvl="3"/>
            <a:r>
              <a:rPr lang="el-GR" sz="1800" dirty="0" smtClean="0">
                <a:latin typeface="Calibri" pitchFamily="34" charset="0"/>
              </a:rPr>
              <a:t>τους τύπους των δεδομένων που μπορούν να χρησιμοποιηθούν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lang="el-GR" sz="1800" dirty="0" smtClean="0">
              <a:latin typeface="Calibri" pitchFamily="34" charset="0"/>
            </a:endParaRPr>
          </a:p>
          <a:p>
            <a:pPr lvl="3"/>
            <a:endParaRPr lang="el-GR" sz="1800" dirty="0" smtClean="0">
              <a:latin typeface="Calibri" pitchFamily="34" charset="0"/>
            </a:endParaRPr>
          </a:p>
          <a:p>
            <a:r>
              <a:rPr lang="el-GR" sz="2000" b="1" dirty="0" smtClean="0">
                <a:latin typeface="Calibri" pitchFamily="34" charset="0"/>
              </a:rPr>
              <a:t>Σκοπός </a:t>
            </a:r>
            <a:r>
              <a:rPr lang="el-GR" sz="2000" dirty="0" smtClean="0">
                <a:latin typeface="Calibri" pitchFamily="34" charset="0"/>
              </a:rPr>
              <a:t>της είναι να ενθαρρύνει την απλότητα και την επεκτασιμότητα της </a:t>
            </a:r>
            <a:r>
              <a:rPr lang="en-US" sz="2000" dirty="0" smtClean="0">
                <a:latin typeface="Calibri" pitchFamily="34" charset="0"/>
              </a:rPr>
              <a:t>MIB.</a:t>
            </a:r>
            <a:r>
              <a:rPr lang="el-GR" sz="2000" dirty="0" smtClean="0">
                <a:latin typeface="Calibri" pitchFamily="34" charset="0"/>
              </a:rPr>
              <a:t> </a:t>
            </a:r>
          </a:p>
          <a:p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Η ΜΙΒ, για το λόγο αυτό, αποθηκεύει μόνο απλούς τύπους δεδομένων, δηλαδή βαθμωτά μεγέθη και δισδιάστατους πίνακες.</a:t>
            </a:r>
          </a:p>
          <a:p>
            <a:endParaRPr lang="el-GR" sz="2000" dirty="0" smtClean="0">
              <a:latin typeface="Calibri" pitchFamily="34" charset="0"/>
            </a:endParaRPr>
          </a:p>
          <a:p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 </a:t>
            </a:r>
            <a:r>
              <a:rPr lang="el-GR" sz="2000" dirty="0" smtClean="0">
                <a:latin typeface="Calibri" pitchFamily="34" charset="0"/>
              </a:rPr>
              <a:t>πρέπει να παρέχει μια «πρότυπη» τεχνική για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lvl="2"/>
            <a:r>
              <a:rPr lang="el-GR" sz="1800" dirty="0" smtClean="0">
                <a:latin typeface="Calibri" pitchFamily="34" charset="0"/>
              </a:rPr>
              <a:t>Το καθορισμό της κάθε </a:t>
            </a:r>
            <a:r>
              <a:rPr lang="en-US" sz="1800" dirty="0" smtClean="0">
                <a:latin typeface="Calibri" pitchFamily="34" charset="0"/>
              </a:rPr>
              <a:t>MIB.</a:t>
            </a:r>
          </a:p>
          <a:p>
            <a:pPr lvl="2"/>
            <a:r>
              <a:rPr lang="el-GR" sz="1800" dirty="0" smtClean="0">
                <a:latin typeface="Calibri" pitchFamily="34" charset="0"/>
              </a:rPr>
              <a:t>Το καθορισμό των αντικειμένων (σύνταξη και τιμή του κάθε αντικειμένου).</a:t>
            </a:r>
          </a:p>
          <a:p>
            <a:pPr lvl="2"/>
            <a:r>
              <a:rPr lang="el-GR" sz="1800" dirty="0" smtClean="0">
                <a:latin typeface="Calibri" pitchFamily="34" charset="0"/>
              </a:rPr>
              <a:t>Τη κωδικοποίηση των τιμών των αντικειμένων.</a:t>
            </a:r>
          </a:p>
          <a:p>
            <a:endParaRPr lang="el-GR" sz="2000" b="1" dirty="0" smtClean="0">
              <a:latin typeface="Calibri" pitchFamily="34" charset="0"/>
            </a:endParaRPr>
          </a:p>
          <a:p>
            <a:endParaRPr lang="el-GR" sz="2000" b="1" dirty="0">
              <a:latin typeface="Calibri" pitchFamily="34" charset="0"/>
            </a:endParaRP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Διαχείριση δικτύων με τη χρήση </a:t>
            </a:r>
            <a:r>
              <a:rPr lang="en-US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204537"/>
            <a:ext cx="8410074" cy="1213101"/>
          </a:xfrm>
        </p:spPr>
        <p:txBody>
          <a:bodyPr>
            <a:normAutofit/>
          </a:bodyPr>
          <a:lstStyle/>
          <a:p>
            <a:r>
              <a:rPr lang="en-US" sz="3000" dirty="0" smtClean="0">
                <a:effectLst/>
              </a:rPr>
              <a:t>Structure of Management Information (SMI)</a:t>
            </a:r>
            <a:endParaRPr lang="el-GR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6411" y="1244600"/>
            <a:ext cx="8301789" cy="4851400"/>
          </a:xfrm>
        </p:spPr>
        <p:txBody>
          <a:bodyPr>
            <a:normAutofit/>
          </a:bodyPr>
          <a:lstStyle/>
          <a:p>
            <a:pPr algn="just"/>
            <a:r>
              <a:rPr lang="el-GR" sz="1800" dirty="0">
                <a:latin typeface="Calibri" pitchFamily="34" charset="0"/>
              </a:rPr>
              <a:t>Τα διαχειριζόμενα αντικείμενα </a:t>
            </a:r>
            <a:r>
              <a:rPr lang="el-GR" sz="1800" dirty="0" smtClean="0">
                <a:latin typeface="Calibri" pitchFamily="34" charset="0"/>
              </a:rPr>
              <a:t>είναι οργανωμένα σε </a:t>
            </a:r>
            <a:r>
              <a:rPr lang="el-GR" sz="1800" dirty="0">
                <a:latin typeface="Calibri" pitchFamily="34" charset="0"/>
              </a:rPr>
              <a:t>μια </a:t>
            </a:r>
            <a:r>
              <a:rPr lang="el-GR" sz="1800" dirty="0" smtClean="0">
                <a:latin typeface="Calibri" pitchFamily="34" charset="0"/>
              </a:rPr>
              <a:t>ιεραρχική δενδροειδή </a:t>
            </a:r>
            <a:r>
              <a:rPr lang="el-GR" sz="1800" dirty="0">
                <a:latin typeface="Calibri" pitchFamily="34" charset="0"/>
              </a:rPr>
              <a:t>δομή, βάση της οποίας προκύπτει και το όνομα τους (που υποδηλώνει τη μοναδική τους θέση στο </a:t>
            </a:r>
            <a:r>
              <a:rPr lang="el-GR" sz="1800" dirty="0" smtClean="0">
                <a:latin typeface="Calibri" pitchFamily="34" charset="0"/>
              </a:rPr>
              <a:t>δένδρο – </a:t>
            </a:r>
            <a:r>
              <a:rPr lang="en-US" sz="1800" dirty="0" smtClean="0">
                <a:latin typeface="Calibri" pitchFamily="34" charset="0"/>
              </a:rPr>
              <a:t>OBJECT IDENTIFIER</a:t>
            </a:r>
            <a:r>
              <a:rPr lang="el-GR" sz="1800" dirty="0" smtClean="0">
                <a:latin typeface="Calibri" pitchFamily="34" charset="0"/>
              </a:rPr>
              <a:t>).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51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Διαχείριση δικτύων με τη χρήση </a:t>
            </a:r>
            <a:r>
              <a:rPr lang="en-US" dirty="0"/>
              <a:t>SNMP</a:t>
            </a:r>
            <a:endParaRPr lang="en-GB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663" y="204537"/>
            <a:ext cx="9059779" cy="1213101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Management Information Base (MIB</a:t>
            </a:r>
            <a:r>
              <a:rPr lang="el-GR" sz="2800" dirty="0" smtClean="0">
                <a:effectLst/>
              </a:rPr>
              <a:t>)</a:t>
            </a:r>
            <a:endParaRPr lang="en-GB" sz="2800" dirty="0">
              <a:effectLst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123950" y="2243138"/>
            <a:ext cx="52546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root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7950" y="2649538"/>
            <a:ext cx="8382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ccitt(0)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81088" y="2657475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iso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901825" y="2667000"/>
            <a:ext cx="7270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joint(2)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514475" y="3124200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org(3)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800225" y="3598863"/>
            <a:ext cx="6540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dod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(6)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809750" y="40306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internet(1)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98825" y="4057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directory(1)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97238" y="4438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mgmt(2</a:t>
            </a:r>
            <a:r>
              <a:rPr lang="en-US" sz="1200" dirty="0">
                <a:solidFill>
                  <a:srgbClr val="FF0066"/>
                </a:solidFill>
                <a:latin typeface="Tahoma" pitchFamily="34" charset="0"/>
              </a:rPr>
              <a:t>)</a:t>
            </a:r>
            <a:endParaRPr lang="en-GB" sz="1200" dirty="0">
              <a:solidFill>
                <a:srgbClr val="FF0066"/>
              </a:solidFill>
              <a:latin typeface="Tahoma" pitchFamily="34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311525" y="4811713"/>
            <a:ext cx="12795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experimental(3)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303588" y="520700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Tahoma" pitchFamily="34" charset="0"/>
              </a:rPr>
              <a:t>private(4)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658813" y="2530475"/>
            <a:ext cx="76200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428750" y="2522538"/>
            <a:ext cx="9525" cy="13493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428750" y="2530475"/>
            <a:ext cx="8048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438275" y="2946400"/>
            <a:ext cx="320675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852613" y="3419475"/>
            <a:ext cx="246062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132013" y="3886200"/>
            <a:ext cx="58737" cy="1428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792413" y="4216400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792413" y="4216400"/>
            <a:ext cx="500062" cy="3714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2792413" y="4206875"/>
            <a:ext cx="525462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2808288" y="4214813"/>
            <a:ext cx="492125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646613" y="445611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mib</a:t>
            </a:r>
            <a:r>
              <a:rPr lang="el-GR" sz="1200" dirty="0">
                <a:solidFill>
                  <a:srgbClr val="FF0000"/>
                </a:solidFill>
                <a:latin typeface="Tahoma" pitchFamily="34" charset="0"/>
              </a:rPr>
              <a:t>ΙΙ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475413" y="26177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system(1)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475413" y="30241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interfaces(2)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475413" y="34305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475413" y="38369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ip(4)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475413" y="42433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icmp(5)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475413" y="46513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tcp(6)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475413" y="50577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udp(7)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475413" y="54641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egp(8)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475413" y="5870575"/>
            <a:ext cx="13985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transmission(10)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475413" y="62785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latin typeface="Tahoma" pitchFamily="34" charset="0"/>
              </a:rPr>
              <a:t>snmp</a:t>
            </a:r>
            <a:r>
              <a:rPr lang="en-US" sz="1200" dirty="0">
                <a:latin typeface="Tahoma" pitchFamily="34" charset="0"/>
              </a:rPr>
              <a:t>(11)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V="1">
            <a:off x="5630863" y="2751138"/>
            <a:ext cx="846137" cy="18383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5630863" y="3167063"/>
            <a:ext cx="84613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5630863" y="3556000"/>
            <a:ext cx="846137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5630863" y="3979863"/>
            <a:ext cx="8461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V="1">
            <a:off x="5630863" y="4376738"/>
            <a:ext cx="8461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630863" y="4589463"/>
            <a:ext cx="84613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630863" y="4589463"/>
            <a:ext cx="846137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630863" y="4579938"/>
            <a:ext cx="8461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630863" y="4579938"/>
            <a:ext cx="846137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5630863" y="4579938"/>
            <a:ext cx="846137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797800" y="2592388"/>
            <a:ext cx="132238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sysUpTime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 flipV="1">
            <a:off x="4283075" y="4587875"/>
            <a:ext cx="363538" cy="95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V="1">
            <a:off x="7459663" y="2717800"/>
            <a:ext cx="339725" cy="174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926432" y="5585327"/>
            <a:ext cx="3874169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Calibri" pitchFamily="34" charset="0"/>
              </a:rPr>
              <a:t>Έτσι, π.χ. το αντικείμενο </a:t>
            </a:r>
            <a:r>
              <a:rPr lang="en-US" sz="1600" dirty="0" err="1">
                <a:solidFill>
                  <a:srgbClr val="FF0000"/>
                </a:solidFill>
                <a:latin typeface="Calibri" pitchFamily="34" charset="0"/>
              </a:rPr>
              <a:t>sysUptime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l-GR" sz="1600" dirty="0">
                <a:latin typeface="Calibri" pitchFamily="34" charset="0"/>
              </a:rPr>
              <a:t>έχει τη μοναδική αναφορά: </a:t>
            </a:r>
            <a:r>
              <a:rPr lang="el-GR" sz="1600" dirty="0">
                <a:solidFill>
                  <a:srgbClr val="FF0000"/>
                </a:solidFill>
                <a:latin typeface="Calibri" pitchFamily="34" charset="0"/>
              </a:rPr>
              <a:t>1.3.6.1.2.1.1.3</a:t>
            </a:r>
            <a:r>
              <a:rPr lang="el-GR" sz="1600" dirty="0">
                <a:latin typeface="Calibri" pitchFamily="34" charset="0"/>
              </a:rPr>
              <a:t>.0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4624388" y="2398212"/>
            <a:ext cx="4519612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</a:t>
            </a:r>
            <a:r>
              <a:rPr lang="el-GR" sz="2000" dirty="0" smtClean="0">
                <a:latin typeface="Calibri" pitchFamily="34" charset="0"/>
              </a:rPr>
              <a:t> υποστηρίζει μόνο μια μορφή </a:t>
            </a:r>
            <a:r>
              <a:rPr lang="el-GR" sz="2000" b="1" dirty="0" smtClean="0">
                <a:latin typeface="Calibri" pitchFamily="34" charset="0"/>
              </a:rPr>
              <a:t>δομημένων</a:t>
            </a:r>
            <a:r>
              <a:rPr lang="el-GR" sz="2000" dirty="0" smtClean="0">
                <a:latin typeface="Calibri" pitchFamily="34" charset="0"/>
              </a:rPr>
              <a:t> δεδομένων,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και πιο συγκεκριμένα έναν απλό </a:t>
            </a:r>
            <a:r>
              <a:rPr lang="el-GR" sz="2000" b="1" dirty="0" smtClean="0">
                <a:latin typeface="Calibri" pitchFamily="34" charset="0"/>
              </a:rPr>
              <a:t>πίνακα</a:t>
            </a:r>
            <a:r>
              <a:rPr lang="el-GR" sz="2000" dirty="0" smtClean="0">
                <a:latin typeface="Calibri" pitchFamily="34" charset="0"/>
              </a:rPr>
              <a:t> δύο διαστάσεων με βαθμωτές τιμές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(π.χ. ο πίνακας δρομολόγησης, ο πίνακας των συνδέσεων του πρωτοκόλλου TCP)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Ένας πίνακας είναι ένα μόνο αντικείμενο και επομένως χρειαζόμαστε κάποιο </a:t>
            </a:r>
            <a:r>
              <a:rPr lang="el-GR" sz="2000" b="1" dirty="0" smtClean="0">
                <a:latin typeface="Calibri" pitchFamily="34" charset="0"/>
              </a:rPr>
              <a:t>δείκτη </a:t>
            </a:r>
            <a:r>
              <a:rPr lang="el-GR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latin typeface="Calibri" pitchFamily="34" charset="0"/>
              </a:rPr>
              <a:t>index)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για να καταλήξουμε σε μια συγκεκριμένη γραμμή του.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δεν επιτρέπει το φώλιασμα δεδομένων, δηλαδή ένα στοιχείο του πίνακα να είναι πίνακας.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Για τη δημιουργία ενός πίνακα χρησιμοποιείται ο τύπος </a:t>
            </a:r>
            <a:r>
              <a:rPr lang="en-US" sz="2000" b="1" dirty="0" smtClean="0">
                <a:latin typeface="Calibri" pitchFamily="34" charset="0"/>
              </a:rPr>
              <a:t>SEQUENCE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OF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(ταξινομημένη λίστα στοιχείων ίδιου τύπου).</a:t>
            </a:r>
            <a:endParaRPr lang="el-GR" sz="2000" dirty="0">
              <a:latin typeface="Calibri" pitchFamily="34" charset="0"/>
            </a:endParaRP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Διαχείριση δικτύων με τη χρήση </a:t>
            </a:r>
            <a:r>
              <a:rPr lang="en-US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Ορισμός Πινάκων</a:t>
            </a:r>
            <a:r>
              <a:rPr lang="en-US" sz="3000" dirty="0" smtClean="0">
                <a:effectLst/>
              </a:rPr>
              <a:t> (1/3)</a:t>
            </a:r>
            <a:endParaRPr lang="el-GR" sz="3000" dirty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251284"/>
            <a:ext cx="8229600" cy="478856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 smtClean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 smtClean="0">
                <a:latin typeface="Calibri" pitchFamily="34" charset="0"/>
              </a:rPr>
              <a:t>ΜΙΒ</a:t>
            </a:r>
            <a:r>
              <a:rPr lang="en-US" sz="1800" b="1" dirty="0" smtClean="0">
                <a:latin typeface="Calibri" pitchFamily="34" charset="0"/>
              </a:rPr>
              <a:t>-II</a:t>
            </a:r>
            <a:r>
              <a:rPr lang="el-GR" sz="1800" b="1" dirty="0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RFC 1213 (SMIv1)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 smtClean="0">
                <a:latin typeface="Courier New" pitchFamily="49" charset="0"/>
              </a:rPr>
              <a:t>ifTable</a:t>
            </a:r>
            <a:r>
              <a:rPr lang="en-US" sz="1400" dirty="0" smtClean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SEQUENCE OF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endParaRPr lang="en-US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interfaces 2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 smtClean="0">
                <a:latin typeface="Courier New" pitchFamily="49" charset="0"/>
              </a:rPr>
              <a:t>ifEntry</a:t>
            </a:r>
            <a:r>
              <a:rPr lang="en-US" sz="1400" dirty="0" smtClean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endParaRPr lang="en-US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INDEX   { ifIndex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dirty="0" err="1" smtClean="0">
                <a:latin typeface="Courier New" pitchFamily="49" charset="0"/>
              </a:rPr>
              <a:t>ifTable</a:t>
            </a:r>
            <a:r>
              <a:rPr lang="en-US" sz="1400" dirty="0" smtClean="0">
                <a:latin typeface="Courier New" pitchFamily="49" charset="0"/>
              </a:rPr>
              <a:t> 1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dirty="0" smtClean="0">
                <a:latin typeface="Courier New" pitchFamily="49" charset="0"/>
              </a:rPr>
              <a:t> ::=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SEQUENCE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ifIndex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ifType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ifInOctets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ifOutOctets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algn="just">
              <a:buFont typeface="Wingdings" pitchFamily="2" charset="2"/>
              <a:buChar char="v"/>
            </a:pPr>
            <a:endParaRPr lang="el-GR" sz="2000" dirty="0">
              <a:latin typeface="Calibri" pitchFamily="34" charset="0"/>
            </a:endParaRP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Διαχείριση δικτύων με τη χρήση </a:t>
            </a:r>
            <a:r>
              <a:rPr lang="en-US" smtClean="0"/>
              <a:t>SNMP</a:t>
            </a:r>
            <a:endParaRPr lang="en-GB" dirty="0"/>
          </a:p>
        </p:txBody>
      </p:sp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3000" dirty="0" smtClean="0">
                <a:effectLst/>
              </a:rPr>
              <a:t>Ορισμός Πινάκων</a:t>
            </a:r>
            <a:r>
              <a:rPr lang="en-US" sz="3000" dirty="0" smtClean="0">
                <a:effectLst/>
              </a:rPr>
              <a:t> (2/3)</a:t>
            </a:r>
            <a:endParaRPr lang="el-GR" sz="3000" dirty="0">
              <a:effectLst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3525254" y="2129590"/>
            <a:ext cx="794084" cy="33688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2233863" y="3352800"/>
            <a:ext cx="858253" cy="2807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Ορθογώνιο"/>
          <p:cNvSpPr/>
          <p:nvPr/>
        </p:nvSpPr>
        <p:spPr>
          <a:xfrm>
            <a:off x="994611" y="4511843"/>
            <a:ext cx="842211" cy="26469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3874</TotalTime>
  <Words>1128</Words>
  <Application>Microsoft Office PowerPoint</Application>
  <PresentationFormat>On-screen Show (4:3)</PresentationFormat>
  <Paragraphs>225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Συγκέντρωση</vt:lpstr>
      <vt:lpstr>Διαχείριση Δικτύων με τη χρήση   SNMP</vt:lpstr>
      <vt:lpstr>Simple Network Management Protocol</vt:lpstr>
      <vt:lpstr>Χαρακτηριστικά του SNMP</vt:lpstr>
      <vt:lpstr>Μοντέλο διαχείρισης</vt:lpstr>
      <vt:lpstr>Τύποι Μηνυμάτων SNMP</vt:lpstr>
      <vt:lpstr>Structure of Management Information (SMI)</vt:lpstr>
      <vt:lpstr>Management Information Base (MIB)</vt:lpstr>
      <vt:lpstr>Ορισμός Πινάκων (1/3)</vt:lpstr>
      <vt:lpstr>Ορισμός Πινάκων (2/3)</vt:lpstr>
      <vt:lpstr>Ορισμός Πινάκων (3/3)</vt:lpstr>
      <vt:lpstr>Αναζήτηση πεδίου στον πίνακα</vt:lpstr>
      <vt:lpstr>Διάρθρωση των εντολών snmpget – snmpwalk (1/2)</vt:lpstr>
      <vt:lpstr>Διάρθρωση των εντολών snmpget – snmpwalk (2/2)</vt:lpstr>
      <vt:lpstr>Κοινότητες (1/2)</vt:lpstr>
      <vt:lpstr>Κοινότητες (2/2)</vt:lpstr>
      <vt:lpstr>Τέλος Παρουσίασης</vt:lpstr>
    </vt:vector>
  </TitlesOfParts>
  <Company>ntua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</dc:creator>
  <cp:lastModifiedBy>Alexandros Sioungaris</cp:lastModifiedBy>
  <cp:revision>110</cp:revision>
  <dcterms:created xsi:type="dcterms:W3CDTF">2002-10-08T13:18:57Z</dcterms:created>
  <dcterms:modified xsi:type="dcterms:W3CDTF">2014-01-30T08:41:54Z</dcterms:modified>
</cp:coreProperties>
</file>