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f9edeed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f9edeed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0066601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0066601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f9edeedd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f9edeed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0408158d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0408158d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012C"/>
              </a:buClr>
              <a:buSzPts val="2800"/>
              <a:buFont typeface="Nunito"/>
              <a:buNone/>
              <a:defRPr sz="2800">
                <a:solidFill>
                  <a:srgbClr val="03012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149950" y="1795293"/>
            <a:ext cx="4844100" cy="18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3012C"/>
                </a:solidFill>
              </a:rPr>
              <a:t>Swan Consulting: Customer Churn Analysis</a:t>
            </a:r>
            <a:endParaRPr b="1">
              <a:solidFill>
                <a:srgbClr val="03012C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Customer Churn Analysis</a:t>
            </a:r>
            <a:endParaRPr sz="39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546" y="1008000"/>
            <a:ext cx="1404900" cy="7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575" y="491037"/>
            <a:ext cx="4290050" cy="416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75" y="491025"/>
            <a:ext cx="3705211" cy="4161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/>
          <p:nvPr/>
        </p:nvSpPr>
        <p:spPr>
          <a:xfrm>
            <a:off x="1881175" y="1055775"/>
            <a:ext cx="2151600" cy="803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Citizens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significantly more likely to churn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3158025" y="2942550"/>
            <a:ext cx="943200" cy="985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no impact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762525" y="3322949"/>
            <a:ext cx="1901400" cy="1122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a 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partner/dependents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reduces churn risk, especially 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6963500" y="950175"/>
            <a:ext cx="1222800" cy="908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 type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extremely important for churn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4891725" y="3611250"/>
            <a:ext cx="1676100" cy="726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Electronic checks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paperless billing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increase churn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0" l="0" r="9950" t="0"/>
          <a:stretch/>
        </p:blipFill>
        <p:spPr>
          <a:xfrm>
            <a:off x="235375" y="286888"/>
            <a:ext cx="6673400" cy="45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/>
          <p:nvPr/>
        </p:nvSpPr>
        <p:spPr>
          <a:xfrm>
            <a:off x="4625550" y="532325"/>
            <a:ext cx="2283300" cy="971100"/>
          </a:xfrm>
          <a:prstGeom prst="wedgeRoundRectCallout">
            <a:avLst>
              <a:gd fmla="val -19754" name="adj1"/>
              <a:gd fmla="val 49266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Attitude and Offers from Competitors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the most important reasons: 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49%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all reasons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9750" y="1503425"/>
            <a:ext cx="1930425" cy="240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6910563" y="4071625"/>
            <a:ext cx="1828800" cy="726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we exclude don’t know submissions to gather insights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50" y="475725"/>
            <a:ext cx="6186552" cy="428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975" y="1547837"/>
            <a:ext cx="1353500" cy="32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/>
          <p:nvPr/>
        </p:nvSpPr>
        <p:spPr>
          <a:xfrm>
            <a:off x="6618200" y="330950"/>
            <a:ext cx="2227200" cy="1086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Security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most important product for reducing churn risk: would benefit from targeted incentives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6"/>
          <p:cNvCxnSpPr>
            <a:stCxn id="156" idx="1"/>
          </p:cNvCxnSpPr>
          <p:nvPr/>
        </p:nvCxnSpPr>
        <p:spPr>
          <a:xfrm flipH="1">
            <a:off x="1489100" y="874100"/>
            <a:ext cx="5129100" cy="150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6"/>
          <p:cNvCxnSpPr>
            <a:stCxn id="156" idx="2"/>
          </p:cNvCxnSpPr>
          <p:nvPr/>
        </p:nvCxnSpPr>
        <p:spPr>
          <a:xfrm>
            <a:off x="7731800" y="1417250"/>
            <a:ext cx="418800" cy="7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/>
          <p:nvPr/>
        </p:nvSpPr>
        <p:spPr>
          <a:xfrm>
            <a:off x="1439100" y="1701300"/>
            <a:ext cx="6265800" cy="1740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Summary:</a:t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Churner demographics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senior citizens; no partner or dependents; gender irrelevant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Contract type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extremely important: two year contracts reduce churn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Attitude and competition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most common reasons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Online Security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the best product to </a:t>
            </a: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incentivise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3D52D5"/>
      </a:dk2>
      <a:lt2>
        <a:srgbClr val="D9D9D9"/>
      </a:lt2>
      <a:accent1>
        <a:srgbClr val="EFF1ED"/>
      </a:accent1>
      <a:accent2>
        <a:srgbClr val="D9563F"/>
      </a:accent2>
      <a:accent3>
        <a:srgbClr val="03012C"/>
      </a:accent3>
      <a:accent4>
        <a:srgbClr val="14F597"/>
      </a:accent4>
      <a:accent5>
        <a:srgbClr val="3D4594"/>
      </a:accent5>
      <a:accent6>
        <a:srgbClr val="6F584B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