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65" r:id="rId7"/>
    <p:sldId id="268" r:id="rId8"/>
    <p:sldId id="267" r:id="rId9"/>
    <p:sldId id="269" r:id="rId10"/>
    <p:sldId id="270" r:id="rId11"/>
    <p:sldId id="266" r:id="rId12"/>
    <p:sldId id="271" r:id="rId13"/>
    <p:sldId id="272" r:id="rId14"/>
    <p:sldId id="273" r:id="rId15"/>
    <p:sldId id="258" r:id="rId16"/>
    <p:sldId id="259" r:id="rId17"/>
    <p:sldId id="260" r:id="rId18"/>
    <p:sldId id="274" r:id="rId19"/>
    <p:sldId id="275" r:id="rId20"/>
    <p:sldId id="27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Clonar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organizacion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 custLinFactNeighborX="-2462" custLinFactNeighborY="-2315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rama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Generar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tareas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Eliminar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archivos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903709"/>
          <a:ext cx="721071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51659" y="424964"/>
          <a:ext cx="5047501" cy="9151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en-US" sz="31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Clonar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sp:txBody>
      <dsp:txXfrm>
        <a:off x="396331" y="469636"/>
        <a:ext cx="4958157" cy="825776"/>
      </dsp:txXfrm>
    </dsp:sp>
    <dsp:sp modelId="{87E2FD7C-0729-47B8-B1FB-A44E439BE764}">
      <dsp:nvSpPr>
        <dsp:cNvPr id="0" name=""/>
        <dsp:cNvSpPr/>
      </dsp:nvSpPr>
      <dsp:spPr>
        <a:xfrm>
          <a:off x="0" y="2309869"/>
          <a:ext cx="721071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852309"/>
          <a:ext cx="5047501" cy="91512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31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nd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sp:txBody>
      <dsp:txXfrm>
        <a:off x="405207" y="1896981"/>
        <a:ext cx="4958157" cy="825776"/>
      </dsp:txXfrm>
    </dsp:sp>
    <dsp:sp modelId="{E7351307-5BD1-403B-A1BF-1058796C5E99}">
      <dsp:nvSpPr>
        <dsp:cNvPr id="0" name=""/>
        <dsp:cNvSpPr/>
      </dsp:nvSpPr>
      <dsp:spPr>
        <a:xfrm>
          <a:off x="0" y="3716029"/>
          <a:ext cx="721071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258469"/>
          <a:ext cx="5047501" cy="91512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r>
            <a:rPr lang="en-US" sz="31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rd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organizacion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>
        <a:off x="405207" y="3303141"/>
        <a:ext cx="4958157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60022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54109"/>
          <a:ext cx="5047501" cy="1092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rama</a:t>
          </a:r>
          <a:endParaRPr lang="en-US" sz="3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3854" y="107428"/>
        <a:ext cx="4940863" cy="985602"/>
      </dsp:txXfrm>
    </dsp:sp>
    <dsp:sp modelId="{87E2FD7C-0729-47B8-B1FB-A44E439BE764}">
      <dsp:nvSpPr>
        <dsp:cNvPr id="0" name=""/>
        <dsp:cNvSpPr/>
      </dsp:nvSpPr>
      <dsp:spPr>
        <a:xfrm>
          <a:off x="0" y="227854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732429"/>
          <a:ext cx="5047501" cy="10922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Generar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tareas</a:t>
          </a:r>
          <a:endParaRPr lang="en-US" sz="3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3854" y="1785748"/>
        <a:ext cx="4940863" cy="985602"/>
      </dsp:txXfrm>
    </dsp:sp>
    <dsp:sp modelId="{E7351307-5BD1-403B-A1BF-1058796C5E99}">
      <dsp:nvSpPr>
        <dsp:cNvPr id="0" name=""/>
        <dsp:cNvSpPr/>
      </dsp:nvSpPr>
      <dsp:spPr>
        <a:xfrm>
          <a:off x="0" y="395686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410749"/>
          <a:ext cx="5047501" cy="109224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Eliminar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archivos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>
        <a:off x="413854" y="3464068"/>
        <a:ext cx="4940863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05" y="18212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Getting Started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 with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GIT &amp; GITHUB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687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Alejandro Lozano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Los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tres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estados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04063" y="-2935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E451206-91D9-480A-9580-4A790AEC6610}"/>
              </a:ext>
            </a:extLst>
          </p:cNvPr>
          <p:cNvSpPr txBox="1"/>
          <p:nvPr/>
        </p:nvSpPr>
        <p:spPr>
          <a:xfrm>
            <a:off x="372334" y="887766"/>
            <a:ext cx="8669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Modefied</a:t>
            </a:r>
            <a:r>
              <a:rPr lang="es-ES" b="1" dirty="0"/>
              <a:t>, </a:t>
            </a:r>
            <a:r>
              <a:rPr lang="es-ES" b="1" dirty="0" err="1"/>
              <a:t>staged</a:t>
            </a:r>
            <a:r>
              <a:rPr lang="es-ES" b="1" dirty="0"/>
              <a:t>, and </a:t>
            </a:r>
            <a:r>
              <a:rPr lang="es-ES" b="1" dirty="0" err="1"/>
              <a:t>commited</a:t>
            </a:r>
            <a:r>
              <a:rPr lang="es-ES" b="1" dirty="0"/>
              <a:t>: </a:t>
            </a:r>
          </a:p>
          <a:p>
            <a:r>
              <a:rPr lang="es-ES" dirty="0"/>
              <a:t>Modificado significa que ha cambiado el archivo pero aún no lo ha enviado a su base de datos.</a:t>
            </a:r>
          </a:p>
          <a:p>
            <a:r>
              <a:rPr lang="es-ES" dirty="0"/>
              <a:t>“</a:t>
            </a:r>
            <a:r>
              <a:rPr lang="es-ES" dirty="0" err="1"/>
              <a:t>Staged</a:t>
            </a:r>
            <a:r>
              <a:rPr lang="es-ES" dirty="0"/>
              <a:t>” significa que ha marcado un archivo modificado en su versión actual para ir a su próxima instantánea de confirmación.</a:t>
            </a:r>
          </a:p>
          <a:p>
            <a:endParaRPr lang="es-ES" dirty="0"/>
          </a:p>
          <a:p>
            <a:r>
              <a:rPr lang="es-ES" dirty="0"/>
              <a:t>“</a:t>
            </a:r>
            <a:r>
              <a:rPr lang="es-ES" dirty="0" err="1"/>
              <a:t>commited</a:t>
            </a:r>
            <a:r>
              <a:rPr lang="es-ES" dirty="0"/>
              <a:t>” significa que los datos se almacenan de forma segura en su base de datos local.</a:t>
            </a:r>
            <a:endParaRPr lang="es-MX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73E22C-C508-4406-B23D-35BA174732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0079" y="3033807"/>
            <a:ext cx="5876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1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EAA-3C2A-4F92-94B6-3A36B1F2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C1B2-7709-44DC-BDC2-6E659FEA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1505A-8B31-48A9-BC51-1934B868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19" y="1178387"/>
            <a:ext cx="8190022" cy="47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Estructura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1837302"/>
            <a:ext cx="2268675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status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63B806-86C1-44AC-8470-6E6761DC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2300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04306" y="4307031"/>
            <a:ext cx="2436667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branch –M main</a:t>
            </a:r>
          </a:p>
          <a:p>
            <a:pPr algn="ctr"/>
            <a:r>
              <a:rPr lang="en-US" dirty="0"/>
              <a:t>Git remote add origin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6359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add *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4510" y="4307031"/>
            <a:ext cx="2286033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 –u origin main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04063" y="-2935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Practicas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261651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Practicas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212427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9C7C-E03A-4AEB-88B2-783D2204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2"/>
            <a:ext cx="10515600" cy="4384428"/>
          </a:xfrm>
        </p:spPr>
        <p:txBody>
          <a:bodyPr>
            <a:normAutofit/>
          </a:bodyPr>
          <a:lstStyle/>
          <a:p>
            <a:pPr algn="ctr"/>
            <a:r>
              <a:rPr lang="es-MX" sz="23900" b="1" dirty="0" err="1">
                <a:solidFill>
                  <a:schemeClr val="accent1">
                    <a:lumMod val="50000"/>
                  </a:schemeClr>
                </a:solidFill>
              </a:rPr>
              <a:t>Part</a:t>
            </a:r>
            <a:r>
              <a:rPr lang="es-MX" sz="23900" b="1" dirty="0">
                <a:solidFill>
                  <a:schemeClr val="accent1">
                    <a:lumMod val="50000"/>
                  </a:schemeClr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7947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EEE6-4D04-4AF6-B6DA-15CCF8E3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Merge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EA15E-9093-4959-99B6-66AD1D4DC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4" r="10576"/>
          <a:stretch/>
        </p:blipFill>
        <p:spPr>
          <a:xfrm>
            <a:off x="1114425" y="2302645"/>
            <a:ext cx="4286250" cy="373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2B2FA-DF7D-49F2-9C15-CC14C54A8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30" r="22200"/>
          <a:stretch/>
        </p:blipFill>
        <p:spPr>
          <a:xfrm>
            <a:off x="8286749" y="1950220"/>
            <a:ext cx="1447801" cy="45910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89F7796-70F2-4917-BD65-AE142025C1C2}"/>
              </a:ext>
            </a:extLst>
          </p:cNvPr>
          <p:cNvSpPr/>
          <p:nvPr/>
        </p:nvSpPr>
        <p:spPr>
          <a:xfrm>
            <a:off x="5962650" y="3990975"/>
            <a:ext cx="1847850" cy="254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54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68BE-DAAE-468A-8E26-36FB9B12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Codgios</a:t>
            </a:r>
            <a:r>
              <a:rPr lang="es-MX" dirty="0"/>
              <a:t> necesarios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22BF-DCCE-4ACA-A672-9EA0B0FB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 --list           # See list of current branches</a:t>
            </a:r>
          </a:p>
          <a:p>
            <a:r>
              <a:rPr lang="en-US" dirty="0"/>
              <a:t>git branch [name]       # Create Branch</a:t>
            </a:r>
          </a:p>
          <a:p>
            <a:r>
              <a:rPr lang="en-US" dirty="0"/>
              <a:t>git checkout [name]   </a:t>
            </a:r>
            <a:r>
              <a:rPr lang="en-US"/>
              <a:t># Switch </a:t>
            </a:r>
            <a:r>
              <a:rPr lang="en-US" dirty="0"/>
              <a:t>to branch</a:t>
            </a:r>
          </a:p>
          <a:p>
            <a:r>
              <a:rPr lang="en-US" dirty="0"/>
              <a:t>git push --set-upstream origin  [name of branch] # Push to branch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730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Remember…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Keep Calm and keep coding !</a:t>
            </a:r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Un poco 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historia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…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58D52FE-6A30-4D79-8949-2EEDE8BB0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65" y="1858354"/>
            <a:ext cx="3048000" cy="4019550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58122ED-22BD-4104-AEF8-6D0CA48D6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633" y="2263805"/>
            <a:ext cx="4826280" cy="27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pPr algn="ctr"/>
            <a:r>
              <a:rPr lang="en-US" b="1" i="0">
                <a:solidFill>
                  <a:srgbClr val="F14E32"/>
                </a:solidFill>
                <a:effectLst/>
                <a:latin typeface="Georgia" panose="02040502050405020303" pitchFamily="18" charset="0"/>
              </a:rPr>
              <a:t>Version Control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690688"/>
            <a:ext cx="8886999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El control de versiones es un sistema que registra cambios en un archivo o conjunto de archivos a lo largo del tiempo para que pueda recuperar versiones específicas más adelante.</a:t>
            </a:r>
            <a:endParaRPr lang="es-MX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F8EE5F-C6EB-408E-AC6A-08E3F9BFB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390" y="3205220"/>
            <a:ext cx="3311186" cy="32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5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09" y="365125"/>
            <a:ext cx="8378529" cy="13255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F14E32"/>
                </a:solidFill>
                <a:effectLst/>
                <a:latin typeface="Georgia" panose="02040502050405020303" pitchFamily="18" charset="0"/>
              </a:rPr>
              <a:t>Version Control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690688"/>
            <a:ext cx="8886999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El método de control de versiones elegido por muchas personas es copiar archivos en otro </a:t>
            </a:r>
            <a:r>
              <a:rPr lang="es-ES" sz="2400" dirty="0" err="1"/>
              <a:t>directorio.Este</a:t>
            </a:r>
            <a:r>
              <a:rPr lang="es-ES" sz="2400" dirty="0"/>
              <a:t> enfoque es muy común porque es muy simple, pero también es propenso a errores</a:t>
            </a:r>
          </a:p>
          <a:p>
            <a:pPr marL="0" indent="0" algn="just">
              <a:buNone/>
            </a:pPr>
            <a:r>
              <a:rPr lang="es-ES" sz="2400" dirty="0"/>
              <a:t>Para hacer frente a este problema, los programadores desarrollaron VCS locales que tenían una base de datos simple las cuales mantenía todos los cambios en los archivos bajo control de revisión.</a:t>
            </a:r>
            <a:endParaRPr lang="es-MX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3FFB7E-AAA9-4869-9F59-893CDA08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22" y="3933825"/>
            <a:ext cx="2197503" cy="27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Local Version Control Systems</a:t>
            </a:r>
            <a:br>
              <a:rPr lang="en-US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</a:br>
            <a:endParaRPr lang="en-US" b="1" i="0" dirty="0">
              <a:solidFill>
                <a:srgbClr val="F14E32"/>
              </a:solidFill>
              <a:effectLst/>
              <a:latin typeface="Georgia" panose="020405020504050203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690688"/>
            <a:ext cx="8886999" cy="448627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control de versiones es un sistema que registra cambios en un archivo o conjunto de archivos a lo largo del tiempo para que pueda recuperar versiones específicas más adelante.</a:t>
            </a:r>
            <a:endParaRPr lang="es-MX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73FE26-74BC-4DBE-AC0E-1324F1CD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082" y="3272210"/>
            <a:ext cx="3668918" cy="31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7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Centralized Version Control Systems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32" y="1424358"/>
            <a:ext cx="8886999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El siguiente problema importante que enfrentan las personas es que necesitan colaborar con los desarrolladores en otros sistemas. Para hacer frente a este problema, se desarrollaron sistemas de control de versiones centralizados (CVCS).</a:t>
            </a:r>
            <a:endParaRPr lang="es-MX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87F999-F2E5-4813-A73B-8CE992041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066" y="3152502"/>
            <a:ext cx="5255811" cy="372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1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Distributed Version Control Systems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32" y="1424358"/>
            <a:ext cx="8886999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En los sistemas de control de versiones distribuidos (como Git, Mercurial, </a:t>
            </a:r>
            <a:r>
              <a:rPr lang="es-ES" sz="2000" dirty="0" err="1"/>
              <a:t>Bazaar</a:t>
            </a:r>
            <a:r>
              <a:rPr lang="es-ES" sz="2000" dirty="0"/>
              <a:t> o </a:t>
            </a:r>
            <a:r>
              <a:rPr lang="es-ES" sz="2000" dirty="0" err="1"/>
              <a:t>Darcs</a:t>
            </a:r>
            <a:r>
              <a:rPr lang="es-ES" sz="2000" dirty="0"/>
              <a:t>), los clientes no solo revisan la versión final de los archivos; más bien, reflejan completamente el repositorio, incluido su historial completo. Por lo tanto, si algún servidor muere y estos sistemas colaboraban a través de ese servidor, cualquiera de los repositorios del cliente se puede copiar en el servidor para restaurarlo.</a:t>
            </a:r>
            <a:endParaRPr lang="es-MX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F5AE8E-7047-448E-902A-67D574E5A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056" y="2965142"/>
            <a:ext cx="3174030" cy="38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8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8E87-E3DA-4B69-9FA8-A03D748B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5345B-83E1-472F-A372-302ABC7B7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97" y="2080022"/>
            <a:ext cx="5162550" cy="21089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F1BA8-1C23-434E-9AA8-950283DEA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83" y="1948654"/>
            <a:ext cx="5981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7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5836-7405-4683-982B-98E6A523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Seguridad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9E9BF0-46FE-43AA-A5A4-4B5528619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45896" y="3812175"/>
            <a:ext cx="3100208" cy="3782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24b9da6552252987aa493b52f8696cd6d3b00373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6B18A-8F5E-4500-BE6D-ADE205AD0792}"/>
              </a:ext>
            </a:extLst>
          </p:cNvPr>
          <p:cNvSpPr txBox="1"/>
          <p:nvPr/>
        </p:nvSpPr>
        <p:spPr>
          <a:xfrm>
            <a:off x="2763175" y="240138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Todo en Git genera una  suma de verificación antes de que se almacene y luego se hace referencia a él mediante esa suma de verificación.</a:t>
            </a:r>
          </a:p>
        </p:txBody>
      </p:sp>
    </p:spTree>
    <p:extLst>
      <p:ext uri="{BB962C8B-B14F-4D97-AF65-F5344CB8AC3E}">
        <p14:creationId xmlns:p14="http://schemas.microsoft.com/office/powerpoint/2010/main" val="91121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283</TotalTime>
  <Words>484</Words>
  <Application>Microsoft Office PowerPoint</Application>
  <PresentationFormat>Widescreen</PresentationFormat>
  <Paragraphs>51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Georgia</vt:lpstr>
      <vt:lpstr>Rockwell</vt:lpstr>
      <vt:lpstr>Tahoma</vt:lpstr>
      <vt:lpstr>Office Theme</vt:lpstr>
      <vt:lpstr>Getting Started  with GIT &amp; GITHUB </vt:lpstr>
      <vt:lpstr>Un poco de historia…</vt:lpstr>
      <vt:lpstr>Version Control</vt:lpstr>
      <vt:lpstr>Version Control</vt:lpstr>
      <vt:lpstr>Local Version Control Systems </vt:lpstr>
      <vt:lpstr>Centralized Version Control Systems</vt:lpstr>
      <vt:lpstr>Distributed Version Control Systems</vt:lpstr>
      <vt:lpstr>GIT</vt:lpstr>
      <vt:lpstr>Seguridad</vt:lpstr>
      <vt:lpstr>Los tres estados</vt:lpstr>
      <vt:lpstr>PowerPoint Presentation</vt:lpstr>
      <vt:lpstr>Estructura Basica </vt:lpstr>
      <vt:lpstr>Practicas: </vt:lpstr>
      <vt:lpstr>Practicas</vt:lpstr>
      <vt:lpstr>Part 2</vt:lpstr>
      <vt:lpstr>Merge</vt:lpstr>
      <vt:lpstr>Codgios necesarios </vt:lpstr>
      <vt:lpstr>Remember…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 with GIT &amp; GITHUB</dc:title>
  <dc:creator>Eduardo</dc:creator>
  <cp:lastModifiedBy>Eduardo Alejandro Lozano Garcia</cp:lastModifiedBy>
  <cp:revision>6</cp:revision>
  <dcterms:created xsi:type="dcterms:W3CDTF">2021-03-06T02:44:02Z</dcterms:created>
  <dcterms:modified xsi:type="dcterms:W3CDTF">2021-04-05T18:17:39Z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