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78" r:id="rId3"/>
    <p:sldId id="258" r:id="rId4"/>
    <p:sldId id="260" r:id="rId5"/>
    <p:sldId id="261" r:id="rId6"/>
    <p:sldId id="275" r:id="rId7"/>
    <p:sldId id="257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1" r:id="rId16"/>
    <p:sldId id="274" r:id="rId17"/>
    <p:sldId id="276" r:id="rId18"/>
    <p:sldId id="277" r:id="rId19"/>
    <p:sldId id="279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B7B2F-3467-4AC0-AFCC-59B36961FDC3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D29D5-ABA6-43BF-8E78-3C8500CBA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76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1F82677-029C-4802-A1D9-AA3562065B75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9795-BC8A-4A04-AEF1-9DC5F05B8C8A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588429-F423-4EA2-BA51-3B5BEDAD5D72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5653C-92ED-4A17-881C-70DD1BC9E721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C9531B-A4F8-4951-B70C-1E1068A181D2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4CD7-D2DA-4026-A080-E4138B3E526D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4365-98D3-48C7-B605-474FD26F3F6A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FB89-7690-4F40-9D62-D3C294035F08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8158-452F-4BC8-BFD3-352FB1A651D9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E82247E-6962-4890-B352-CCC90F7B0699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04FE-84B4-45AC-BDDB-AF6C880F136E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B2C8B99-4B92-4953-B9B6-01AD7EE6725E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9881-9F63-41A5-B17D-8CB5D74571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2400" dirty="0"/>
              <a:t>Identificación facial mediante una red neuronal convolucional siamesa empleando el API funcional de Tensor Flow 2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21751-6B0E-4A9D-9B2A-C3E11D03C4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Eduardo Alejandro Lozano Garcia </a:t>
            </a:r>
          </a:p>
          <a:p>
            <a:pPr algn="ctr"/>
            <a:r>
              <a:rPr lang="en-US" dirty="0"/>
              <a:t>Unidad </a:t>
            </a:r>
            <a:r>
              <a:rPr lang="en-US" dirty="0" err="1"/>
              <a:t>profesional</a:t>
            </a:r>
            <a:r>
              <a:rPr lang="en-US" dirty="0"/>
              <a:t> Interdisciplinaria de Biotecnología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65EB84-8913-4395-A79E-D6268CA26FB7}"/>
              </a:ext>
            </a:extLst>
          </p:cNvPr>
          <p:cNvSpPr txBox="1"/>
          <p:nvPr/>
        </p:nvSpPr>
        <p:spPr>
          <a:xfrm>
            <a:off x="3030776" y="3587569"/>
            <a:ext cx="60943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18 de octubre del 2021</a:t>
            </a:r>
          </a:p>
          <a:p>
            <a:pPr algn="ctr"/>
            <a:endParaRPr lang="es-MX" dirty="0">
              <a:solidFill>
                <a:schemeClr val="bg1"/>
              </a:solidFill>
            </a:endParaRPr>
          </a:p>
          <a:p>
            <a:pPr algn="ctr"/>
            <a:r>
              <a:rPr lang="es-ES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Primer encuentro interuniversitario nacional de ingeniería electrónica.</a:t>
            </a:r>
            <a:r>
              <a:rPr lang="es-MX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3AEA8-AF24-479A-BEEE-36DF1ED2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59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6AF4-545D-4AC2-BD07-339F2F14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BackPropagation</a:t>
            </a:r>
            <a:r>
              <a:rPr lang="en-US" dirty="0"/>
              <a:t>: Pseudo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BEFA5-8C59-4C40-8018-36DFFA1D5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916" y="2286237"/>
            <a:ext cx="5400675" cy="43910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203E5-1E82-49A5-8067-E8778958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75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EBCA2-5BA4-4182-9EA6-7DB6F80E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Convolutional Neural Networks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72ABD-A5DC-40EB-98C2-A36A2D5CC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007" y="2017578"/>
            <a:ext cx="9789985" cy="1319010"/>
          </a:xfrm>
          <a:prstGeom prst="rect">
            <a:avLst/>
          </a:prstGeom>
        </p:spPr>
      </p:pic>
      <p:pic>
        <p:nvPicPr>
          <p:cNvPr id="5122" name="Picture 2" descr="Convolutional neural networks approach for multimodal biometric  identification system using the fusion of fingerprint, finger-vein and face  images [PeerJ]">
            <a:extLst>
              <a:ext uri="{FF2B5EF4-FFF2-40B4-BE49-F238E27FC236}">
                <a16:creationId xmlns:a16="http://schemas.microsoft.com/office/drawing/2014/main" id="{3C407F01-BB30-4AA6-8738-DC02AA5D0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159" y="3429000"/>
            <a:ext cx="7853680" cy="298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DA29A-BD99-4859-9F8D-C92DD66B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14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EBCA2-5BA4-4182-9EA6-7DB6F80E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Convolutional Neural Networks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40C997-4CC6-4D47-B272-38D332E12A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26"/>
          <a:stretch/>
        </p:blipFill>
        <p:spPr>
          <a:xfrm>
            <a:off x="2377440" y="1808480"/>
            <a:ext cx="7933372" cy="2029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4FDFAD-1181-4E9B-ABD5-19C08105C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533" y="3804868"/>
            <a:ext cx="4573587" cy="297413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C827F7-0269-4D89-BD26-4CB1C95F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0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EBCA2-5BA4-4182-9EA6-7DB6F80E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Convolutional Neural Networks  over RGB Images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EDE754-EE5B-4F94-B7D7-CA7AE142F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303" y="2100060"/>
            <a:ext cx="9686317" cy="355609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CFB814-7539-4957-9AB5-167E41E1F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80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01E1-45C3-4D82-B95F-0BE17D12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Convolutional Neural Networks  over RGB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5B95C-5D53-4458-9CC7-F43C1013A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43"/>
          <a:stretch/>
        </p:blipFill>
        <p:spPr>
          <a:xfrm>
            <a:off x="876748" y="1945531"/>
            <a:ext cx="10438503" cy="476655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D0502-A133-44C0-918D-6DC35ED0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907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C116-12B1-46BD-B61C-73D0FC9B6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Order of  the  Day </a:t>
            </a:r>
          </a:p>
        </p:txBody>
      </p:sp>
      <p:pic>
        <p:nvPicPr>
          <p:cNvPr id="7170" name="Picture 2" descr="The multimodal convolutional neural networks (multimodal-CNNs)... |  Download Scientific Diagram">
            <a:extLst>
              <a:ext uri="{FF2B5EF4-FFF2-40B4-BE49-F238E27FC236}">
                <a16:creationId xmlns:a16="http://schemas.microsoft.com/office/drawing/2014/main" id="{A1D21C30-D7C7-43F1-92F6-B15208EC8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104" y="2247501"/>
            <a:ext cx="5985550" cy="426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735308-C12D-40DC-9C41-2CC2251F0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18" y="2182815"/>
            <a:ext cx="1783867" cy="1929065"/>
          </a:xfrm>
          <a:prstGeom prst="rect">
            <a:avLst/>
          </a:prstGeom>
        </p:spPr>
      </p:pic>
      <p:pic>
        <p:nvPicPr>
          <p:cNvPr id="11" name="Picture 4" descr="Unusual Right Wrong Symbol Circle Any Stock Vector (Royalty Free) 248772757">
            <a:extLst>
              <a:ext uri="{FF2B5EF4-FFF2-40B4-BE49-F238E27FC236}">
                <a16:creationId xmlns:a16="http://schemas.microsoft.com/office/drawing/2014/main" id="{BA7F2184-2809-4385-B8C6-2FC463086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42" t="10952" r="1866" b="16286"/>
          <a:stretch/>
        </p:blipFill>
        <p:spPr bwMode="auto">
          <a:xfrm>
            <a:off x="9648473" y="3913088"/>
            <a:ext cx="1306879" cy="133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C76171-2C15-4DF3-8448-F78A57361F8C}"/>
              </a:ext>
            </a:extLst>
          </p:cNvPr>
          <p:cNvSpPr/>
          <p:nvPr/>
        </p:nvSpPr>
        <p:spPr>
          <a:xfrm>
            <a:off x="4704945" y="2135633"/>
            <a:ext cx="1391055" cy="2626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5476C6-DE8E-4173-AF0B-7F413F6FEDD9}"/>
              </a:ext>
            </a:extLst>
          </p:cNvPr>
          <p:cNvSpPr/>
          <p:nvPr/>
        </p:nvSpPr>
        <p:spPr>
          <a:xfrm>
            <a:off x="4704944" y="4377652"/>
            <a:ext cx="1391055" cy="2626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A071E8-D886-4A4A-B187-AF24947583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112" r="5550"/>
          <a:stretch/>
        </p:blipFill>
        <p:spPr>
          <a:xfrm>
            <a:off x="875689" y="4508975"/>
            <a:ext cx="1640996" cy="1959880"/>
          </a:xfrm>
          <a:prstGeom prst="rect">
            <a:avLst/>
          </a:prstGeom>
        </p:spPr>
      </p:pic>
      <p:pic>
        <p:nvPicPr>
          <p:cNvPr id="14" name="Picture 4" descr="Unusual Right Wrong Symbol Circle Any Stock Vector (Royalty Free) 248772757">
            <a:extLst>
              <a:ext uri="{FF2B5EF4-FFF2-40B4-BE49-F238E27FC236}">
                <a16:creationId xmlns:a16="http://schemas.microsoft.com/office/drawing/2014/main" id="{81D7A003-E3C5-4D38-9297-383AE78D8F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2" r="50295" b="16286"/>
          <a:stretch/>
        </p:blipFill>
        <p:spPr bwMode="auto">
          <a:xfrm>
            <a:off x="9499921" y="3785311"/>
            <a:ext cx="1603982" cy="150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F5C80-7824-48AA-BF23-7F061CD94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07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C116-12B1-46BD-B61C-73D0FC9B6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Order of  the  Day </a:t>
            </a:r>
          </a:p>
        </p:txBody>
      </p:sp>
      <p:pic>
        <p:nvPicPr>
          <p:cNvPr id="7170" name="Picture 2" descr="The multimodal convolutional neural networks (multimodal-CNNs)... |  Download Scientific Diagram">
            <a:extLst>
              <a:ext uri="{FF2B5EF4-FFF2-40B4-BE49-F238E27FC236}">
                <a16:creationId xmlns:a16="http://schemas.microsoft.com/office/drawing/2014/main" id="{A1D21C30-D7C7-43F1-92F6-B15208EC8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104" y="2247501"/>
            <a:ext cx="5985550" cy="426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DE6772-8E48-4922-B713-4112C5317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18" y="4578739"/>
            <a:ext cx="1772902" cy="19290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735308-C12D-40DC-9C41-2CC2251F0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18" y="2182815"/>
            <a:ext cx="1783867" cy="1929065"/>
          </a:xfrm>
          <a:prstGeom prst="rect">
            <a:avLst/>
          </a:prstGeom>
        </p:spPr>
      </p:pic>
      <p:pic>
        <p:nvPicPr>
          <p:cNvPr id="11" name="Picture 4" descr="Unusual Right Wrong Symbol Circle Any Stock Vector (Royalty Free) 248772757">
            <a:extLst>
              <a:ext uri="{FF2B5EF4-FFF2-40B4-BE49-F238E27FC236}">
                <a16:creationId xmlns:a16="http://schemas.microsoft.com/office/drawing/2014/main" id="{BA7F2184-2809-4385-B8C6-2FC463086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42" t="10952" r="1866" b="16286"/>
          <a:stretch/>
        </p:blipFill>
        <p:spPr bwMode="auto">
          <a:xfrm>
            <a:off x="9648473" y="3913088"/>
            <a:ext cx="1306879" cy="133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C76171-2C15-4DF3-8448-F78A57361F8C}"/>
              </a:ext>
            </a:extLst>
          </p:cNvPr>
          <p:cNvSpPr/>
          <p:nvPr/>
        </p:nvSpPr>
        <p:spPr>
          <a:xfrm>
            <a:off x="4704945" y="2135633"/>
            <a:ext cx="1391055" cy="2626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5476C6-DE8E-4173-AF0B-7F413F6FEDD9}"/>
              </a:ext>
            </a:extLst>
          </p:cNvPr>
          <p:cNvSpPr/>
          <p:nvPr/>
        </p:nvSpPr>
        <p:spPr>
          <a:xfrm>
            <a:off x="4704944" y="4377652"/>
            <a:ext cx="1391055" cy="2626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9F182-1B44-428E-A7F5-DF0C0E0C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072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CFC3-A617-4684-BA36-FC0A639AF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API’s</a:t>
            </a:r>
          </a:p>
        </p:txBody>
      </p:sp>
      <p:pic>
        <p:nvPicPr>
          <p:cNvPr id="8198" name="Picture 6" descr="Keras vs TensorFlow vs PyTorch | Top 10 Awesome Differences to Learn">
            <a:extLst>
              <a:ext uri="{FF2B5EF4-FFF2-40B4-BE49-F238E27FC236}">
                <a16:creationId xmlns:a16="http://schemas.microsoft.com/office/drawing/2014/main" id="{3A109B84-DD2E-4798-BC2A-3B3172FAC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910" y="2606675"/>
            <a:ext cx="58293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AD153-1CCF-454C-B44B-DAE722D1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13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1F48-BB94-41C6-B96C-88092A10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API’s</a:t>
            </a:r>
          </a:p>
        </p:txBody>
      </p:sp>
      <p:pic>
        <p:nvPicPr>
          <p:cNvPr id="10242" name="Picture 2" descr="How to Use the Keras Functional API for Deep Learning - YouTube">
            <a:extLst>
              <a:ext uri="{FF2B5EF4-FFF2-40B4-BE49-F238E27FC236}">
                <a16:creationId xmlns:a16="http://schemas.microsoft.com/office/drawing/2014/main" id="{9CD4DCF3-A055-4EFE-A8B5-929625148A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55"/>
          <a:stretch/>
        </p:blipFill>
        <p:spPr bwMode="auto">
          <a:xfrm>
            <a:off x="1503680" y="2335684"/>
            <a:ext cx="9479280" cy="382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FF784-E8D2-4A01-BB96-A9AAF149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33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B9AB-0977-4D1C-A1D5-6F2E2A3C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083295-6A08-42D8-956D-144542F81FF2}"/>
              </a:ext>
            </a:extLst>
          </p:cNvPr>
          <p:cNvSpPr/>
          <p:nvPr/>
        </p:nvSpPr>
        <p:spPr>
          <a:xfrm>
            <a:off x="739302" y="3219855"/>
            <a:ext cx="1799617" cy="1468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D8F826-AA37-45AC-AFFE-366CD7723AA6}"/>
              </a:ext>
            </a:extLst>
          </p:cNvPr>
          <p:cNvSpPr/>
          <p:nvPr/>
        </p:nvSpPr>
        <p:spPr>
          <a:xfrm>
            <a:off x="3508442" y="3219854"/>
            <a:ext cx="1799617" cy="1468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7EFA0A-9FF2-4826-9425-31415C67532F}"/>
              </a:ext>
            </a:extLst>
          </p:cNvPr>
          <p:cNvSpPr/>
          <p:nvPr/>
        </p:nvSpPr>
        <p:spPr>
          <a:xfrm>
            <a:off x="6277582" y="3219853"/>
            <a:ext cx="1799617" cy="1468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5079F5-2C05-414E-81F1-262AEAFC726E}"/>
              </a:ext>
            </a:extLst>
          </p:cNvPr>
          <p:cNvSpPr/>
          <p:nvPr/>
        </p:nvSpPr>
        <p:spPr>
          <a:xfrm>
            <a:off x="8944194" y="3219853"/>
            <a:ext cx="1799617" cy="1468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Model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8B589B-5EAC-45C1-A15D-0960812960D8}"/>
              </a:ext>
            </a:extLst>
          </p:cNvPr>
          <p:cNvCxnSpPr>
            <a:stCxn id="4" idx="3"/>
          </p:cNvCxnSpPr>
          <p:nvPr/>
        </p:nvCxnSpPr>
        <p:spPr>
          <a:xfrm flipV="1">
            <a:off x="2538919" y="3954291"/>
            <a:ext cx="96952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0B751A-A08D-4904-AA9A-8B8A59047C1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308059" y="3954292"/>
            <a:ext cx="9695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A0154C-E8CD-4D14-AC61-3C4E86DF62D6}"/>
              </a:ext>
            </a:extLst>
          </p:cNvPr>
          <p:cNvCxnSpPr/>
          <p:nvPr/>
        </p:nvCxnSpPr>
        <p:spPr>
          <a:xfrm>
            <a:off x="8077198" y="4019647"/>
            <a:ext cx="866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017D061-AD57-4066-AFC7-F87BE75A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54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89CE-128D-46CF-B3F4-2C34AA0DB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GITHUB: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8B938A-D4C0-46E2-9D6F-87D7DA60A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087" y="2809875"/>
            <a:ext cx="2162175" cy="2152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F9D634-06AA-43DF-84DD-1913654CC4B4}"/>
              </a:ext>
            </a:extLst>
          </p:cNvPr>
          <p:cNvSpPr txBox="1"/>
          <p:nvPr/>
        </p:nvSpPr>
        <p:spPr>
          <a:xfrm>
            <a:off x="5391555" y="5034224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Ale9806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D731AE-59F2-44F5-93CB-B69B0B64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74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EA507-850D-48B9-A5E5-570939ECE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51" y="2921463"/>
            <a:ext cx="3601303" cy="10138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Let’s CODE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75D5A964-D070-4309-B3F7-16FC5D196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3192" y="548640"/>
            <a:ext cx="2479950" cy="2479950"/>
          </a:xfrm>
          <a:prstGeom prst="rect">
            <a:avLst/>
          </a:prstGeom>
        </p:spPr>
      </p:pic>
      <p:pic>
        <p:nvPicPr>
          <p:cNvPr id="11266" name="Picture 2" descr="Google Colaboratory Colab - Guía Completa Español - Marketing Branding">
            <a:extLst>
              <a:ext uri="{FF2B5EF4-FFF2-40B4-BE49-F238E27FC236}">
                <a16:creationId xmlns:a16="http://schemas.microsoft.com/office/drawing/2014/main" id="{E8905D60-066B-4AB6-A067-F099DD214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7" t="25839" r="10198" b="28161"/>
          <a:stretch/>
        </p:blipFill>
        <p:spPr bwMode="auto">
          <a:xfrm>
            <a:off x="5288533" y="3120030"/>
            <a:ext cx="5507227" cy="208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2BB09-B326-4BC7-9645-353ED811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82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B5AD-8F44-4E71-8601-CC0D7C55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Artificial Neural Networks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2989E7B-DC13-4CD3-828E-073FD7435958}"/>
              </a:ext>
            </a:extLst>
          </p:cNvPr>
          <p:cNvSpPr/>
          <p:nvPr/>
        </p:nvSpPr>
        <p:spPr>
          <a:xfrm>
            <a:off x="3770281" y="2776929"/>
            <a:ext cx="1215958" cy="119650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D15352-C029-4A0A-A905-E3A78593632E}"/>
              </a:ext>
            </a:extLst>
          </p:cNvPr>
          <p:cNvSpPr/>
          <p:nvPr/>
        </p:nvSpPr>
        <p:spPr>
          <a:xfrm>
            <a:off x="7524344" y="2776929"/>
            <a:ext cx="1215958" cy="11965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E080AC-A39D-4679-B486-F2E45661277C}"/>
              </a:ext>
            </a:extLst>
          </p:cNvPr>
          <p:cNvSpPr txBox="1"/>
          <p:nvPr/>
        </p:nvSpPr>
        <p:spPr>
          <a:xfrm>
            <a:off x="5877938" y="2706723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F(X)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F652EE-3366-43A5-A0C9-5C29FC8EBDBA}"/>
              </a:ext>
            </a:extLst>
          </p:cNvPr>
          <p:cNvCxnSpPr>
            <a:stCxn id="3" idx="6"/>
            <a:endCxn id="6" idx="2"/>
          </p:cNvCxnSpPr>
          <p:nvPr/>
        </p:nvCxnSpPr>
        <p:spPr>
          <a:xfrm>
            <a:off x="4986239" y="3375180"/>
            <a:ext cx="2538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63485EB-39EA-444C-9285-5E2EBD9F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71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B5AD-8F44-4E71-8601-CC0D7C55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Artificial Neural Networks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2989E7B-DC13-4CD3-828E-073FD7435958}"/>
              </a:ext>
            </a:extLst>
          </p:cNvPr>
          <p:cNvSpPr/>
          <p:nvPr/>
        </p:nvSpPr>
        <p:spPr>
          <a:xfrm>
            <a:off x="3770281" y="2776929"/>
            <a:ext cx="1215958" cy="119650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D15352-C029-4A0A-A905-E3A78593632E}"/>
              </a:ext>
            </a:extLst>
          </p:cNvPr>
          <p:cNvSpPr/>
          <p:nvPr/>
        </p:nvSpPr>
        <p:spPr>
          <a:xfrm>
            <a:off x="7524344" y="2776929"/>
            <a:ext cx="1215958" cy="11965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E080AC-A39D-4679-B486-F2E45661277C}"/>
              </a:ext>
            </a:extLst>
          </p:cNvPr>
          <p:cNvSpPr txBox="1"/>
          <p:nvPr/>
        </p:nvSpPr>
        <p:spPr>
          <a:xfrm>
            <a:off x="5877938" y="2706723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F(X)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F652EE-3366-43A5-A0C9-5C29FC8EBDBA}"/>
              </a:ext>
            </a:extLst>
          </p:cNvPr>
          <p:cNvCxnSpPr>
            <a:stCxn id="3" idx="6"/>
            <a:endCxn id="6" idx="2"/>
          </p:cNvCxnSpPr>
          <p:nvPr/>
        </p:nvCxnSpPr>
        <p:spPr>
          <a:xfrm>
            <a:off x="4986239" y="3375180"/>
            <a:ext cx="2538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hapter 2: Neural network architectures - Probabilistic Deep Learning: With  Python, Keras and TensorFlow Probability">
            <a:extLst>
              <a:ext uri="{FF2B5EF4-FFF2-40B4-BE49-F238E27FC236}">
                <a16:creationId xmlns:a16="http://schemas.microsoft.com/office/drawing/2014/main" id="{FE7E4361-CFFC-45D4-8807-DDCC8289C1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4" b="7135"/>
          <a:stretch/>
        </p:blipFill>
        <p:spPr bwMode="auto">
          <a:xfrm>
            <a:off x="4378260" y="4708187"/>
            <a:ext cx="3992618" cy="176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B0DF19-F667-4EAF-AFD4-89BBCEA3E62F}"/>
              </a:ext>
            </a:extLst>
          </p:cNvPr>
          <p:cNvCxnSpPr/>
          <p:nvPr/>
        </p:nvCxnSpPr>
        <p:spPr>
          <a:xfrm flipH="1">
            <a:off x="4378260" y="3146261"/>
            <a:ext cx="1717740" cy="1347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A2CF86-B1C5-4B0B-A996-01AA175E0CE9}"/>
              </a:ext>
            </a:extLst>
          </p:cNvPr>
          <p:cNvCxnSpPr>
            <a:cxnSpLocks/>
          </p:cNvCxnSpPr>
          <p:nvPr/>
        </p:nvCxnSpPr>
        <p:spPr>
          <a:xfrm>
            <a:off x="6284474" y="3146261"/>
            <a:ext cx="1906215" cy="1356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9BC5434-B451-4D7F-AE4C-70A6AEA66013}"/>
              </a:ext>
            </a:extLst>
          </p:cNvPr>
          <p:cNvSpPr/>
          <p:nvPr/>
        </p:nvSpPr>
        <p:spPr>
          <a:xfrm>
            <a:off x="4378260" y="4494179"/>
            <a:ext cx="3812429" cy="20525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C0FD955-03EA-4C91-BA82-FF7A47553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0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B5AD-8F44-4E71-8601-CC0D7C55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Artificial Neural Networks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2989E7B-DC13-4CD3-828E-073FD7435958}"/>
              </a:ext>
            </a:extLst>
          </p:cNvPr>
          <p:cNvSpPr/>
          <p:nvPr/>
        </p:nvSpPr>
        <p:spPr>
          <a:xfrm>
            <a:off x="3770281" y="2776929"/>
            <a:ext cx="1215958" cy="119650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D15352-C029-4A0A-A905-E3A78593632E}"/>
              </a:ext>
            </a:extLst>
          </p:cNvPr>
          <p:cNvSpPr/>
          <p:nvPr/>
        </p:nvSpPr>
        <p:spPr>
          <a:xfrm>
            <a:off x="7524344" y="2776929"/>
            <a:ext cx="1215958" cy="11965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E080AC-A39D-4679-B486-F2E45661277C}"/>
              </a:ext>
            </a:extLst>
          </p:cNvPr>
          <p:cNvSpPr txBox="1"/>
          <p:nvPr/>
        </p:nvSpPr>
        <p:spPr>
          <a:xfrm>
            <a:off x="5877938" y="2706723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F(X)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F652EE-3366-43A5-A0C9-5C29FC8EBDBA}"/>
              </a:ext>
            </a:extLst>
          </p:cNvPr>
          <p:cNvCxnSpPr>
            <a:stCxn id="3" idx="6"/>
            <a:endCxn id="6" idx="2"/>
          </p:cNvCxnSpPr>
          <p:nvPr/>
        </p:nvCxnSpPr>
        <p:spPr>
          <a:xfrm>
            <a:off x="4986239" y="3375180"/>
            <a:ext cx="2538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hapter 2: Neural network architectures - Probabilistic Deep Learning: With  Python, Keras and TensorFlow Probability">
            <a:extLst>
              <a:ext uri="{FF2B5EF4-FFF2-40B4-BE49-F238E27FC236}">
                <a16:creationId xmlns:a16="http://schemas.microsoft.com/office/drawing/2014/main" id="{FE7E4361-CFFC-45D4-8807-DDCC8289C1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4" b="7135"/>
          <a:stretch/>
        </p:blipFill>
        <p:spPr bwMode="auto">
          <a:xfrm>
            <a:off x="4378260" y="4708187"/>
            <a:ext cx="3992618" cy="176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B0DF19-F667-4EAF-AFD4-89BBCEA3E62F}"/>
              </a:ext>
            </a:extLst>
          </p:cNvPr>
          <p:cNvCxnSpPr/>
          <p:nvPr/>
        </p:nvCxnSpPr>
        <p:spPr>
          <a:xfrm flipH="1">
            <a:off x="4378260" y="3146261"/>
            <a:ext cx="1717740" cy="1347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A2CF86-B1C5-4B0B-A996-01AA175E0CE9}"/>
              </a:ext>
            </a:extLst>
          </p:cNvPr>
          <p:cNvCxnSpPr>
            <a:cxnSpLocks/>
          </p:cNvCxnSpPr>
          <p:nvPr/>
        </p:nvCxnSpPr>
        <p:spPr>
          <a:xfrm>
            <a:off x="6284474" y="3146261"/>
            <a:ext cx="1906215" cy="1356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9BC5434-B451-4D7F-AE4C-70A6AEA66013}"/>
              </a:ext>
            </a:extLst>
          </p:cNvPr>
          <p:cNvSpPr/>
          <p:nvPr/>
        </p:nvSpPr>
        <p:spPr>
          <a:xfrm>
            <a:off x="4378260" y="4494179"/>
            <a:ext cx="3812429" cy="20525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hapter 2: Neural network architectures - Probabilistic Deep Learning: With  Python, Keras and TensorFlow Probability">
            <a:extLst>
              <a:ext uri="{FF2B5EF4-FFF2-40B4-BE49-F238E27FC236}">
                <a16:creationId xmlns:a16="http://schemas.microsoft.com/office/drawing/2014/main" id="{19785C16-46AA-4540-9C55-D9E6A8FDB6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4" b="7135"/>
          <a:stretch/>
        </p:blipFill>
        <p:spPr bwMode="auto">
          <a:xfrm>
            <a:off x="4720000" y="4880966"/>
            <a:ext cx="3309137" cy="146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B744A-37FE-4946-BEC8-803E5D52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0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B5AD-8F44-4E71-8601-CC0D7C55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Artificial Neural Networks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2989E7B-DC13-4CD3-828E-073FD7435958}"/>
              </a:ext>
            </a:extLst>
          </p:cNvPr>
          <p:cNvSpPr/>
          <p:nvPr/>
        </p:nvSpPr>
        <p:spPr>
          <a:xfrm>
            <a:off x="3770281" y="2776929"/>
            <a:ext cx="1215958" cy="119650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2CF122-7A4C-4750-9422-56CA89FB9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668" y="2015212"/>
            <a:ext cx="7332663" cy="43474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C61CB82-EB87-4004-97DA-BF09B29591F3}"/>
              </a:ext>
            </a:extLst>
          </p:cNvPr>
          <p:cNvSpPr/>
          <p:nvPr/>
        </p:nvSpPr>
        <p:spPr>
          <a:xfrm>
            <a:off x="8971280" y="2936240"/>
            <a:ext cx="1215958" cy="81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A32AF95-AA98-4417-9C22-A2594D6F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19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B5AD-8F44-4E71-8601-CC0D7C55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Artificial Neural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B977C-BE53-4C8D-94DB-73CD8D299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455" y="1919287"/>
            <a:ext cx="8422870" cy="2973329"/>
          </a:xfrm>
          <a:prstGeom prst="rect">
            <a:avLst/>
          </a:prstGeom>
        </p:spPr>
      </p:pic>
      <p:pic>
        <p:nvPicPr>
          <p:cNvPr id="1026" name="Picture 2" descr="Chapter 2: Neural network architectures - Probabilistic Deep Learning: With  Python, Keras and TensorFlow Probability">
            <a:extLst>
              <a:ext uri="{FF2B5EF4-FFF2-40B4-BE49-F238E27FC236}">
                <a16:creationId xmlns:a16="http://schemas.microsoft.com/office/drawing/2014/main" id="{39661D76-C832-49BE-8E94-15CDFE7FDA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4" b="7135"/>
          <a:stretch/>
        </p:blipFill>
        <p:spPr bwMode="auto">
          <a:xfrm>
            <a:off x="4134982" y="4764392"/>
            <a:ext cx="4595029" cy="203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E46E7-87CB-47BE-83F3-AFED6FD1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014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B92F-DECB-4712-A9B6-60B38AA5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Artificial Neural Networks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09BF5C-900F-413C-862A-38A132F20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0063"/>
          <a:stretch/>
        </p:blipFill>
        <p:spPr>
          <a:xfrm>
            <a:off x="928569" y="1985520"/>
            <a:ext cx="10682239" cy="1021955"/>
          </a:xfrm>
        </p:spPr>
      </p:pic>
      <p:pic>
        <p:nvPicPr>
          <p:cNvPr id="2050" name="Picture 2" descr="Non-convex optimization. We utilize stochastic gradient descent to find...  | Download Scientific Diagram">
            <a:extLst>
              <a:ext uri="{FF2B5EF4-FFF2-40B4-BE49-F238E27FC236}">
                <a16:creationId xmlns:a16="http://schemas.microsoft.com/office/drawing/2014/main" id="{F54A7895-A566-4857-B374-5BA9385D24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39929" y="3015631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31AAA-81BA-4685-B515-1C6CD94B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75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DD109-D3C0-4B19-9202-B42C7D26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 Propagation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252DE-56A5-4942-B6A9-952E4B53C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08" y="1870732"/>
            <a:ext cx="6626563" cy="479593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E87DD-FDD4-4E4B-8221-E76332D8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015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618</TotalTime>
  <Words>143</Words>
  <Application>Microsoft Office PowerPoint</Application>
  <PresentationFormat>Widescreen</PresentationFormat>
  <Paragraphs>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Gill Sans MT</vt:lpstr>
      <vt:lpstr>Segoe UI Historic</vt:lpstr>
      <vt:lpstr>Wingdings 2</vt:lpstr>
      <vt:lpstr>Dividend</vt:lpstr>
      <vt:lpstr>Identificación facial mediante una red neuronal convolucional siamesa empleando el API funcional de Tensor Flow 2</vt:lpstr>
      <vt:lpstr>GITHUB:</vt:lpstr>
      <vt:lpstr>Artificial Neural Networks</vt:lpstr>
      <vt:lpstr>Artificial Neural Networks</vt:lpstr>
      <vt:lpstr>Artificial Neural Networks</vt:lpstr>
      <vt:lpstr>Artificial Neural Networks</vt:lpstr>
      <vt:lpstr>Artificial Neural Networks</vt:lpstr>
      <vt:lpstr>Artificial Neural Networks</vt:lpstr>
      <vt:lpstr>Back Propagation</vt:lpstr>
      <vt:lpstr>BackPropagation: Pseudo Code</vt:lpstr>
      <vt:lpstr>Convolutional Neural Networks </vt:lpstr>
      <vt:lpstr>Convolutional Neural Networks </vt:lpstr>
      <vt:lpstr>Convolutional Neural Networks  over RGB Images</vt:lpstr>
      <vt:lpstr>Convolutional Neural Networks  over RGB Images</vt:lpstr>
      <vt:lpstr>Order of  the  Day </vt:lpstr>
      <vt:lpstr>Order of  the  Day </vt:lpstr>
      <vt:lpstr>API’s</vt:lpstr>
      <vt:lpstr>API’s</vt:lpstr>
      <vt:lpstr>Workflow</vt:lpstr>
      <vt:lpstr>Let’s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Identificación facial mediante una red neuronal convolucional siamesa empleando el API funcional de Tensor Flow 2</dc:title>
  <dc:creator>Eduardo Alejandro Lozano Garcia</dc:creator>
  <cp:lastModifiedBy>Eduardo Alejandro Lozano Garcia</cp:lastModifiedBy>
  <cp:revision>2</cp:revision>
  <dcterms:created xsi:type="dcterms:W3CDTF">2021-10-17T21:38:02Z</dcterms:created>
  <dcterms:modified xsi:type="dcterms:W3CDTF">2021-10-18T07:56:04Z</dcterms:modified>
</cp:coreProperties>
</file>