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9" r:id="rId2"/>
    <p:sldId id="260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80" autoAdjust="0"/>
    <p:restoredTop sz="94660"/>
  </p:normalViewPr>
  <p:slideViewPr>
    <p:cSldViewPr snapToGrid="0" snapToObjects="1" showGuides="1">
      <p:cViewPr varScale="1">
        <p:scale>
          <a:sx n="80" d="100"/>
          <a:sy n="80" d="100"/>
        </p:scale>
        <p:origin x="-1728" y="-96"/>
      </p:cViewPr>
      <p:guideLst>
        <p:guide orient="horz" pos="21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AC67B-0C7F-764C-B9A9-C31274C2B55B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D85F4-CC42-E841-AE58-C3987C4FD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90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E8F4A04-60FC-614E-B500-3CA5E6F77BBD}" type="slidenum">
              <a:rPr lang="en-GB"/>
              <a:pPr/>
              <a:t>4</a:t>
            </a:fld>
            <a:endParaRPr lang="en-GB"/>
          </a:p>
        </p:txBody>
      </p:sp>
      <p:sp>
        <p:nvSpPr>
          <p:cNvPr id="5121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12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63836B6-4E6B-0A46-8B3E-760DCE78791C}" type="slidenum">
              <a:rPr lang="en-GB"/>
              <a:pPr/>
              <a:t>5</a:t>
            </a:fld>
            <a:endParaRPr lang="en-GB"/>
          </a:p>
        </p:txBody>
      </p:sp>
      <p:sp>
        <p:nvSpPr>
          <p:cNvPr id="6145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0D88-D4BF-CF46-8C38-3D28086AFF33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697-8534-0B41-8F53-9010441C4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7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0D88-D4BF-CF46-8C38-3D28086AFF33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697-8534-0B41-8F53-9010441C4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0D88-D4BF-CF46-8C38-3D28086AFF33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697-8534-0B41-8F53-9010441C4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18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6480" y="1604328"/>
            <a:ext cx="4043520" cy="3976258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8241" y="1604329"/>
            <a:ext cx="4044960" cy="1918281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8241" y="3660864"/>
            <a:ext cx="4044960" cy="1919722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>
          <a:xfrm>
            <a:off x="3127680" y="6247376"/>
            <a:ext cx="2897280" cy="47093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>
          <a:xfrm>
            <a:off x="655632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fld id="{8CBEA062-1243-AF4D-9467-D45D2E51150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0D88-D4BF-CF46-8C38-3D28086AFF33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697-8534-0B41-8F53-9010441C4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4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0D88-D4BF-CF46-8C38-3D28086AFF33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697-8534-0B41-8F53-9010441C4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7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0D88-D4BF-CF46-8C38-3D28086AFF33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697-8534-0B41-8F53-9010441C4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4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0D88-D4BF-CF46-8C38-3D28086AFF33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697-8534-0B41-8F53-9010441C4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9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0D88-D4BF-CF46-8C38-3D28086AFF33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697-8534-0B41-8F53-9010441C4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0D88-D4BF-CF46-8C38-3D28086AFF33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697-8534-0B41-8F53-9010441C4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15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0D88-D4BF-CF46-8C38-3D28086AFF33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697-8534-0B41-8F53-9010441C4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8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0D88-D4BF-CF46-8C38-3D28086AFF33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697-8534-0B41-8F53-9010441C4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0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80D88-D4BF-CF46-8C38-3D28086AFF33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09697-8534-0B41-8F53-9010441C4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2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.e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FF0000"/>
                </a:solidFill>
              </a:rPr>
              <a:t>Almost </a:t>
            </a:r>
            <a:r>
              <a:rPr lang="en-US" sz="3200" b="1" i="1" dirty="0" smtClean="0">
                <a:solidFill>
                  <a:srgbClr val="FF0000"/>
                </a:solidFill>
              </a:rPr>
              <a:t>Infinite </a:t>
            </a:r>
            <a:r>
              <a:rPr lang="en-US" sz="3200" b="1" i="1" dirty="0">
                <a:solidFill>
                  <a:srgbClr val="FF0000"/>
                </a:solidFill>
              </a:rPr>
              <a:t>Site </a:t>
            </a:r>
            <a:r>
              <a:rPr lang="en-US" sz="3200" b="1" i="1" dirty="0" smtClean="0">
                <a:solidFill>
                  <a:srgbClr val="FF0000"/>
                </a:solidFill>
              </a:rPr>
              <a:t>Recursion</a:t>
            </a:r>
            <a:endParaRPr lang="en-US" sz="3200" b="1" i="1" dirty="0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7760247"/>
              </p:ext>
            </p:extLst>
          </p:nvPr>
        </p:nvGraphicFramePr>
        <p:xfrm>
          <a:off x="457200" y="2532989"/>
          <a:ext cx="8270875" cy="3136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3784600" imgH="1435100" progId="Equation.3">
                  <p:embed/>
                </p:oleObj>
              </mc:Choice>
              <mc:Fallback>
                <p:oleObj name="Equation" r:id="rId3" imgW="3784600" imgH="143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2532989"/>
                        <a:ext cx="8270875" cy="3136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571766"/>
              </p:ext>
            </p:extLst>
          </p:nvPr>
        </p:nvGraphicFramePr>
        <p:xfrm>
          <a:off x="2862263" y="1616075"/>
          <a:ext cx="319246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5" imgW="1460500" imgH="203200" progId="Equation.3">
                  <p:embed/>
                </p:oleObj>
              </mc:Choice>
              <mc:Fallback>
                <p:oleObj name="Equation" r:id="rId5" imgW="1460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62263" y="1616075"/>
                        <a:ext cx="3192462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9089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 smtClean="0">
                <a:solidFill>
                  <a:srgbClr val="FF0000"/>
                </a:solidFill>
              </a:rPr>
              <a:t>Solutions of the Almost Infinite Sites Model</a:t>
            </a:r>
            <a:endParaRPr lang="en-US" sz="3200" b="1" i="1" dirty="0">
              <a:solidFill>
                <a:srgbClr val="FF0000"/>
              </a:solidFill>
            </a:endParaRPr>
          </a:p>
        </p:txBody>
      </p:sp>
      <p:pic>
        <p:nvPicPr>
          <p:cNvPr id="7" name="Picture 6" descr="T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4013"/>
            <a:ext cx="4542137" cy="3074987"/>
          </a:xfrm>
          <a:prstGeom prst="rect">
            <a:avLst/>
          </a:prstGeom>
        </p:spPr>
      </p:pic>
      <p:pic>
        <p:nvPicPr>
          <p:cNvPr id="8" name="Picture 7" descr="T1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109" y="1624013"/>
            <a:ext cx="4424891" cy="29956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2625" y="4714875"/>
            <a:ext cx="283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Length of the sequence = 10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75275" y="4714875"/>
            <a:ext cx="2953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Length of the sequence = 100</a:t>
            </a:r>
            <a:endParaRPr lang="en-US" dirty="0"/>
          </a:p>
        </p:txBody>
      </p:sp>
      <p:pic>
        <p:nvPicPr>
          <p:cNvPr id="16" name="Picture 15" descr="Screenshot 2015-06-12 16.49.4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550" y="5084207"/>
            <a:ext cx="33274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877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 smtClean="0">
                <a:solidFill>
                  <a:srgbClr val="FF0000"/>
                </a:solidFill>
              </a:rPr>
              <a:t>Incompatible configurations in the Almost Infinite Sites Model</a:t>
            </a:r>
            <a:endParaRPr lang="en-US" sz="3200" b="1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714875"/>
            <a:ext cx="473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Probabilities with different number of mutations</a:t>
            </a:r>
            <a:endParaRPr lang="en-US" dirty="0"/>
          </a:p>
        </p:txBody>
      </p:sp>
      <p:pic>
        <p:nvPicPr>
          <p:cNvPr id="11" name="Picture 10" descr="Screenshot 2015-06-12 16.48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787" y="5084207"/>
            <a:ext cx="3822700" cy="1397000"/>
          </a:xfrm>
          <a:prstGeom prst="rect">
            <a:avLst/>
          </a:prstGeom>
        </p:spPr>
      </p:pic>
      <p:pic>
        <p:nvPicPr>
          <p:cNvPr id="2" name="Picture 1" descr="Inco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2263"/>
            <a:ext cx="4408477" cy="2984500"/>
          </a:xfrm>
          <a:prstGeom prst="rect">
            <a:avLst/>
          </a:prstGeom>
        </p:spPr>
      </p:pic>
      <p:pic>
        <p:nvPicPr>
          <p:cNvPr id="3" name="Picture 2" descr="Incom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92263"/>
            <a:ext cx="4361578" cy="29527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83150" y="4714875"/>
            <a:ext cx="413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Length of the sequence = 10, mutations=3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27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190500" y="273629"/>
            <a:ext cx="8561820" cy="1144921"/>
          </a:xfrm>
          <a:ln/>
        </p:spPr>
        <p:txBody>
          <a:bodyPr tIns="35203">
            <a:normAutofit fontScale="90000"/>
          </a:bodyPr>
          <a:lstStyle/>
          <a:p>
            <a:pPr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en-GB" b="1" i="1" dirty="0">
                <a:solidFill>
                  <a:srgbClr val="FF0000"/>
                </a:solidFill>
              </a:rPr>
              <a:t>Stopping after 2 degenerate mutations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30"/>
            <a:ext cx="4376789" cy="4764266"/>
          </a:xfrm>
          <a:ln/>
        </p:spPr>
        <p:txBody>
          <a:bodyPr>
            <a:normAutofit fontScale="62500" lnSpcReduction="20000"/>
          </a:bodyPr>
          <a:lstStyle/>
          <a:p>
            <a:pPr marL="391686" indent="-293764">
              <a:buSzPct val="45000"/>
              <a:buFont typeface="Wingdings" charset="0"/>
              <a:buChar char="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</a:tabLst>
            </a:pPr>
            <a:r>
              <a:rPr lang="en-GB" dirty="0"/>
              <a:t>Simulate a coalescent tree (no mutations)</a:t>
            </a:r>
          </a:p>
          <a:p>
            <a:pPr marL="783372" lvl="1" indent="-293764">
              <a:buSzPct val="75000"/>
              <a:buFont typeface="Symbol" charset="0"/>
              <a:buChar char="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</a:tabLst>
            </a:pPr>
            <a:r>
              <a:rPr lang="en-GB" dirty="0"/>
              <a:t>Vary the following:</a:t>
            </a:r>
          </a:p>
          <a:p>
            <a:pPr marL="1175057" lvl="2" indent="-260644">
              <a:buSzPct val="45000"/>
              <a:buFont typeface="Wingdings" charset="0"/>
              <a:buChar char="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</a:tabLst>
            </a:pPr>
            <a:r>
              <a:rPr lang="en-GB" dirty="0"/>
              <a:t>L – Number of positions</a:t>
            </a:r>
          </a:p>
          <a:p>
            <a:pPr marL="1175057" lvl="2" indent="-260644">
              <a:buSzPct val="45000"/>
              <a:buFont typeface="Wingdings" charset="0"/>
              <a:buChar char="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</a:tabLst>
            </a:pPr>
            <a:r>
              <a:rPr lang="en-GB" dirty="0"/>
              <a:t>N – Number of Sequences/leaves</a:t>
            </a:r>
          </a:p>
          <a:p>
            <a:pPr marL="391686" indent="-293764">
              <a:buSzPct val="45000"/>
              <a:buFont typeface="Wingdings" charset="0"/>
              <a:buChar char="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</a:tabLst>
            </a:pPr>
            <a:r>
              <a:rPr lang="en-GB" dirty="0"/>
              <a:t>Keep adding mutations until 2</a:t>
            </a:r>
            <a:r>
              <a:rPr lang="en-GB" baseline="33000" dirty="0"/>
              <a:t>nd</a:t>
            </a:r>
            <a:r>
              <a:rPr lang="en-GB" dirty="0"/>
              <a:t> violation of infinite-sites assumption</a:t>
            </a:r>
          </a:p>
          <a:p>
            <a:pPr marL="783372" lvl="1" indent="-293764">
              <a:buSzPct val="75000"/>
              <a:buFont typeface="Symbol" charset="0"/>
              <a:buChar char="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</a:tabLst>
            </a:pPr>
            <a:r>
              <a:rPr lang="en-GB" dirty="0"/>
              <a:t>Mutations added uniformly along branches of coalescent tree</a:t>
            </a:r>
          </a:p>
          <a:p>
            <a:pPr marL="783372" lvl="1" indent="-293764">
              <a:buSzPct val="75000"/>
              <a:buFont typeface="Symbol" charset="0"/>
              <a:buChar char="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</a:tabLst>
            </a:pPr>
            <a:r>
              <a:rPr lang="en-GB" dirty="0"/>
              <a:t>On the right: How many mutations do we need to add; how far are they apart in index and (coalescent) time.</a:t>
            </a:r>
          </a:p>
          <a:p>
            <a:pPr marL="391686" indent="-293764">
              <a:buSzPct val="45000"/>
              <a:buFont typeface="Wingdings" charset="0"/>
              <a:buChar char="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</a:tabLst>
            </a:pPr>
            <a:r>
              <a:rPr lang="en-GB" dirty="0"/>
              <a:t>Classify what type of inconsistency is introduced (next slide).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38" b="14938"/>
          <a:stretch>
            <a:fillRect/>
          </a:stretch>
        </p:blipFill>
        <p:spPr bwMode="auto">
          <a:xfrm>
            <a:off x="4767840" y="1568326"/>
            <a:ext cx="3984480" cy="1960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14938" b="1493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38" b="14938"/>
          <a:stretch>
            <a:fillRect/>
          </a:stretch>
        </p:blipFill>
        <p:spPr bwMode="auto">
          <a:xfrm>
            <a:off x="4639680" y="3922972"/>
            <a:ext cx="4250880" cy="2236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14938" b="1493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616000" y="3344032"/>
            <a:ext cx="2678400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5221" rIns="81639" bIns="4082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 algn="ctr"/>
            <a:r>
              <a:rPr lang="en-GB"/>
              <a:t>L = 2048	    n = 128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5616000" y="6021273"/>
            <a:ext cx="2678400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5221" rIns="81639" bIns="4082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 algn="ctr"/>
            <a:r>
              <a:rPr lang="en-GB"/>
              <a:t>L = 8	    n = 2</a:t>
            </a:r>
          </a:p>
        </p:txBody>
      </p:sp>
    </p:spTree>
    <p:extLst>
      <p:ext uri="{BB962C8B-B14F-4D97-AF65-F5344CB8AC3E}">
        <p14:creationId xmlns:p14="http://schemas.microsoft.com/office/powerpoint/2010/main" val="102466184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60" y="2425214"/>
            <a:ext cx="2528640" cy="1896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480" y="2425214"/>
            <a:ext cx="2528640" cy="1896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120" y="2425214"/>
            <a:ext cx="2528640" cy="1896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120" y="4503354"/>
            <a:ext cx="2528640" cy="1896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480" y="4503354"/>
            <a:ext cx="2528640" cy="1896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60" y="4503354"/>
            <a:ext cx="2528640" cy="1896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20" y="260668"/>
            <a:ext cx="2528640" cy="1896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800" y="260668"/>
            <a:ext cx="2528640" cy="1896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880" y="260668"/>
            <a:ext cx="2528640" cy="1896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75959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141</Words>
  <Application>Microsoft Macintosh PowerPoint</Application>
  <PresentationFormat>On-screen Show (4:3)</PresentationFormat>
  <Paragraphs>20</Paragraphs>
  <Slides>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Microsoft Equation</vt:lpstr>
      <vt:lpstr>Almost Infinite Site Recursion</vt:lpstr>
      <vt:lpstr>Solutions of the Almost Infinite Sites Model</vt:lpstr>
      <vt:lpstr>Incompatible configurations in the Almost Infinite Sites Model</vt:lpstr>
      <vt:lpstr>Stopping after 2 degenerate mutations</vt:lpstr>
      <vt:lpstr>PowerPoint Presentation</vt:lpstr>
    </vt:vector>
  </TitlesOfParts>
  <Company>Warwick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Almost Infinite Site Recursion</dc:title>
  <dc:creator>Alejandra Avalos Pacheco</dc:creator>
  <cp:lastModifiedBy>Alejandra Avalos Pacheco</cp:lastModifiedBy>
  <cp:revision>6</cp:revision>
  <dcterms:created xsi:type="dcterms:W3CDTF">2015-06-12T14:51:07Z</dcterms:created>
  <dcterms:modified xsi:type="dcterms:W3CDTF">2015-06-12T16:03:48Z</dcterms:modified>
</cp:coreProperties>
</file>