
<file path=[Content_Types].xml><?xml version="1.0" encoding="utf-8"?>
<Types xmlns="http://schemas.openxmlformats.org/package/2006/content-types">
  <Default Extension="jpeg" ContentType="image/jpeg"/>
  <Default Extension="jpg" ContentType="image/jpeg"/>
  <Default Extension="mkv" ContentType="video/unknown"/>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sldIdLst>
    <p:sldId id="256" r:id="rId2"/>
    <p:sldId id="257" r:id="rId3"/>
    <p:sldId id="258" r:id="rId4"/>
    <p:sldId id="259" r:id="rId5"/>
    <p:sldId id="260" r:id="rId6"/>
    <p:sldId id="263" r:id="rId7"/>
    <p:sldId id="261" r:id="rId8"/>
    <p:sldId id="262" r:id="rId9"/>
    <p:sldId id="264" r:id="rId10"/>
    <p:sldId id="265" r:id="rId11"/>
    <p:sldId id="267" r:id="rId12"/>
    <p:sldId id="266" r:id="rId13"/>
    <p:sldId id="269" r:id="rId14"/>
    <p:sldId id="270" r:id="rId15"/>
    <p:sldId id="271" r:id="rId16"/>
    <p:sldId id="272" r:id="rId17"/>
    <p:sldId id="273" r:id="rId18"/>
    <p:sldId id="275"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3448B07-2C06-4CF2-8E91-F7385E71E2CB}" type="datetimeFigureOut">
              <a:rPr lang="en-US" smtClean="0"/>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658389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81069D4-B020-4602-B87C-B094679675DF}" type="datetimeFigureOut">
              <a:rPr lang="en-US" smtClean="0"/>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958094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48A1663-7765-4EF4-B97F-A02E70C6265E}" type="datetimeFigureOut">
              <a:rPr lang="en-US" smtClean="0"/>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82529829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04936D4-0671-4B70-A95D-BFBC9A35DA5B}" type="datetimeFigureOut">
              <a:rPr lang="en-US" smtClean="0"/>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370374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8593667" y="6272784"/>
            <a:ext cx="2644309" cy="365125"/>
          </a:xfrm>
        </p:spPr>
        <p:txBody>
          <a:bodyPr/>
          <a:lstStyle/>
          <a:p>
            <a:fld id="{DDD67DAC-232D-4042-B5C0-E64770A42A28}" type="datetimeFigureOut">
              <a:rPr lang="en-US" smtClean="0"/>
              <a:t>2/16/2021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34892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ECECD2C-79BD-4B90-B3FA-E3B19B3FF97B}" type="datetimeFigureOut">
              <a:rPr lang="en-US" smtClean="0"/>
              <a:t>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56370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9E9FDB6-7A26-4DBB-9BB0-088C0534314D}" type="datetimeFigureOut">
              <a:rPr lang="en-US" smtClean="0"/>
              <a:t>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09663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2E7C72F-E0F0-449A-A903-6D7865ED3EFA}" type="datetimeFigureOut">
              <a:rPr lang="en-US" smtClean="0"/>
              <a:t>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77066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1207D-C9F3-42EA-960B-DC9955B358C7}" type="datetimeFigureOut">
              <a:rPr lang="en-US" smtClean="0"/>
              <a:t>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90931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D8827A6-8947-4115-8D9E-E89B1EC0518D}" type="datetimeFigureOut">
              <a:rPr lang="en-US" smtClean="0"/>
              <a:t>2/16/2021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48171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D460A6F-F31A-4CA3-B222-0B3C224FF998}" type="datetimeFigureOut">
              <a:rPr lang="en-US" smtClean="0"/>
              <a:t>2/16/2021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54268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8A1663-7765-4EF4-B97F-A02E70C6265E}" type="datetimeFigureOut">
              <a:rPr lang="en-US" smtClean="0"/>
              <a:t>2/16/2021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790811790"/>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kv"/><Relationship Id="rId1" Type="http://schemas.microsoft.com/office/2007/relationships/media" Target="../media/media1.mkv"/><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2">
            <a:extLst>
              <a:ext uri="{FF2B5EF4-FFF2-40B4-BE49-F238E27FC236}">
                <a16:creationId xmlns:a16="http://schemas.microsoft.com/office/drawing/2014/main" id="{A5D193CF-DFF5-4D9E-9479-AFEA04631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34">
            <a:extLst>
              <a:ext uri="{FF2B5EF4-FFF2-40B4-BE49-F238E27FC236}">
                <a16:creationId xmlns:a16="http://schemas.microsoft.com/office/drawing/2014/main" id="{D399AFD5-A2D3-443B-A1A8-FC933DAEE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6">
            <a:extLst>
              <a:ext uri="{FF2B5EF4-FFF2-40B4-BE49-F238E27FC236}">
                <a16:creationId xmlns:a16="http://schemas.microsoft.com/office/drawing/2014/main" id="{1F6153E0-BF99-4257-A3A3-16595490A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EEB6893-ADD2-443A-83E7-B125F703122E}"/>
              </a:ext>
            </a:extLst>
          </p:cNvPr>
          <p:cNvSpPr>
            <a:spLocks noGrp="1"/>
          </p:cNvSpPr>
          <p:nvPr>
            <p:ph type="ctrTitle"/>
          </p:nvPr>
        </p:nvSpPr>
        <p:spPr>
          <a:xfrm>
            <a:off x="4961376" y="1432223"/>
            <a:ext cx="6057144" cy="3357976"/>
          </a:xfrm>
        </p:spPr>
        <p:txBody>
          <a:bodyPr>
            <a:normAutofit/>
          </a:bodyPr>
          <a:lstStyle/>
          <a:p>
            <a:r>
              <a:rPr lang="it-IT" sz="7400"/>
              <a:t>SocialBook</a:t>
            </a:r>
            <a:endParaRPr lang="it-IT" sz="7400" dirty="0"/>
          </a:p>
        </p:txBody>
      </p:sp>
      <p:sp>
        <p:nvSpPr>
          <p:cNvPr id="3" name="Sottotitolo 2">
            <a:extLst>
              <a:ext uri="{FF2B5EF4-FFF2-40B4-BE49-F238E27FC236}">
                <a16:creationId xmlns:a16="http://schemas.microsoft.com/office/drawing/2014/main" id="{CDE7EB7E-A604-47E4-A74F-B35F54DC3E23}"/>
              </a:ext>
            </a:extLst>
          </p:cNvPr>
          <p:cNvSpPr>
            <a:spLocks noGrp="1"/>
          </p:cNvSpPr>
          <p:nvPr>
            <p:ph type="subTitle" idx="1"/>
          </p:nvPr>
        </p:nvSpPr>
        <p:spPr>
          <a:xfrm>
            <a:off x="4938490" y="4790198"/>
            <a:ext cx="6080030" cy="687058"/>
          </a:xfrm>
        </p:spPr>
        <p:txBody>
          <a:bodyPr>
            <a:normAutofit/>
          </a:bodyPr>
          <a:lstStyle/>
          <a:p>
            <a:r>
              <a:rPr lang="it-IT" sz="1600" b="1"/>
              <a:t>Progetto di ingegneria del software</a:t>
            </a:r>
          </a:p>
          <a:p>
            <a:r>
              <a:rPr lang="it-IT" sz="1600" b="1"/>
              <a:t>Anno accademico 2020-21</a:t>
            </a:r>
          </a:p>
        </p:txBody>
      </p:sp>
      <p:pic>
        <p:nvPicPr>
          <p:cNvPr id="5" name="Immagine 4" descr="Immagine che contiene testo&#10;&#10;Descrizione generata automaticamente">
            <a:extLst>
              <a:ext uri="{FF2B5EF4-FFF2-40B4-BE49-F238E27FC236}">
                <a16:creationId xmlns:a16="http://schemas.microsoft.com/office/drawing/2014/main" id="{302EBDBC-AB6B-4F64-ABD5-03E1FB5A3789}"/>
              </a:ext>
            </a:extLst>
          </p:cNvPr>
          <p:cNvPicPr>
            <a:picLocks noChangeAspect="1"/>
          </p:cNvPicPr>
          <p:nvPr/>
        </p:nvPicPr>
        <p:blipFill>
          <a:blip r:embed="rId4"/>
          <a:stretch>
            <a:fillRect/>
          </a:stretch>
        </p:blipFill>
        <p:spPr>
          <a:xfrm>
            <a:off x="933915" y="2176190"/>
            <a:ext cx="3416725" cy="2468409"/>
          </a:xfrm>
          <a:prstGeom prst="rect">
            <a:avLst/>
          </a:prstGeom>
        </p:spPr>
      </p:pic>
      <p:sp>
        <p:nvSpPr>
          <p:cNvPr id="48" name="Rectangle 38">
            <a:extLst>
              <a:ext uri="{FF2B5EF4-FFF2-40B4-BE49-F238E27FC236}">
                <a16:creationId xmlns:a16="http://schemas.microsoft.com/office/drawing/2014/main" id="{60C16A56-CE6C-404F-A1C2-DDC40BFE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0">
            <a:extLst>
              <a:ext uri="{FF2B5EF4-FFF2-40B4-BE49-F238E27FC236}">
                <a16:creationId xmlns:a16="http://schemas.microsoft.com/office/drawing/2014/main" id="{07E5451F-66A4-42A9-944B-F73FAAE440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50" name="Oval 41">
              <a:extLst>
                <a:ext uri="{FF2B5EF4-FFF2-40B4-BE49-F238E27FC236}">
                  <a16:creationId xmlns:a16="http://schemas.microsoft.com/office/drawing/2014/main" id="{453FCA22-5971-4A95-BE0E-ECCFB0EBB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1" name="Oval 42">
              <a:extLst>
                <a:ext uri="{FF2B5EF4-FFF2-40B4-BE49-F238E27FC236}">
                  <a16:creationId xmlns:a16="http://schemas.microsoft.com/office/drawing/2014/main" id="{414D598E-CAC2-4C14-A91E-C65E5E3B0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70514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BA88EA-8E8C-4E8C-BED5-CE36A33E07F9}"/>
              </a:ext>
            </a:extLst>
          </p:cNvPr>
          <p:cNvSpPr>
            <a:spLocks noGrp="1"/>
          </p:cNvSpPr>
          <p:nvPr>
            <p:ph type="title"/>
          </p:nvPr>
        </p:nvSpPr>
        <p:spPr/>
        <p:txBody>
          <a:bodyPr/>
          <a:lstStyle/>
          <a:p>
            <a:pPr algn="ctr"/>
            <a:r>
              <a:rPr lang="it-IT" dirty="0"/>
              <a:t>Architettura del Sistema</a:t>
            </a:r>
          </a:p>
        </p:txBody>
      </p:sp>
      <p:sp>
        <p:nvSpPr>
          <p:cNvPr id="3" name="Segnaposto contenuto 2">
            <a:extLst>
              <a:ext uri="{FF2B5EF4-FFF2-40B4-BE49-F238E27FC236}">
                <a16:creationId xmlns:a16="http://schemas.microsoft.com/office/drawing/2014/main" id="{F629A18E-B7D0-4CC6-B64A-7C3DEB1D6AFD}"/>
              </a:ext>
            </a:extLst>
          </p:cNvPr>
          <p:cNvSpPr>
            <a:spLocks noGrp="1"/>
          </p:cNvSpPr>
          <p:nvPr>
            <p:ph idx="1"/>
          </p:nvPr>
        </p:nvSpPr>
        <p:spPr/>
        <p:txBody>
          <a:bodyPr>
            <a:normAutofit/>
          </a:bodyPr>
          <a:lstStyle/>
          <a:p>
            <a:pPr marL="0" indent="0">
              <a:buNone/>
              <a:tabLst>
                <a:tab pos="1273810" algn="l"/>
              </a:tabLst>
            </a:pPr>
            <a:r>
              <a:rPr lang="it-IT" sz="1800" kern="100" dirty="0">
                <a:effectLst/>
                <a:latin typeface="Calibri" panose="020F0502020204030204" pitchFamily="34" charset="0"/>
                <a:ea typeface="Noto Sans CJK SC"/>
                <a:cs typeface="Lohit Devanagari"/>
              </a:rPr>
              <a:t> Il sistema sviluppato si poggia su un’architettura Client/Server, cioè suddivisa in:</a:t>
            </a:r>
            <a:endParaRPr lang="it-IT" sz="1800" kern="100" dirty="0">
              <a:effectLst/>
              <a:latin typeface="Liberation Serif"/>
              <a:ea typeface="Noto Sans CJK SC"/>
              <a:cs typeface="Lohit Devanagari"/>
            </a:endParaRPr>
          </a:p>
          <a:p>
            <a:pPr marL="0" indent="0">
              <a:buNone/>
              <a:tabLst>
                <a:tab pos="1273810" algn="l"/>
              </a:tabLst>
            </a:pPr>
            <a:r>
              <a:rPr lang="it-IT" sz="1800" kern="100" dirty="0">
                <a:effectLst/>
                <a:latin typeface="Calibri" panose="020F0502020204030204" pitchFamily="34" charset="0"/>
                <a:ea typeface="Noto Sans CJK SC"/>
                <a:cs typeface="Lohit Devanagari"/>
              </a:rPr>
              <a:t>● una macchina server che risponde alle richieste effettuabili da un client;</a:t>
            </a:r>
          </a:p>
          <a:p>
            <a:pPr marL="0" indent="0">
              <a:buNone/>
              <a:tabLst>
                <a:tab pos="1273810" algn="l"/>
              </a:tabLst>
            </a:pPr>
            <a:r>
              <a:rPr lang="it-IT" sz="1800" kern="100" dirty="0">
                <a:effectLst/>
                <a:latin typeface="Calibri" panose="020F0502020204030204" pitchFamily="34" charset="0"/>
                <a:ea typeface="Noto Sans CJK SC"/>
                <a:cs typeface="Lohit Devanagari"/>
              </a:rPr>
              <a:t>● una qualsiasi macchina client dotata di connessione ad Internet e di un Browser Web, che può effettuare richieste. </a:t>
            </a:r>
          </a:p>
          <a:p>
            <a:pPr marL="0" indent="0">
              <a:buNone/>
              <a:tabLst>
                <a:tab pos="1273810" algn="l"/>
              </a:tabLst>
            </a:pPr>
            <a:endParaRPr lang="it-IT" sz="1800" kern="100" dirty="0">
              <a:effectLst/>
              <a:latin typeface="Calibri" panose="020F0502020204030204" pitchFamily="34" charset="0"/>
              <a:ea typeface="Noto Sans CJK SC"/>
              <a:cs typeface="Lohit Devanagari"/>
            </a:endParaRPr>
          </a:p>
          <a:p>
            <a:pPr marL="0" indent="0">
              <a:buNone/>
              <a:tabLst>
                <a:tab pos="1273810" algn="l"/>
              </a:tabLst>
            </a:pPr>
            <a:r>
              <a:rPr lang="it-IT" sz="1800" kern="100" dirty="0">
                <a:effectLst/>
                <a:latin typeface="Calibri" panose="020F0502020204030204" pitchFamily="34" charset="0"/>
                <a:ea typeface="Noto Sans CJK SC"/>
                <a:cs typeface="Lohit Devanagari"/>
              </a:rPr>
              <a:t>Tale modello presenta i seguenti vantaggi:</a:t>
            </a:r>
          </a:p>
          <a:p>
            <a:pPr marL="0" indent="0">
              <a:buNone/>
              <a:tabLst>
                <a:tab pos="1273810" algn="l"/>
              </a:tabLst>
            </a:pPr>
            <a:r>
              <a:rPr lang="it-IT" sz="1800" kern="100" dirty="0">
                <a:effectLst/>
                <a:latin typeface="Calibri" panose="020F0502020204030204" pitchFamily="34" charset="0"/>
                <a:ea typeface="Noto Sans CJK SC"/>
                <a:cs typeface="Lohit Devanagari"/>
              </a:rPr>
              <a:t>● mediante tale divisione l’elaborazione è soprattutto a carico del server, ciò consente ai client di fruire al meglio del sistema a prescindere dall’hardware di cui sono composti;</a:t>
            </a:r>
            <a:endParaRPr lang="it-IT" sz="1800" kern="100" dirty="0">
              <a:latin typeface="Liberation Serif"/>
              <a:ea typeface="Noto Sans CJK SC"/>
              <a:cs typeface="Lohit Devanagari"/>
            </a:endParaRPr>
          </a:p>
          <a:p>
            <a:pPr marL="0" indent="0">
              <a:buNone/>
              <a:tabLst>
                <a:tab pos="1273810" algn="l"/>
              </a:tabLst>
            </a:pPr>
            <a:r>
              <a:rPr lang="it-IT" sz="1800" kern="100" dirty="0">
                <a:effectLst/>
                <a:latin typeface="Calibri" panose="020F0502020204030204" pitchFamily="34" charset="0"/>
                <a:ea typeface="Noto Sans CJK SC"/>
                <a:cs typeface="Lohit Devanagari"/>
              </a:rPr>
              <a:t>● la distanza fisica tra client e server risulta irrilevante grazie all’uso del protocollo HTTP;               </a:t>
            </a:r>
          </a:p>
          <a:p>
            <a:pPr marL="0" indent="0">
              <a:buNone/>
              <a:tabLst>
                <a:tab pos="1273810" algn="l"/>
              </a:tabLst>
            </a:pPr>
            <a:endParaRPr lang="it-IT" sz="1800" kern="100" dirty="0">
              <a:latin typeface="Calibri" panose="020F0502020204030204" pitchFamily="34" charset="0"/>
              <a:ea typeface="Noto Sans CJK SC"/>
              <a:cs typeface="Lohit Devanagari"/>
            </a:endParaRPr>
          </a:p>
          <a:p>
            <a:pPr marL="0" indent="0">
              <a:buNone/>
              <a:tabLst>
                <a:tab pos="1273810" algn="l"/>
              </a:tabLst>
            </a:pPr>
            <a:r>
              <a:rPr lang="it-IT" sz="1600" i="1" kern="100" dirty="0">
                <a:effectLst/>
                <a:latin typeface="Calibri" panose="020F0502020204030204" pitchFamily="34" charset="0"/>
                <a:ea typeface="Noto Sans CJK SC"/>
                <a:cs typeface="Lohit Devanagari"/>
              </a:rPr>
              <a:t>            Per maggiori info sull’architettura e struttura del sistema consultare documento System Design (pag.6)                   </a:t>
            </a:r>
            <a:endParaRPr lang="it-IT" sz="1600" i="1" kern="100" dirty="0">
              <a:effectLst/>
              <a:latin typeface="Liberation Serif"/>
              <a:ea typeface="Noto Sans CJK SC"/>
              <a:cs typeface="Lohit Devanagari"/>
            </a:endParaRPr>
          </a:p>
        </p:txBody>
      </p:sp>
    </p:spTree>
    <p:extLst>
      <p:ext uri="{BB962C8B-B14F-4D97-AF65-F5344CB8AC3E}">
        <p14:creationId xmlns:p14="http://schemas.microsoft.com/office/powerpoint/2010/main" val="3231333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260ACC0A-863E-4F43-972C-1E08EE35F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A412F69-E645-465A-88E4-875FF17490A0}"/>
              </a:ext>
            </a:extLst>
          </p:cNvPr>
          <p:cNvSpPr>
            <a:spLocks noGrp="1"/>
          </p:cNvSpPr>
          <p:nvPr>
            <p:ph type="title"/>
          </p:nvPr>
        </p:nvSpPr>
        <p:spPr>
          <a:xfrm>
            <a:off x="6479457" y="279637"/>
            <a:ext cx="5299586" cy="6298723"/>
          </a:xfrm>
          <a:ln>
            <a:noFill/>
          </a:ln>
        </p:spPr>
        <p:txBody>
          <a:bodyPr vert="vert">
            <a:normAutofit/>
          </a:bodyPr>
          <a:lstStyle/>
          <a:p>
            <a:r>
              <a:rPr lang="it-IT" sz="8000" dirty="0"/>
              <a:t>Modello relazionale del database</a:t>
            </a:r>
          </a:p>
        </p:txBody>
      </p:sp>
      <p:pic>
        <p:nvPicPr>
          <p:cNvPr id="4" name="Immagine 3">
            <a:extLst>
              <a:ext uri="{FF2B5EF4-FFF2-40B4-BE49-F238E27FC236}">
                <a16:creationId xmlns:a16="http://schemas.microsoft.com/office/drawing/2014/main" id="{CCEBEC2D-41AB-4EF3-932C-210638091269}"/>
              </a:ext>
            </a:extLst>
          </p:cNvPr>
          <p:cNvPicPr/>
          <p:nvPr/>
        </p:nvPicPr>
        <p:blipFill>
          <a:blip r:embed="rId4"/>
          <a:stretch>
            <a:fillRect/>
          </a:stretch>
        </p:blipFill>
        <p:spPr bwMode="auto">
          <a:xfrm>
            <a:off x="569167" y="0"/>
            <a:ext cx="5005720" cy="6783355"/>
          </a:xfrm>
          <a:prstGeom prst="rect">
            <a:avLst/>
          </a:prstGeom>
        </p:spPr>
      </p:pic>
      <p:grpSp>
        <p:nvGrpSpPr>
          <p:cNvPr id="25" name="Group 19">
            <a:extLst>
              <a:ext uri="{FF2B5EF4-FFF2-40B4-BE49-F238E27FC236}">
                <a16:creationId xmlns:a16="http://schemas.microsoft.com/office/drawing/2014/main" id="{B7624860-1049-47BC-90D0-F36A0AC296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0">
              <a:extLst>
                <a:ext uri="{FF2B5EF4-FFF2-40B4-BE49-F238E27FC236}">
                  <a16:creationId xmlns:a16="http://schemas.microsoft.com/office/drawing/2014/main" id="{5F2011D9-45F8-446B-9AA7-5579AFE3B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1">
              <a:extLst>
                <a:ext uri="{FF2B5EF4-FFF2-40B4-BE49-F238E27FC236}">
                  <a16:creationId xmlns:a16="http://schemas.microsoft.com/office/drawing/2014/main" id="{E7337B05-ACA0-47A8-B3DD-C2BE4B855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65532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05FA23-4870-475A-A5A2-68D0CBABCE31}"/>
              </a:ext>
            </a:extLst>
          </p:cNvPr>
          <p:cNvSpPr>
            <a:spLocks noGrp="1"/>
          </p:cNvSpPr>
          <p:nvPr>
            <p:ph type="title"/>
          </p:nvPr>
        </p:nvSpPr>
        <p:spPr>
          <a:xfrm>
            <a:off x="1066799" y="-270588"/>
            <a:ext cx="10058400" cy="1609344"/>
          </a:xfrm>
        </p:spPr>
        <p:txBody>
          <a:bodyPr/>
          <a:lstStyle/>
          <a:p>
            <a:pPr algn="ctr"/>
            <a:r>
              <a:rPr lang="it-IT" dirty="0"/>
              <a:t>Divisione in sottosistemi</a:t>
            </a:r>
          </a:p>
        </p:txBody>
      </p:sp>
      <p:pic>
        <p:nvPicPr>
          <p:cNvPr id="24" name="Segnaposto contenuto 23">
            <a:extLst>
              <a:ext uri="{FF2B5EF4-FFF2-40B4-BE49-F238E27FC236}">
                <a16:creationId xmlns:a16="http://schemas.microsoft.com/office/drawing/2014/main" id="{CE657798-C885-4DEA-903A-58BA6CB4A2A8}"/>
              </a:ext>
            </a:extLst>
          </p:cNvPr>
          <p:cNvPicPr>
            <a:picLocks noGrp="1" noChangeAspect="1"/>
          </p:cNvPicPr>
          <p:nvPr>
            <p:ph idx="1"/>
          </p:nvPr>
        </p:nvPicPr>
        <p:blipFill>
          <a:blip r:embed="rId2"/>
          <a:stretch>
            <a:fillRect/>
          </a:stretch>
        </p:blipFill>
        <p:spPr>
          <a:xfrm>
            <a:off x="465195" y="1026367"/>
            <a:ext cx="11261609" cy="5197151"/>
          </a:xfrm>
        </p:spPr>
      </p:pic>
    </p:spTree>
    <p:extLst>
      <p:ext uri="{BB962C8B-B14F-4D97-AF65-F5344CB8AC3E}">
        <p14:creationId xmlns:p14="http://schemas.microsoft.com/office/powerpoint/2010/main" val="3631660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5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ella 2">
            <a:extLst>
              <a:ext uri="{FF2B5EF4-FFF2-40B4-BE49-F238E27FC236}">
                <a16:creationId xmlns:a16="http://schemas.microsoft.com/office/drawing/2014/main" id="{D3DF06C3-CCAC-4122-B42F-BC5B77944CB1}"/>
              </a:ext>
            </a:extLst>
          </p:cNvPr>
          <p:cNvGraphicFramePr/>
          <p:nvPr>
            <p:extLst>
              <p:ext uri="{D42A27DB-BD31-4B8C-83A1-F6EECF244321}">
                <p14:modId xmlns:p14="http://schemas.microsoft.com/office/powerpoint/2010/main" val="1644987908"/>
              </p:ext>
            </p:extLst>
          </p:nvPr>
        </p:nvGraphicFramePr>
        <p:xfrm>
          <a:off x="1300064" y="611470"/>
          <a:ext cx="9591869" cy="5635058"/>
        </p:xfrm>
        <a:graphic>
          <a:graphicData uri="http://schemas.openxmlformats.org/drawingml/2006/table">
            <a:tbl>
              <a:tblPr firstRow="1" firstCol="1" bandRow="1">
                <a:solidFill>
                  <a:srgbClr val="F7F7F7"/>
                </a:solidFill>
                <a:tableStyleId>{5C22544A-7EE6-4342-B048-85BDC9FD1C3A}</a:tableStyleId>
              </a:tblPr>
              <a:tblGrid>
                <a:gridCol w="3428575">
                  <a:extLst>
                    <a:ext uri="{9D8B030D-6E8A-4147-A177-3AD203B41FA5}">
                      <a16:colId xmlns:a16="http://schemas.microsoft.com/office/drawing/2014/main" val="1572713811"/>
                    </a:ext>
                  </a:extLst>
                </a:gridCol>
                <a:gridCol w="6163294">
                  <a:extLst>
                    <a:ext uri="{9D8B030D-6E8A-4147-A177-3AD203B41FA5}">
                      <a16:colId xmlns:a16="http://schemas.microsoft.com/office/drawing/2014/main" val="1946016365"/>
                    </a:ext>
                  </a:extLst>
                </a:gridCol>
              </a:tblGrid>
              <a:tr h="360015">
                <a:tc>
                  <a:txBody>
                    <a:bodyPr/>
                    <a:lstStyle/>
                    <a:p>
                      <a:pPr algn="ctr" fontAlgn="t">
                        <a:spcBef>
                          <a:spcPts val="0"/>
                        </a:spcBef>
                        <a:spcAft>
                          <a:spcPts val="0"/>
                        </a:spcAft>
                      </a:pPr>
                      <a:r>
                        <a:rPr lang="it-IT" sz="1100" b="1" u="none" strike="noStrike" kern="100" cap="all" spc="60">
                          <a:solidFill>
                            <a:schemeClr val="tx1"/>
                          </a:solidFill>
                          <a:effectLst/>
                        </a:rPr>
                        <a:t>Sottosistema</a:t>
                      </a:r>
                      <a:endParaRPr lang="it-IT" sz="1100" b="1" i="0" u="none" strike="noStrike" cap="all" spc="60">
                        <a:solidFill>
                          <a:schemeClr val="tx1"/>
                        </a:solidFill>
                        <a:effectLst/>
                        <a:latin typeface="Arial" panose="020B0604020202020204" pitchFamily="34" charset="0"/>
                      </a:endParaRPr>
                    </a:p>
                  </a:txBody>
                  <a:tcPr marL="86613" marR="86613" marT="86613" marB="86613">
                    <a:lnL w="12700" cmpd="sng">
                      <a:noFill/>
                    </a:lnL>
                    <a:lnR w="12700" cmpd="sng">
                      <a:noFill/>
                    </a:lnR>
                    <a:lnT w="12700" cmpd="sng">
                      <a:noFill/>
                    </a:lnT>
                    <a:lnB w="38100" cmpd="sng">
                      <a:noFill/>
                    </a:lnB>
                    <a:noFill/>
                  </a:tcPr>
                </a:tc>
                <a:tc>
                  <a:txBody>
                    <a:bodyPr/>
                    <a:lstStyle/>
                    <a:p>
                      <a:pPr algn="ctr" fontAlgn="t">
                        <a:spcBef>
                          <a:spcPts val="0"/>
                        </a:spcBef>
                        <a:spcAft>
                          <a:spcPts val="0"/>
                        </a:spcAft>
                      </a:pPr>
                      <a:r>
                        <a:rPr lang="it-IT" sz="1100" b="1" u="none" strike="noStrike" kern="100" cap="all" spc="60">
                          <a:solidFill>
                            <a:schemeClr val="tx1"/>
                          </a:solidFill>
                          <a:effectLst/>
                        </a:rPr>
                        <a:t>Gestione Utente</a:t>
                      </a:r>
                      <a:endParaRPr lang="it-IT" sz="1100" b="1" i="0" u="none" strike="noStrike" cap="all" spc="60">
                        <a:solidFill>
                          <a:schemeClr val="tx1"/>
                        </a:solidFill>
                        <a:effectLst/>
                        <a:latin typeface="Arial" panose="020B0604020202020204" pitchFamily="34" charset="0"/>
                      </a:endParaRPr>
                    </a:p>
                  </a:txBody>
                  <a:tcPr marL="86613" marR="86613" marT="86613" marB="86613">
                    <a:lnL w="12700" cmpd="sng">
                      <a:noFill/>
                    </a:lnL>
                    <a:lnR w="12700" cmpd="sng">
                      <a:noFill/>
                    </a:lnR>
                    <a:lnT w="12700" cmpd="sng">
                      <a:noFill/>
                    </a:lnT>
                    <a:lnB w="38100" cmpd="sng">
                      <a:noFill/>
                    </a:lnB>
                    <a:noFill/>
                  </a:tcPr>
                </a:tc>
                <a:extLst>
                  <a:ext uri="{0D108BD9-81ED-4DB2-BD59-A6C34878D82A}">
                    <a16:rowId xmlns:a16="http://schemas.microsoft.com/office/drawing/2014/main" val="1632778618"/>
                  </a:ext>
                </a:extLst>
              </a:tr>
              <a:tr h="419000">
                <a:tc>
                  <a:txBody>
                    <a:bodyPr/>
                    <a:lstStyle/>
                    <a:p>
                      <a:pPr algn="l" fontAlgn="t">
                        <a:spcBef>
                          <a:spcPts val="0"/>
                        </a:spcBef>
                        <a:spcAft>
                          <a:spcPts val="0"/>
                        </a:spcAft>
                      </a:pPr>
                      <a:r>
                        <a:rPr lang="it-IT" sz="1100" b="1" u="none" strike="noStrike" kern="100" cap="none" spc="0">
                          <a:solidFill>
                            <a:schemeClr val="tx1"/>
                          </a:solidFill>
                          <a:effectLst/>
                        </a:rPr>
                        <a:t>Descrizione</a:t>
                      </a:r>
                      <a:endParaRPr lang="it-IT" sz="1100" b="1"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t">
                        <a:spcBef>
                          <a:spcPts val="0"/>
                        </a:spcBef>
                        <a:spcAft>
                          <a:spcPts val="0"/>
                        </a:spcAft>
                      </a:pPr>
                      <a:r>
                        <a:rPr lang="it-IT" sz="1100" u="none" strike="noStrike" kern="100" cap="none" spc="0">
                          <a:solidFill>
                            <a:schemeClr val="tx1"/>
                          </a:solidFill>
                          <a:effectLst/>
                        </a:rPr>
                        <a:t>Permette all’utente registrato di effettuare varie operazioni relative alla propria area personale.</a:t>
                      </a:r>
                      <a:endParaRPr lang="it-IT" sz="1100" b="0"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86897132"/>
                  </a:ext>
                </a:extLst>
              </a:tr>
              <a:tr h="241943">
                <a:tc gridSpan="2">
                  <a:txBody>
                    <a:bodyPr/>
                    <a:lstStyle/>
                    <a:p>
                      <a:pPr algn="ctr" fontAlgn="t">
                        <a:spcBef>
                          <a:spcPts val="0"/>
                        </a:spcBef>
                        <a:spcAft>
                          <a:spcPts val="0"/>
                        </a:spcAft>
                      </a:pPr>
                      <a:r>
                        <a:rPr lang="it-IT" sz="1100" b="1" u="none" strike="noStrike" kern="100" cap="none" spc="0">
                          <a:solidFill>
                            <a:schemeClr val="tx1"/>
                          </a:solidFill>
                          <a:effectLst/>
                        </a:rPr>
                        <a:t>Servizi offerti</a:t>
                      </a:r>
                      <a:endParaRPr lang="it-IT" sz="1100" b="1"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hMerge="1">
                  <a:txBody>
                    <a:bodyPr/>
                    <a:lstStyle/>
                    <a:p>
                      <a:endParaRPr lang="it-IT"/>
                    </a:p>
                  </a:txBody>
                  <a:tcPr/>
                </a:tc>
                <a:extLst>
                  <a:ext uri="{0D108BD9-81ED-4DB2-BD59-A6C34878D82A}">
                    <a16:rowId xmlns:a16="http://schemas.microsoft.com/office/drawing/2014/main" val="424368604"/>
                  </a:ext>
                </a:extLst>
              </a:tr>
              <a:tr h="251910">
                <a:tc>
                  <a:txBody>
                    <a:bodyPr/>
                    <a:lstStyle/>
                    <a:p>
                      <a:pPr algn="ctr" fontAlgn="t">
                        <a:spcBef>
                          <a:spcPts val="0"/>
                        </a:spcBef>
                        <a:spcAft>
                          <a:spcPts val="0"/>
                        </a:spcAft>
                      </a:pPr>
                      <a:r>
                        <a:rPr lang="it-IT" sz="1100" b="1" u="none" strike="noStrike" kern="100" cap="none" spc="0">
                          <a:solidFill>
                            <a:schemeClr val="tx1"/>
                          </a:solidFill>
                          <a:effectLst/>
                        </a:rPr>
                        <a:t>Servizio</a:t>
                      </a:r>
                      <a:endParaRPr lang="it-IT" sz="1100" b="1"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t">
                        <a:spcBef>
                          <a:spcPts val="0"/>
                        </a:spcBef>
                        <a:spcAft>
                          <a:spcPts val="0"/>
                        </a:spcAft>
                      </a:pPr>
                      <a:r>
                        <a:rPr lang="it-IT" sz="1100" u="none" strike="noStrike" kern="100" cap="none" spc="0">
                          <a:solidFill>
                            <a:schemeClr val="tx1"/>
                          </a:solidFill>
                          <a:effectLst/>
                        </a:rPr>
                        <a:t>Descrizione</a:t>
                      </a:r>
                      <a:endParaRPr lang="it-IT" sz="1100" b="0"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02593557"/>
                  </a:ext>
                </a:extLst>
              </a:tr>
              <a:tr h="251910">
                <a:tc>
                  <a:txBody>
                    <a:bodyPr/>
                    <a:lstStyle/>
                    <a:p>
                      <a:pPr algn="l" fontAlgn="t">
                        <a:spcBef>
                          <a:spcPts val="0"/>
                        </a:spcBef>
                        <a:spcAft>
                          <a:spcPts val="0"/>
                        </a:spcAft>
                      </a:pPr>
                      <a:r>
                        <a:rPr lang="it-IT" sz="1100" b="1" u="none" strike="noStrike" kern="100" cap="none" spc="0">
                          <a:solidFill>
                            <a:schemeClr val="tx1"/>
                          </a:solidFill>
                          <a:effectLst/>
                        </a:rPr>
                        <a:t>Registrazione</a:t>
                      </a:r>
                      <a:endParaRPr lang="it-IT" sz="1100" b="1"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t">
                        <a:spcBef>
                          <a:spcPts val="0"/>
                        </a:spcBef>
                        <a:spcAft>
                          <a:spcPts val="0"/>
                        </a:spcAft>
                      </a:pPr>
                      <a:r>
                        <a:rPr lang="it-IT" sz="1100" u="none" strike="noStrike" kern="100" cap="none" spc="0">
                          <a:solidFill>
                            <a:schemeClr val="tx1"/>
                          </a:solidFill>
                          <a:effectLst/>
                        </a:rPr>
                        <a:t>Consente la registrazione di un qualsiasi utente che non sia già registrato.</a:t>
                      </a:r>
                      <a:endParaRPr lang="it-IT" sz="1100" b="0"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183938507"/>
                  </a:ext>
                </a:extLst>
              </a:tr>
              <a:tr h="251910">
                <a:tc>
                  <a:txBody>
                    <a:bodyPr/>
                    <a:lstStyle/>
                    <a:p>
                      <a:pPr algn="l" fontAlgn="t">
                        <a:spcBef>
                          <a:spcPts val="0"/>
                        </a:spcBef>
                        <a:spcAft>
                          <a:spcPts val="0"/>
                        </a:spcAft>
                      </a:pPr>
                      <a:r>
                        <a:rPr lang="it-IT" sz="1100" b="1" u="none" strike="noStrike" kern="100" cap="none" spc="0">
                          <a:solidFill>
                            <a:schemeClr val="tx1"/>
                          </a:solidFill>
                          <a:effectLst/>
                        </a:rPr>
                        <a:t>Autenticazione</a:t>
                      </a:r>
                      <a:endParaRPr lang="it-IT" sz="1100" b="1"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t">
                        <a:spcBef>
                          <a:spcPts val="0"/>
                        </a:spcBef>
                        <a:spcAft>
                          <a:spcPts val="0"/>
                        </a:spcAft>
                      </a:pPr>
                      <a:r>
                        <a:rPr lang="it-IT" sz="1100" u="none" strike="noStrike" kern="100" cap="none" spc="0">
                          <a:solidFill>
                            <a:schemeClr val="tx1"/>
                          </a:solidFill>
                          <a:effectLst/>
                        </a:rPr>
                        <a:t>Consente l’autenticazione di un qualsiasi utente già registrato.</a:t>
                      </a:r>
                      <a:endParaRPr lang="it-IT" sz="1100" b="0"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266923146"/>
                  </a:ext>
                </a:extLst>
              </a:tr>
              <a:tr h="251910">
                <a:tc>
                  <a:txBody>
                    <a:bodyPr/>
                    <a:lstStyle/>
                    <a:p>
                      <a:pPr algn="l" fontAlgn="t">
                        <a:spcBef>
                          <a:spcPts val="0"/>
                        </a:spcBef>
                        <a:spcAft>
                          <a:spcPts val="0"/>
                        </a:spcAft>
                      </a:pPr>
                      <a:r>
                        <a:rPr lang="it-IT" sz="1100" b="1" u="none" strike="noStrike" kern="100" cap="none" spc="0">
                          <a:solidFill>
                            <a:schemeClr val="tx1"/>
                          </a:solidFill>
                          <a:effectLst/>
                        </a:rPr>
                        <a:t>Logout</a:t>
                      </a:r>
                      <a:endParaRPr lang="it-IT" sz="1100" b="1"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t">
                        <a:spcBef>
                          <a:spcPts val="0"/>
                        </a:spcBef>
                        <a:spcAft>
                          <a:spcPts val="0"/>
                        </a:spcAft>
                      </a:pPr>
                      <a:r>
                        <a:rPr lang="it-IT" sz="1100" u="none" strike="noStrike" kern="100" cap="none" spc="0">
                          <a:solidFill>
                            <a:schemeClr val="tx1"/>
                          </a:solidFill>
                          <a:effectLst/>
                        </a:rPr>
                        <a:t>Consente il logout di un qualsiasi utente che abbia effettuato l’accesso.</a:t>
                      </a:r>
                      <a:endParaRPr lang="it-IT" sz="1100" b="0"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313982954"/>
                  </a:ext>
                </a:extLst>
              </a:tr>
              <a:tr h="419000">
                <a:tc>
                  <a:txBody>
                    <a:bodyPr/>
                    <a:lstStyle/>
                    <a:p>
                      <a:pPr algn="l" fontAlgn="t">
                        <a:spcBef>
                          <a:spcPts val="0"/>
                        </a:spcBef>
                        <a:spcAft>
                          <a:spcPts val="0"/>
                        </a:spcAft>
                      </a:pPr>
                      <a:r>
                        <a:rPr lang="it-IT" sz="1100" b="1" u="none" strike="noStrike" kern="100" cap="none" spc="0">
                          <a:solidFill>
                            <a:schemeClr val="tx1"/>
                          </a:solidFill>
                          <a:effectLst/>
                        </a:rPr>
                        <a:t>Visualizzazione area personale</a:t>
                      </a:r>
                      <a:endParaRPr lang="it-IT" sz="1100" b="1"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t">
                        <a:spcBef>
                          <a:spcPts val="0"/>
                        </a:spcBef>
                        <a:spcAft>
                          <a:spcPts val="0"/>
                        </a:spcAft>
                      </a:pPr>
                      <a:r>
                        <a:rPr lang="it-IT" sz="1100" u="none" strike="noStrike" kern="100" cap="none" spc="0">
                          <a:solidFill>
                            <a:schemeClr val="tx1"/>
                          </a:solidFill>
                          <a:effectLst/>
                        </a:rPr>
                        <a:t>Consente a un utente registrato la visualizzazione della sua area personale (preferiti, booklist).</a:t>
                      </a:r>
                      <a:endParaRPr lang="it-IT" sz="1100" b="0"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800229365"/>
                  </a:ext>
                </a:extLst>
              </a:tr>
              <a:tr h="419000">
                <a:tc>
                  <a:txBody>
                    <a:bodyPr/>
                    <a:lstStyle/>
                    <a:p>
                      <a:pPr algn="l" fontAlgn="t">
                        <a:spcBef>
                          <a:spcPts val="0"/>
                        </a:spcBef>
                        <a:spcAft>
                          <a:spcPts val="0"/>
                        </a:spcAft>
                      </a:pPr>
                      <a:r>
                        <a:rPr lang="it-IT" sz="1100" b="1" u="none" strike="noStrike" kern="100" cap="none" spc="0">
                          <a:solidFill>
                            <a:schemeClr val="tx1"/>
                          </a:solidFill>
                          <a:effectLst/>
                        </a:rPr>
                        <a:t>Modifica informazioni personali</a:t>
                      </a:r>
                      <a:endParaRPr lang="it-IT" sz="1100" b="1"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t">
                        <a:spcBef>
                          <a:spcPts val="0"/>
                        </a:spcBef>
                        <a:spcAft>
                          <a:spcPts val="0"/>
                        </a:spcAft>
                      </a:pPr>
                      <a:r>
                        <a:rPr lang="it-IT" sz="1100" u="none" strike="noStrike" kern="100" cap="none" spc="0">
                          <a:solidFill>
                            <a:schemeClr val="tx1"/>
                          </a:solidFill>
                          <a:effectLst/>
                        </a:rPr>
                        <a:t>Consente a un utente registrato di modificare la propria password, descrizione o immagine del profilo.</a:t>
                      </a:r>
                      <a:endParaRPr lang="it-IT" sz="1100" b="0"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373800727"/>
                  </a:ext>
                </a:extLst>
              </a:tr>
              <a:tr h="251910">
                <a:tc>
                  <a:txBody>
                    <a:bodyPr/>
                    <a:lstStyle/>
                    <a:p>
                      <a:pPr algn="l" fontAlgn="t">
                        <a:spcBef>
                          <a:spcPts val="0"/>
                        </a:spcBef>
                        <a:spcAft>
                          <a:spcPts val="0"/>
                        </a:spcAft>
                      </a:pPr>
                      <a:r>
                        <a:rPr lang="it-IT" sz="1100" b="1" u="none" strike="noStrike" kern="100" cap="none" spc="0">
                          <a:solidFill>
                            <a:schemeClr val="tx1"/>
                          </a:solidFill>
                          <a:effectLst/>
                        </a:rPr>
                        <a:t>Recensione libro</a:t>
                      </a:r>
                      <a:endParaRPr lang="it-IT" sz="1100" b="1"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t">
                        <a:spcBef>
                          <a:spcPts val="0"/>
                        </a:spcBef>
                        <a:spcAft>
                          <a:spcPts val="0"/>
                        </a:spcAft>
                      </a:pPr>
                      <a:r>
                        <a:rPr lang="it-IT" sz="1100" u="none" strike="noStrike" kern="100" cap="none" spc="0">
                          <a:solidFill>
                            <a:schemeClr val="tx1"/>
                          </a:solidFill>
                          <a:effectLst/>
                        </a:rPr>
                        <a:t>Consente a un utente registrato di aggiungere una recensione a un qualsiasi libro.</a:t>
                      </a:r>
                      <a:endParaRPr lang="it-IT" sz="1100" b="0"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005555491"/>
                  </a:ext>
                </a:extLst>
              </a:tr>
              <a:tr h="419000">
                <a:tc>
                  <a:txBody>
                    <a:bodyPr/>
                    <a:lstStyle/>
                    <a:p>
                      <a:pPr algn="l" fontAlgn="t">
                        <a:spcBef>
                          <a:spcPts val="0"/>
                        </a:spcBef>
                        <a:spcAft>
                          <a:spcPts val="0"/>
                        </a:spcAft>
                      </a:pPr>
                      <a:r>
                        <a:rPr lang="it-IT" sz="1100" b="1" u="none" strike="noStrike" kern="100" cap="none" spc="0" dirty="0">
                          <a:solidFill>
                            <a:schemeClr val="tx1"/>
                          </a:solidFill>
                          <a:effectLst/>
                        </a:rPr>
                        <a:t>Elimina Recensione</a:t>
                      </a:r>
                      <a:endParaRPr lang="it-IT" sz="1100" b="1" i="0" u="none" strike="noStrike" cap="none" spc="0" dirty="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t">
                        <a:spcBef>
                          <a:spcPts val="0"/>
                        </a:spcBef>
                        <a:spcAft>
                          <a:spcPts val="0"/>
                        </a:spcAft>
                      </a:pPr>
                      <a:r>
                        <a:rPr lang="it-IT" sz="1100" u="none" strike="noStrike" kern="100" cap="none" spc="0">
                          <a:solidFill>
                            <a:schemeClr val="tx1"/>
                          </a:solidFill>
                          <a:effectLst/>
                        </a:rPr>
                        <a:t>Consente a un utente registrato di eliminare una propria recensione inserita precedentemente.</a:t>
                      </a:r>
                      <a:endParaRPr lang="it-IT" sz="1100" b="0"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20814692"/>
                  </a:ext>
                </a:extLst>
              </a:tr>
              <a:tr h="251910">
                <a:tc>
                  <a:txBody>
                    <a:bodyPr/>
                    <a:lstStyle/>
                    <a:p>
                      <a:pPr algn="l" fontAlgn="t">
                        <a:spcBef>
                          <a:spcPts val="0"/>
                        </a:spcBef>
                        <a:spcAft>
                          <a:spcPts val="0"/>
                        </a:spcAft>
                      </a:pPr>
                      <a:r>
                        <a:rPr lang="it-IT" sz="1100" b="1" u="none" strike="noStrike" kern="100" cap="none" spc="0">
                          <a:solidFill>
                            <a:schemeClr val="tx1"/>
                          </a:solidFill>
                          <a:effectLst/>
                        </a:rPr>
                        <a:t>Visualizzazione preferiti</a:t>
                      </a:r>
                      <a:endParaRPr lang="it-IT" sz="1100" b="1"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t">
                        <a:spcBef>
                          <a:spcPts val="0"/>
                        </a:spcBef>
                        <a:spcAft>
                          <a:spcPts val="0"/>
                        </a:spcAft>
                      </a:pPr>
                      <a:r>
                        <a:rPr lang="it-IT" sz="1100" u="none" strike="noStrike" kern="100" cap="none" spc="0">
                          <a:solidFill>
                            <a:schemeClr val="tx1"/>
                          </a:solidFill>
                          <a:effectLst/>
                        </a:rPr>
                        <a:t>Consente a un utente registrato di visualizzare la lista dei preferiti.</a:t>
                      </a:r>
                      <a:endParaRPr lang="it-IT" sz="1100" b="0"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76984846"/>
                  </a:ext>
                </a:extLst>
              </a:tr>
              <a:tr h="251910">
                <a:tc>
                  <a:txBody>
                    <a:bodyPr/>
                    <a:lstStyle/>
                    <a:p>
                      <a:pPr algn="l" fontAlgn="t">
                        <a:spcBef>
                          <a:spcPts val="0"/>
                        </a:spcBef>
                        <a:spcAft>
                          <a:spcPts val="0"/>
                        </a:spcAft>
                      </a:pPr>
                      <a:r>
                        <a:rPr lang="it-IT" sz="1100" b="1" u="none" strike="noStrike" kern="100" cap="none" spc="0">
                          <a:solidFill>
                            <a:schemeClr val="tx1"/>
                          </a:solidFill>
                          <a:effectLst/>
                        </a:rPr>
                        <a:t>Inserimento libro nei preferiti</a:t>
                      </a:r>
                      <a:endParaRPr lang="it-IT" sz="1100" b="1"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t">
                        <a:spcBef>
                          <a:spcPts val="0"/>
                        </a:spcBef>
                        <a:spcAft>
                          <a:spcPts val="0"/>
                        </a:spcAft>
                      </a:pPr>
                      <a:r>
                        <a:rPr lang="it-IT" sz="1100" u="none" strike="noStrike" kern="100" cap="none" spc="0">
                          <a:solidFill>
                            <a:schemeClr val="tx1"/>
                          </a:solidFill>
                          <a:effectLst/>
                        </a:rPr>
                        <a:t>Consente a un utente registrato di inserire un qualsiasi libro ai preferiti.</a:t>
                      </a:r>
                      <a:endParaRPr lang="it-IT" sz="1100" b="0"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178263289"/>
                  </a:ext>
                </a:extLst>
              </a:tr>
              <a:tr h="419000">
                <a:tc>
                  <a:txBody>
                    <a:bodyPr/>
                    <a:lstStyle/>
                    <a:p>
                      <a:pPr algn="l" fontAlgn="t">
                        <a:spcBef>
                          <a:spcPts val="0"/>
                        </a:spcBef>
                        <a:spcAft>
                          <a:spcPts val="0"/>
                        </a:spcAft>
                      </a:pPr>
                      <a:r>
                        <a:rPr lang="it-IT" sz="1100" b="1" u="none" strike="noStrike" kern="100" cap="none" spc="0">
                          <a:solidFill>
                            <a:schemeClr val="tx1"/>
                          </a:solidFill>
                          <a:effectLst/>
                        </a:rPr>
                        <a:t>Rimozione libro dai preferiti</a:t>
                      </a:r>
                      <a:endParaRPr lang="it-IT" sz="1100" b="1"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t">
                        <a:spcBef>
                          <a:spcPts val="0"/>
                        </a:spcBef>
                        <a:spcAft>
                          <a:spcPts val="0"/>
                        </a:spcAft>
                      </a:pPr>
                      <a:r>
                        <a:rPr lang="it-IT" sz="1100" u="none" strike="noStrike" kern="100" cap="none" spc="0">
                          <a:solidFill>
                            <a:schemeClr val="tx1"/>
                          </a:solidFill>
                          <a:effectLst/>
                        </a:rPr>
                        <a:t>Consente a un utente registrato di rimuovere un qualsiasi libro aggiunto precedentemente ai preferiti.</a:t>
                      </a:r>
                      <a:endParaRPr lang="it-IT" sz="1100" b="0"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151325685"/>
                  </a:ext>
                </a:extLst>
              </a:tr>
              <a:tr h="251910">
                <a:tc>
                  <a:txBody>
                    <a:bodyPr/>
                    <a:lstStyle/>
                    <a:p>
                      <a:pPr algn="l" fontAlgn="t">
                        <a:spcBef>
                          <a:spcPts val="0"/>
                        </a:spcBef>
                        <a:spcAft>
                          <a:spcPts val="0"/>
                        </a:spcAft>
                      </a:pPr>
                      <a:r>
                        <a:rPr lang="it-IT" sz="1100" b="1" u="none" strike="noStrike" kern="100" cap="none" spc="0">
                          <a:solidFill>
                            <a:schemeClr val="tx1"/>
                          </a:solidFill>
                          <a:effectLst/>
                        </a:rPr>
                        <a:t>Creazione booklist</a:t>
                      </a:r>
                      <a:endParaRPr lang="it-IT" sz="1100" b="1"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t">
                        <a:spcBef>
                          <a:spcPts val="0"/>
                        </a:spcBef>
                        <a:spcAft>
                          <a:spcPts val="0"/>
                        </a:spcAft>
                      </a:pPr>
                      <a:r>
                        <a:rPr lang="it-IT" sz="1100" u="none" strike="noStrike" kern="100" cap="none" spc="0">
                          <a:solidFill>
                            <a:schemeClr val="tx1"/>
                          </a:solidFill>
                          <a:effectLst/>
                        </a:rPr>
                        <a:t>Consente a un utente registrato di creare una booklist.</a:t>
                      </a:r>
                      <a:endParaRPr lang="it-IT" sz="1100" b="0"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12784938"/>
                  </a:ext>
                </a:extLst>
              </a:tr>
              <a:tr h="419000">
                <a:tc>
                  <a:txBody>
                    <a:bodyPr/>
                    <a:lstStyle/>
                    <a:p>
                      <a:pPr algn="l" fontAlgn="t">
                        <a:spcBef>
                          <a:spcPts val="0"/>
                        </a:spcBef>
                        <a:spcAft>
                          <a:spcPts val="0"/>
                        </a:spcAft>
                      </a:pPr>
                      <a:r>
                        <a:rPr lang="it-IT" sz="1100" b="1" u="none" strike="noStrike" kern="100" cap="none" spc="0">
                          <a:solidFill>
                            <a:schemeClr val="tx1"/>
                          </a:solidFill>
                          <a:effectLst/>
                        </a:rPr>
                        <a:t>Modifica booklist</a:t>
                      </a:r>
                      <a:endParaRPr lang="it-IT" sz="1100" b="1"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t">
                        <a:spcBef>
                          <a:spcPts val="0"/>
                        </a:spcBef>
                        <a:spcAft>
                          <a:spcPts val="0"/>
                        </a:spcAft>
                      </a:pPr>
                      <a:r>
                        <a:rPr lang="it-IT" sz="1100" u="none" strike="noStrike" kern="100" cap="none" spc="0">
                          <a:solidFill>
                            <a:schemeClr val="tx1"/>
                          </a:solidFill>
                          <a:effectLst/>
                        </a:rPr>
                        <a:t>Consente a un utente registrato di modificare una qualsiasi delle proprie booklist (modifica nome, aggiunta e rimozione libro).</a:t>
                      </a:r>
                      <a:endParaRPr lang="it-IT" sz="1100" b="0"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433497582"/>
                  </a:ext>
                </a:extLst>
              </a:tr>
              <a:tr h="251910">
                <a:tc>
                  <a:txBody>
                    <a:bodyPr/>
                    <a:lstStyle/>
                    <a:p>
                      <a:pPr algn="l" fontAlgn="t">
                        <a:spcBef>
                          <a:spcPts val="0"/>
                        </a:spcBef>
                        <a:spcAft>
                          <a:spcPts val="0"/>
                        </a:spcAft>
                      </a:pPr>
                      <a:r>
                        <a:rPr lang="it-IT" sz="1100" b="1" u="none" strike="noStrike" kern="100" cap="none" spc="0">
                          <a:solidFill>
                            <a:schemeClr val="tx1"/>
                          </a:solidFill>
                          <a:effectLst/>
                        </a:rPr>
                        <a:t>Elimina booklist</a:t>
                      </a:r>
                      <a:endParaRPr lang="it-IT" sz="1100" b="1"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t">
                        <a:spcBef>
                          <a:spcPts val="0"/>
                        </a:spcBef>
                        <a:spcAft>
                          <a:spcPts val="0"/>
                        </a:spcAft>
                      </a:pPr>
                      <a:r>
                        <a:rPr lang="it-IT" sz="1100" u="none" strike="noStrike" kern="100" cap="none" spc="0">
                          <a:solidFill>
                            <a:schemeClr val="tx1"/>
                          </a:solidFill>
                          <a:effectLst/>
                        </a:rPr>
                        <a:t>Consente a un utente registrato di eliminare una qualsiasi delle proprie booklist.</a:t>
                      </a:r>
                      <a:endParaRPr lang="it-IT" sz="1100" b="0"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696845528"/>
                  </a:ext>
                </a:extLst>
              </a:tr>
              <a:tr h="251910">
                <a:tc>
                  <a:txBody>
                    <a:bodyPr/>
                    <a:lstStyle/>
                    <a:p>
                      <a:pPr algn="l" fontAlgn="t">
                        <a:spcBef>
                          <a:spcPts val="0"/>
                        </a:spcBef>
                        <a:spcAft>
                          <a:spcPts val="0"/>
                        </a:spcAft>
                      </a:pPr>
                      <a:r>
                        <a:rPr lang="it-IT" sz="1100" b="1" u="none" strike="noStrike" kern="100" cap="none" spc="0">
                          <a:solidFill>
                            <a:schemeClr val="tx1"/>
                          </a:solidFill>
                          <a:effectLst/>
                        </a:rPr>
                        <a:t>Visualizzazione booklist personali</a:t>
                      </a:r>
                      <a:endParaRPr lang="it-IT" sz="1100" b="1" i="0" u="none" strike="noStrike" cap="none" spc="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t">
                        <a:spcBef>
                          <a:spcPts val="0"/>
                        </a:spcBef>
                        <a:spcAft>
                          <a:spcPts val="0"/>
                        </a:spcAft>
                      </a:pPr>
                      <a:r>
                        <a:rPr lang="it-IT" sz="1100" u="none" strike="noStrike" kern="100" cap="none" spc="0" dirty="0">
                          <a:solidFill>
                            <a:schemeClr val="tx1"/>
                          </a:solidFill>
                          <a:effectLst/>
                        </a:rPr>
                        <a:t>Consente a un utente registrato di visualizzare le proprie </a:t>
                      </a:r>
                      <a:r>
                        <a:rPr lang="it-IT" sz="1100" u="none" strike="noStrike" kern="100" cap="none" spc="0" dirty="0" err="1">
                          <a:solidFill>
                            <a:schemeClr val="tx1"/>
                          </a:solidFill>
                          <a:effectLst/>
                        </a:rPr>
                        <a:t>booklist</a:t>
                      </a:r>
                      <a:r>
                        <a:rPr lang="it-IT" sz="1100" u="none" strike="noStrike" kern="100" cap="none" spc="0" dirty="0">
                          <a:solidFill>
                            <a:schemeClr val="tx1"/>
                          </a:solidFill>
                          <a:effectLst/>
                        </a:rPr>
                        <a:t>.</a:t>
                      </a:r>
                      <a:endParaRPr lang="it-IT" sz="1100" b="0" i="0" u="none" strike="noStrike" cap="none" spc="0" dirty="0">
                        <a:solidFill>
                          <a:schemeClr val="tx1"/>
                        </a:solidFill>
                        <a:effectLst/>
                        <a:latin typeface="Arial" panose="020B0604020202020204" pitchFamily="34" charset="0"/>
                      </a:endParaRPr>
                    </a:p>
                  </a:txBody>
                  <a:tcPr marL="26582" marR="26582" marT="3692" marB="57742">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869771725"/>
                  </a:ext>
                </a:extLst>
              </a:tr>
            </a:tbl>
          </a:graphicData>
        </a:graphic>
      </p:graphicFrame>
    </p:spTree>
    <p:extLst>
      <p:ext uri="{BB962C8B-B14F-4D97-AF65-F5344CB8AC3E}">
        <p14:creationId xmlns:p14="http://schemas.microsoft.com/office/powerpoint/2010/main" val="665062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5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ella 2">
            <a:extLst>
              <a:ext uri="{FF2B5EF4-FFF2-40B4-BE49-F238E27FC236}">
                <a16:creationId xmlns:a16="http://schemas.microsoft.com/office/drawing/2014/main" id="{0E34480B-71C8-4353-BB14-D0A8D5AD4561}"/>
              </a:ext>
            </a:extLst>
          </p:cNvPr>
          <p:cNvGraphicFramePr/>
          <p:nvPr>
            <p:extLst>
              <p:ext uri="{D42A27DB-BD31-4B8C-83A1-F6EECF244321}">
                <p14:modId xmlns:p14="http://schemas.microsoft.com/office/powerpoint/2010/main" val="700887305"/>
              </p:ext>
            </p:extLst>
          </p:nvPr>
        </p:nvGraphicFramePr>
        <p:xfrm>
          <a:off x="1384900" y="637373"/>
          <a:ext cx="9422197" cy="5583252"/>
        </p:xfrm>
        <a:graphic>
          <a:graphicData uri="http://schemas.openxmlformats.org/drawingml/2006/table">
            <a:tbl>
              <a:tblPr firstRow="1" firstCol="1" bandRow="1">
                <a:solidFill>
                  <a:schemeClr val="bg1">
                    <a:lumMod val="95000"/>
                  </a:schemeClr>
                </a:solidFill>
                <a:tableStyleId>{5C22544A-7EE6-4342-B048-85BDC9FD1C3A}</a:tableStyleId>
              </a:tblPr>
              <a:tblGrid>
                <a:gridCol w="3039155">
                  <a:extLst>
                    <a:ext uri="{9D8B030D-6E8A-4147-A177-3AD203B41FA5}">
                      <a16:colId xmlns:a16="http://schemas.microsoft.com/office/drawing/2014/main" val="1488511330"/>
                    </a:ext>
                  </a:extLst>
                </a:gridCol>
                <a:gridCol w="6383042">
                  <a:extLst>
                    <a:ext uri="{9D8B030D-6E8A-4147-A177-3AD203B41FA5}">
                      <a16:colId xmlns:a16="http://schemas.microsoft.com/office/drawing/2014/main" val="4236160432"/>
                    </a:ext>
                  </a:extLst>
                </a:gridCol>
              </a:tblGrid>
              <a:tr h="379017">
                <a:tc>
                  <a:txBody>
                    <a:bodyPr/>
                    <a:lstStyle/>
                    <a:p>
                      <a:pPr algn="ctr" fontAlgn="t">
                        <a:lnSpc>
                          <a:spcPct val="107000"/>
                        </a:lnSpc>
                        <a:spcBef>
                          <a:spcPts val="0"/>
                        </a:spcBef>
                        <a:spcAft>
                          <a:spcPts val="0"/>
                        </a:spcAft>
                      </a:pPr>
                      <a:r>
                        <a:rPr lang="it-IT" sz="1100" b="1" u="none" strike="noStrike" kern="150" cap="none" spc="0">
                          <a:solidFill>
                            <a:schemeClr val="tx1"/>
                          </a:solidFill>
                          <a:effectLst/>
                        </a:rPr>
                        <a:t>Classe</a:t>
                      </a:r>
                      <a:endParaRPr lang="it-IT" sz="1100" b="1" i="0" u="none" strike="noStrike" cap="none" spc="0">
                        <a:solidFill>
                          <a:schemeClr val="tx1"/>
                        </a:solidFill>
                        <a:effectLst/>
                        <a:latin typeface="Arial" panose="020B0604020202020204" pitchFamily="34" charset="0"/>
                      </a:endParaRPr>
                    </a:p>
                  </a:txBody>
                  <a:tcPr marL="53561" marR="16244" marT="15303" marB="114773"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fontAlgn="t">
                        <a:lnSpc>
                          <a:spcPct val="107000"/>
                        </a:lnSpc>
                        <a:spcBef>
                          <a:spcPts val="0"/>
                        </a:spcBef>
                        <a:spcAft>
                          <a:spcPts val="0"/>
                        </a:spcAft>
                      </a:pPr>
                      <a:r>
                        <a:rPr lang="it-IT" sz="1100" b="1" u="none" strike="noStrike" kern="150" cap="none" spc="0">
                          <a:solidFill>
                            <a:schemeClr val="tx1"/>
                          </a:solidFill>
                          <a:effectLst/>
                        </a:rPr>
                        <a:t>Descrizione</a:t>
                      </a:r>
                      <a:endParaRPr lang="it-IT" sz="1100" b="1" i="0" u="none" strike="noStrike" cap="none" spc="0">
                        <a:solidFill>
                          <a:schemeClr val="tx1"/>
                        </a:solidFill>
                        <a:effectLst/>
                        <a:latin typeface="Arial" panose="020B0604020202020204" pitchFamily="34" charset="0"/>
                      </a:endParaRPr>
                    </a:p>
                  </a:txBody>
                  <a:tcPr marL="53561" marR="16244" marT="15303" marB="114773"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206011050"/>
                  </a:ext>
                </a:extLst>
              </a:tr>
              <a:tr h="324447">
                <a:tc>
                  <a:txBody>
                    <a:bodyPr/>
                    <a:lstStyle/>
                    <a:p>
                      <a:pPr algn="l" fontAlgn="t">
                        <a:lnSpc>
                          <a:spcPct val="107000"/>
                        </a:lnSpc>
                        <a:spcBef>
                          <a:spcPts val="0"/>
                        </a:spcBef>
                        <a:spcAft>
                          <a:spcPts val="0"/>
                        </a:spcAft>
                      </a:pPr>
                      <a:r>
                        <a:rPr lang="it-IT" sz="1100" b="1" u="none" strike="noStrike" kern="150" cap="none" spc="0">
                          <a:solidFill>
                            <a:schemeClr val="tx1"/>
                          </a:solidFill>
                          <a:effectLst/>
                        </a:rPr>
                        <a:t>AddBookBooklistServlet.java</a:t>
                      </a:r>
                      <a:endParaRPr lang="it-IT" sz="1100" b="1" i="0" u="none" strike="noStrike" cap="none" spc="0">
                        <a:solidFill>
                          <a:schemeClr val="tx1"/>
                        </a:solidFill>
                        <a:effectLst/>
                        <a:latin typeface="Arial" panose="020B0604020202020204" pitchFamily="34" charset="0"/>
                      </a:endParaRPr>
                    </a:p>
                  </a:txBody>
                  <a:tcPr marL="53561" marR="16244" marT="15303" marB="114773">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l" fontAlgn="t">
                        <a:lnSpc>
                          <a:spcPct val="107000"/>
                        </a:lnSpc>
                        <a:spcBef>
                          <a:spcPts val="0"/>
                        </a:spcBef>
                        <a:spcAft>
                          <a:spcPts val="0"/>
                        </a:spcAft>
                      </a:pPr>
                      <a:r>
                        <a:rPr lang="it-IT" sz="1100" u="none" strike="noStrike" kern="150" cap="none" spc="0">
                          <a:solidFill>
                            <a:schemeClr val="tx1"/>
                          </a:solidFill>
                          <a:effectLst/>
                        </a:rPr>
                        <a:t>Servlet che gestisce l’inserimento di un nuovo libro a una booklist.</a:t>
                      </a:r>
                      <a:endParaRPr lang="it-IT" sz="1100" b="0" i="0" u="none" strike="noStrike" cap="none" spc="0">
                        <a:solidFill>
                          <a:schemeClr val="tx1"/>
                        </a:solidFill>
                        <a:effectLst/>
                        <a:latin typeface="Arial" panose="020B0604020202020204" pitchFamily="34" charset="0"/>
                      </a:endParaRPr>
                    </a:p>
                  </a:txBody>
                  <a:tcPr marL="53561" marR="16244" marT="15303" marB="114773">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2466408293"/>
                  </a:ext>
                </a:extLst>
              </a:tr>
              <a:tr h="488211">
                <a:tc>
                  <a:txBody>
                    <a:bodyPr/>
                    <a:lstStyle/>
                    <a:p>
                      <a:pPr algn="l" fontAlgn="t">
                        <a:lnSpc>
                          <a:spcPct val="107000"/>
                        </a:lnSpc>
                        <a:spcBef>
                          <a:spcPts val="0"/>
                        </a:spcBef>
                        <a:spcAft>
                          <a:spcPts val="0"/>
                        </a:spcAft>
                      </a:pPr>
                      <a:r>
                        <a:rPr lang="it-IT" sz="1100" b="1" u="none" strike="noStrike" kern="150" cap="none" spc="0">
                          <a:solidFill>
                            <a:schemeClr val="tx1"/>
                          </a:solidFill>
                          <a:effectLst/>
                        </a:rPr>
                        <a:t>AllBooklistServlet.java</a:t>
                      </a:r>
                      <a:endParaRPr lang="it-IT" sz="1100" b="1" i="0" u="none" strike="noStrike" cap="none" spc="0">
                        <a:solidFill>
                          <a:schemeClr val="tx1"/>
                        </a:solidFill>
                        <a:effectLst/>
                        <a:latin typeface="Arial" panose="020B0604020202020204" pitchFamily="34" charset="0"/>
                      </a:endParaRPr>
                    </a:p>
                  </a:txBody>
                  <a:tcPr marL="53561" marR="16244" marT="15303" marB="114773">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l" fontAlgn="t">
                        <a:lnSpc>
                          <a:spcPct val="107000"/>
                        </a:lnSpc>
                        <a:spcBef>
                          <a:spcPts val="0"/>
                        </a:spcBef>
                        <a:spcAft>
                          <a:spcPts val="0"/>
                        </a:spcAft>
                      </a:pPr>
                      <a:r>
                        <a:rPr lang="it-IT" sz="1100" u="none" strike="noStrike" kern="150" cap="none" spc="0">
                          <a:solidFill>
                            <a:schemeClr val="tx1"/>
                          </a:solidFill>
                          <a:effectLst/>
                        </a:rPr>
                        <a:t>Servlet che si occupa del recupero delle booklist (create/seguite) associate ad un certo utente e memorizzate sul database, così da permetterne la visualizzazione.</a:t>
                      </a:r>
                      <a:endParaRPr lang="it-IT" sz="1100" b="0" i="0" u="none" strike="noStrike" cap="none" spc="0">
                        <a:solidFill>
                          <a:schemeClr val="tx1"/>
                        </a:solidFill>
                        <a:effectLst/>
                        <a:latin typeface="Arial" panose="020B0604020202020204" pitchFamily="34" charset="0"/>
                      </a:endParaRPr>
                    </a:p>
                  </a:txBody>
                  <a:tcPr marL="53561" marR="16244" marT="15303" marB="11477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542239607"/>
                  </a:ext>
                </a:extLst>
              </a:tr>
              <a:tr h="488211">
                <a:tc>
                  <a:txBody>
                    <a:bodyPr/>
                    <a:lstStyle/>
                    <a:p>
                      <a:pPr algn="l" fontAlgn="t">
                        <a:lnSpc>
                          <a:spcPct val="107000"/>
                        </a:lnSpc>
                        <a:spcBef>
                          <a:spcPts val="0"/>
                        </a:spcBef>
                        <a:spcAft>
                          <a:spcPts val="0"/>
                        </a:spcAft>
                      </a:pPr>
                      <a:r>
                        <a:rPr lang="it-IT" sz="1100" b="1" u="none" strike="noStrike" kern="150" cap="none" spc="0">
                          <a:solidFill>
                            <a:schemeClr val="tx1"/>
                          </a:solidFill>
                          <a:effectLst/>
                        </a:rPr>
                        <a:t>BooklistViewServlet.java</a:t>
                      </a:r>
                      <a:endParaRPr lang="it-IT" sz="1100" b="1" i="0" u="none" strike="noStrike" cap="none" spc="0">
                        <a:solidFill>
                          <a:schemeClr val="tx1"/>
                        </a:solidFill>
                        <a:effectLst/>
                        <a:latin typeface="Arial" panose="020B0604020202020204" pitchFamily="34" charset="0"/>
                      </a:endParaRPr>
                    </a:p>
                  </a:txBody>
                  <a:tcPr marL="53561" marR="16244" marT="15303" marB="114773">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l" fontAlgn="t">
                        <a:lnSpc>
                          <a:spcPct val="107000"/>
                        </a:lnSpc>
                        <a:spcBef>
                          <a:spcPts val="0"/>
                        </a:spcBef>
                        <a:spcAft>
                          <a:spcPts val="0"/>
                        </a:spcAft>
                      </a:pPr>
                      <a:r>
                        <a:rPr lang="it-IT" sz="1100" u="none" strike="noStrike" kern="150" cap="none" spc="0">
                          <a:solidFill>
                            <a:schemeClr val="tx1"/>
                          </a:solidFill>
                          <a:effectLst/>
                        </a:rPr>
                        <a:t>Servlet che si occupa del recupero dei libri presenti in una determinata booklist, memorizzata sul database, così da permetterne la visualizzazione.</a:t>
                      </a:r>
                      <a:endParaRPr lang="it-IT" sz="1100" b="0" i="0" u="none" strike="noStrike" cap="none" spc="0">
                        <a:solidFill>
                          <a:schemeClr val="tx1"/>
                        </a:solidFill>
                        <a:effectLst/>
                        <a:latin typeface="Arial" panose="020B0604020202020204" pitchFamily="34" charset="0"/>
                      </a:endParaRPr>
                    </a:p>
                  </a:txBody>
                  <a:tcPr marL="53561" marR="16244" marT="15303" marB="114773">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403301832"/>
                  </a:ext>
                </a:extLst>
              </a:tr>
              <a:tr h="324447">
                <a:tc>
                  <a:txBody>
                    <a:bodyPr/>
                    <a:lstStyle/>
                    <a:p>
                      <a:pPr algn="l" fontAlgn="t">
                        <a:lnSpc>
                          <a:spcPct val="107000"/>
                        </a:lnSpc>
                        <a:spcBef>
                          <a:spcPts val="0"/>
                        </a:spcBef>
                        <a:spcAft>
                          <a:spcPts val="0"/>
                        </a:spcAft>
                      </a:pPr>
                      <a:r>
                        <a:rPr lang="it-IT" sz="1100" b="1" u="none" strike="noStrike" kern="150" cap="none" spc="0">
                          <a:solidFill>
                            <a:schemeClr val="tx1"/>
                          </a:solidFill>
                          <a:effectLst/>
                        </a:rPr>
                        <a:t>CustomerEditServlet.java</a:t>
                      </a:r>
                      <a:endParaRPr lang="it-IT" sz="1100" b="1" i="0" u="none" strike="noStrike" cap="none" spc="0">
                        <a:solidFill>
                          <a:schemeClr val="tx1"/>
                        </a:solidFill>
                        <a:effectLst/>
                        <a:latin typeface="Arial" panose="020B0604020202020204" pitchFamily="34" charset="0"/>
                      </a:endParaRPr>
                    </a:p>
                  </a:txBody>
                  <a:tcPr marL="53561" marR="16244" marT="15303" marB="114773">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l" fontAlgn="t">
                        <a:lnSpc>
                          <a:spcPct val="107000"/>
                        </a:lnSpc>
                        <a:spcBef>
                          <a:spcPts val="0"/>
                        </a:spcBef>
                        <a:spcAft>
                          <a:spcPts val="0"/>
                        </a:spcAft>
                      </a:pPr>
                      <a:r>
                        <a:rPr lang="it-IT" sz="1100" u="none" strike="noStrike" kern="150" cap="none" spc="0">
                          <a:solidFill>
                            <a:schemeClr val="tx1"/>
                          </a:solidFill>
                          <a:effectLst/>
                        </a:rPr>
                        <a:t>Servlet che si occupa di effettuare le modifiche alle informazioni personali dell’utente.</a:t>
                      </a:r>
                      <a:endParaRPr lang="it-IT" sz="1100" b="0" i="0" u="none" strike="noStrike" cap="none" spc="0">
                        <a:solidFill>
                          <a:schemeClr val="tx1"/>
                        </a:solidFill>
                        <a:effectLst/>
                        <a:latin typeface="Arial" panose="020B0604020202020204" pitchFamily="34" charset="0"/>
                      </a:endParaRPr>
                    </a:p>
                  </a:txBody>
                  <a:tcPr marL="53561" marR="16244" marT="15303" marB="11477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60893191"/>
                  </a:ext>
                </a:extLst>
              </a:tr>
              <a:tr h="488211">
                <a:tc>
                  <a:txBody>
                    <a:bodyPr/>
                    <a:lstStyle/>
                    <a:p>
                      <a:pPr algn="l" fontAlgn="t">
                        <a:lnSpc>
                          <a:spcPct val="107000"/>
                        </a:lnSpc>
                        <a:spcBef>
                          <a:spcPts val="0"/>
                        </a:spcBef>
                        <a:spcAft>
                          <a:spcPts val="0"/>
                        </a:spcAft>
                      </a:pPr>
                      <a:r>
                        <a:rPr lang="it-IT" sz="1100" b="1" u="none" strike="noStrike" kern="150" cap="none" spc="0">
                          <a:solidFill>
                            <a:schemeClr val="tx1"/>
                          </a:solidFill>
                          <a:effectLst/>
                        </a:rPr>
                        <a:t>CustomerServlet.java</a:t>
                      </a:r>
                      <a:endParaRPr lang="it-IT" sz="1100" b="1" i="0" u="none" strike="noStrike" cap="none" spc="0">
                        <a:solidFill>
                          <a:schemeClr val="tx1"/>
                        </a:solidFill>
                        <a:effectLst/>
                        <a:latin typeface="Arial" panose="020B0604020202020204" pitchFamily="34" charset="0"/>
                      </a:endParaRPr>
                    </a:p>
                  </a:txBody>
                  <a:tcPr marL="53561" marR="16244" marT="15303" marB="114773">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l" fontAlgn="t">
                        <a:lnSpc>
                          <a:spcPct val="107000"/>
                        </a:lnSpc>
                        <a:spcBef>
                          <a:spcPts val="0"/>
                        </a:spcBef>
                        <a:spcAft>
                          <a:spcPts val="0"/>
                        </a:spcAft>
                      </a:pPr>
                      <a:r>
                        <a:rPr lang="it-IT" sz="1100" u="none" strike="noStrike" kern="150" cap="none" spc="0">
                          <a:solidFill>
                            <a:schemeClr val="tx1"/>
                          </a:solidFill>
                          <a:effectLst/>
                        </a:rPr>
                        <a:t>Servlet che permette all’utente di visualizzare la propria pagina personale oppure la pagina personale di un altro utente.</a:t>
                      </a:r>
                      <a:endParaRPr lang="it-IT" sz="1100" b="0" i="0" u="none" strike="noStrike" cap="none" spc="0">
                        <a:solidFill>
                          <a:schemeClr val="tx1"/>
                        </a:solidFill>
                        <a:effectLst/>
                        <a:latin typeface="Arial" panose="020B0604020202020204" pitchFamily="34" charset="0"/>
                      </a:endParaRPr>
                    </a:p>
                  </a:txBody>
                  <a:tcPr marL="53561" marR="16244" marT="15303" marB="114773">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715304052"/>
                  </a:ext>
                </a:extLst>
              </a:tr>
              <a:tr h="324447">
                <a:tc>
                  <a:txBody>
                    <a:bodyPr/>
                    <a:lstStyle/>
                    <a:p>
                      <a:pPr algn="l" fontAlgn="t">
                        <a:lnSpc>
                          <a:spcPct val="107000"/>
                        </a:lnSpc>
                        <a:spcBef>
                          <a:spcPts val="0"/>
                        </a:spcBef>
                        <a:spcAft>
                          <a:spcPts val="0"/>
                        </a:spcAft>
                      </a:pPr>
                      <a:r>
                        <a:rPr lang="it-IT" sz="1100" b="1" u="none" strike="noStrike" kern="150" cap="none" spc="0">
                          <a:solidFill>
                            <a:schemeClr val="tx1"/>
                          </a:solidFill>
                          <a:effectLst/>
                        </a:rPr>
                        <a:t>EditCreaBooklistServlet.java</a:t>
                      </a:r>
                      <a:endParaRPr lang="it-IT" sz="1100" b="1" i="0" u="none" strike="noStrike" cap="none" spc="0">
                        <a:solidFill>
                          <a:schemeClr val="tx1"/>
                        </a:solidFill>
                        <a:effectLst/>
                        <a:latin typeface="Arial" panose="020B0604020202020204" pitchFamily="34" charset="0"/>
                      </a:endParaRPr>
                    </a:p>
                  </a:txBody>
                  <a:tcPr marL="53561" marR="16244" marT="15303" marB="114773">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l" fontAlgn="t">
                        <a:lnSpc>
                          <a:spcPct val="107000"/>
                        </a:lnSpc>
                        <a:spcBef>
                          <a:spcPts val="0"/>
                        </a:spcBef>
                        <a:spcAft>
                          <a:spcPts val="0"/>
                        </a:spcAft>
                      </a:pPr>
                      <a:r>
                        <a:rPr lang="it-IT" sz="1100" u="none" strike="noStrike" kern="150" cap="none" spc="0">
                          <a:solidFill>
                            <a:schemeClr val="tx1"/>
                          </a:solidFill>
                          <a:effectLst/>
                        </a:rPr>
                        <a:t>Servlet che si occupa della creazione/modifica di una booklist. </a:t>
                      </a:r>
                      <a:endParaRPr lang="it-IT" sz="1100" b="0" i="0" u="none" strike="noStrike" cap="none" spc="0">
                        <a:solidFill>
                          <a:schemeClr val="tx1"/>
                        </a:solidFill>
                        <a:effectLst/>
                        <a:latin typeface="Arial" panose="020B0604020202020204" pitchFamily="34" charset="0"/>
                      </a:endParaRPr>
                    </a:p>
                  </a:txBody>
                  <a:tcPr marL="53561" marR="16244" marT="15303" marB="11477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784296490"/>
                  </a:ext>
                </a:extLst>
              </a:tr>
              <a:tr h="324447">
                <a:tc>
                  <a:txBody>
                    <a:bodyPr/>
                    <a:lstStyle/>
                    <a:p>
                      <a:pPr algn="l" fontAlgn="t">
                        <a:lnSpc>
                          <a:spcPct val="107000"/>
                        </a:lnSpc>
                        <a:spcBef>
                          <a:spcPts val="0"/>
                        </a:spcBef>
                        <a:spcAft>
                          <a:spcPts val="0"/>
                        </a:spcAft>
                      </a:pPr>
                      <a:r>
                        <a:rPr lang="it-IT" sz="1100" b="1" u="none" strike="noStrike" kern="150" cap="none" spc="0">
                          <a:solidFill>
                            <a:schemeClr val="tx1"/>
                          </a:solidFill>
                          <a:effectLst/>
                        </a:rPr>
                        <a:t>LoginServlet.java</a:t>
                      </a:r>
                      <a:endParaRPr lang="it-IT" sz="1100" b="1" i="0" u="none" strike="noStrike" cap="none" spc="0">
                        <a:solidFill>
                          <a:schemeClr val="tx1"/>
                        </a:solidFill>
                        <a:effectLst/>
                        <a:latin typeface="Arial" panose="020B0604020202020204" pitchFamily="34" charset="0"/>
                      </a:endParaRPr>
                    </a:p>
                  </a:txBody>
                  <a:tcPr marL="53561" marR="16244" marT="15303" marB="114773">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l" fontAlgn="t">
                        <a:lnSpc>
                          <a:spcPct val="107000"/>
                        </a:lnSpc>
                        <a:spcBef>
                          <a:spcPts val="0"/>
                        </a:spcBef>
                        <a:spcAft>
                          <a:spcPts val="0"/>
                        </a:spcAft>
                      </a:pPr>
                      <a:r>
                        <a:rPr lang="it-IT" sz="1100" u="none" strike="noStrike" kern="150" cap="none" spc="0">
                          <a:solidFill>
                            <a:schemeClr val="tx1"/>
                          </a:solidFill>
                          <a:effectLst/>
                        </a:rPr>
                        <a:t>Servlet che gestisce il login di un utente registrato/admin.</a:t>
                      </a:r>
                      <a:endParaRPr lang="it-IT" sz="1100" b="0" i="0" u="none" strike="noStrike" cap="none" spc="0">
                        <a:solidFill>
                          <a:schemeClr val="tx1"/>
                        </a:solidFill>
                        <a:effectLst/>
                        <a:latin typeface="Arial" panose="020B0604020202020204" pitchFamily="34" charset="0"/>
                      </a:endParaRPr>
                    </a:p>
                  </a:txBody>
                  <a:tcPr marL="53561" marR="16244" marT="15303" marB="114773">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071910576"/>
                  </a:ext>
                </a:extLst>
              </a:tr>
              <a:tr h="324447">
                <a:tc>
                  <a:txBody>
                    <a:bodyPr/>
                    <a:lstStyle/>
                    <a:p>
                      <a:pPr algn="l" fontAlgn="t">
                        <a:lnSpc>
                          <a:spcPct val="107000"/>
                        </a:lnSpc>
                        <a:spcBef>
                          <a:spcPts val="0"/>
                        </a:spcBef>
                        <a:spcAft>
                          <a:spcPts val="0"/>
                        </a:spcAft>
                      </a:pPr>
                      <a:r>
                        <a:rPr lang="it-IT" sz="1100" b="1" u="none" strike="noStrike" kern="150" cap="none" spc="0" dirty="0">
                          <a:solidFill>
                            <a:schemeClr val="tx1"/>
                          </a:solidFill>
                          <a:effectLst/>
                        </a:rPr>
                        <a:t>Logout.java</a:t>
                      </a:r>
                      <a:endParaRPr lang="it-IT" sz="1100" b="1" i="0" u="none" strike="noStrike" cap="none" spc="0" dirty="0">
                        <a:solidFill>
                          <a:schemeClr val="tx1"/>
                        </a:solidFill>
                        <a:effectLst/>
                        <a:latin typeface="Arial" panose="020B0604020202020204" pitchFamily="34" charset="0"/>
                      </a:endParaRPr>
                    </a:p>
                  </a:txBody>
                  <a:tcPr marL="53561" marR="16244" marT="15303" marB="114773">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l" fontAlgn="t">
                        <a:lnSpc>
                          <a:spcPct val="107000"/>
                        </a:lnSpc>
                        <a:spcBef>
                          <a:spcPts val="0"/>
                        </a:spcBef>
                        <a:spcAft>
                          <a:spcPts val="0"/>
                        </a:spcAft>
                      </a:pPr>
                      <a:r>
                        <a:rPr lang="it-IT" sz="1100" u="none" strike="noStrike" kern="150" cap="none" spc="0">
                          <a:solidFill>
                            <a:schemeClr val="tx1"/>
                          </a:solidFill>
                          <a:effectLst/>
                        </a:rPr>
                        <a:t>Servlet che gestisce il logout di un utente registrato/admin che abbia precedentemente effettuato il login.</a:t>
                      </a:r>
                      <a:endParaRPr lang="it-IT" sz="1100" b="0" i="0" u="none" strike="noStrike" cap="none" spc="0">
                        <a:solidFill>
                          <a:schemeClr val="tx1"/>
                        </a:solidFill>
                        <a:effectLst/>
                        <a:latin typeface="Arial" panose="020B0604020202020204" pitchFamily="34" charset="0"/>
                      </a:endParaRPr>
                    </a:p>
                  </a:txBody>
                  <a:tcPr marL="53561" marR="16244" marT="15303" marB="11477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440273215"/>
                  </a:ext>
                </a:extLst>
              </a:tr>
              <a:tr h="324447">
                <a:tc>
                  <a:txBody>
                    <a:bodyPr/>
                    <a:lstStyle/>
                    <a:p>
                      <a:pPr algn="l" fontAlgn="t">
                        <a:lnSpc>
                          <a:spcPct val="107000"/>
                        </a:lnSpc>
                        <a:spcBef>
                          <a:spcPts val="0"/>
                        </a:spcBef>
                        <a:spcAft>
                          <a:spcPts val="0"/>
                        </a:spcAft>
                      </a:pPr>
                      <a:r>
                        <a:rPr lang="it-IT" sz="1100" b="1" u="none" strike="noStrike" kern="150" cap="none" spc="0">
                          <a:solidFill>
                            <a:schemeClr val="tx1"/>
                          </a:solidFill>
                          <a:effectLst/>
                        </a:rPr>
                        <a:t>NewCustomerServlet.java</a:t>
                      </a:r>
                      <a:endParaRPr lang="it-IT" sz="1100" b="1" i="0" u="none" strike="noStrike" cap="none" spc="0">
                        <a:solidFill>
                          <a:schemeClr val="tx1"/>
                        </a:solidFill>
                        <a:effectLst/>
                        <a:latin typeface="Arial" panose="020B0604020202020204" pitchFamily="34" charset="0"/>
                      </a:endParaRPr>
                    </a:p>
                  </a:txBody>
                  <a:tcPr marL="53561" marR="16244" marT="15303" marB="114773">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l" fontAlgn="t">
                        <a:lnSpc>
                          <a:spcPct val="107000"/>
                        </a:lnSpc>
                        <a:spcBef>
                          <a:spcPts val="0"/>
                        </a:spcBef>
                        <a:spcAft>
                          <a:spcPts val="0"/>
                        </a:spcAft>
                      </a:pPr>
                      <a:r>
                        <a:rPr lang="it-IT" sz="1100" u="none" strike="noStrike" kern="150" cap="none" spc="0">
                          <a:solidFill>
                            <a:schemeClr val="tx1"/>
                          </a:solidFill>
                          <a:effectLst/>
                        </a:rPr>
                        <a:t>Servlet che si occupa dell’instradamento alla pagina della registrazione.</a:t>
                      </a:r>
                      <a:endParaRPr lang="it-IT" sz="1100" b="0" i="0" u="none" strike="noStrike" cap="none" spc="0">
                        <a:solidFill>
                          <a:schemeClr val="tx1"/>
                        </a:solidFill>
                        <a:effectLst/>
                        <a:latin typeface="Arial" panose="020B0604020202020204" pitchFamily="34" charset="0"/>
                      </a:endParaRPr>
                    </a:p>
                  </a:txBody>
                  <a:tcPr marL="53561" marR="16244" marT="15303" marB="114773">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022736006"/>
                  </a:ext>
                </a:extLst>
              </a:tr>
              <a:tr h="324447">
                <a:tc>
                  <a:txBody>
                    <a:bodyPr/>
                    <a:lstStyle/>
                    <a:p>
                      <a:pPr algn="l" fontAlgn="t">
                        <a:lnSpc>
                          <a:spcPct val="107000"/>
                        </a:lnSpc>
                        <a:spcBef>
                          <a:spcPts val="0"/>
                        </a:spcBef>
                        <a:spcAft>
                          <a:spcPts val="0"/>
                        </a:spcAft>
                      </a:pPr>
                      <a:r>
                        <a:rPr lang="it-IT" sz="1100" b="1" u="none" strike="noStrike" kern="150" cap="none" spc="0" dirty="0">
                          <a:solidFill>
                            <a:schemeClr val="tx1"/>
                          </a:solidFill>
                          <a:effectLst/>
                        </a:rPr>
                        <a:t>RegistrationServlet.java</a:t>
                      </a:r>
                      <a:endParaRPr lang="it-IT" sz="1100" b="1" i="0" u="none" strike="noStrike" cap="none" spc="0" dirty="0">
                        <a:solidFill>
                          <a:schemeClr val="tx1"/>
                        </a:solidFill>
                        <a:effectLst/>
                        <a:latin typeface="Arial" panose="020B0604020202020204" pitchFamily="34" charset="0"/>
                      </a:endParaRPr>
                    </a:p>
                  </a:txBody>
                  <a:tcPr marL="53561" marR="16244" marT="15303" marB="114773">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l" fontAlgn="t">
                        <a:lnSpc>
                          <a:spcPct val="107000"/>
                        </a:lnSpc>
                        <a:spcBef>
                          <a:spcPts val="0"/>
                        </a:spcBef>
                        <a:spcAft>
                          <a:spcPts val="0"/>
                        </a:spcAft>
                      </a:pPr>
                      <a:r>
                        <a:rPr lang="it-IT" sz="1100" u="none" strike="noStrike" kern="150" cap="none" spc="0">
                          <a:solidFill>
                            <a:schemeClr val="tx1"/>
                          </a:solidFill>
                          <a:effectLst/>
                        </a:rPr>
                        <a:t>Servlet che gestisce la registrazione di un nuovo utente alla piattaforma.</a:t>
                      </a:r>
                      <a:endParaRPr lang="it-IT" sz="1100" b="0" i="0" u="none" strike="noStrike" cap="none" spc="0">
                        <a:solidFill>
                          <a:schemeClr val="tx1"/>
                        </a:solidFill>
                        <a:effectLst/>
                        <a:latin typeface="Arial" panose="020B0604020202020204" pitchFamily="34" charset="0"/>
                      </a:endParaRPr>
                    </a:p>
                  </a:txBody>
                  <a:tcPr marL="53561" marR="16244" marT="15303" marB="11477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21290269"/>
                  </a:ext>
                </a:extLst>
              </a:tr>
              <a:tr h="324447">
                <a:tc>
                  <a:txBody>
                    <a:bodyPr/>
                    <a:lstStyle/>
                    <a:p>
                      <a:pPr algn="l" fontAlgn="t">
                        <a:lnSpc>
                          <a:spcPct val="107000"/>
                        </a:lnSpc>
                        <a:spcBef>
                          <a:spcPts val="0"/>
                        </a:spcBef>
                        <a:spcAft>
                          <a:spcPts val="0"/>
                        </a:spcAft>
                      </a:pPr>
                      <a:r>
                        <a:rPr lang="it-IT" sz="1100" b="1" u="none" strike="noStrike" kern="150" cap="none" spc="0">
                          <a:solidFill>
                            <a:schemeClr val="tx1"/>
                          </a:solidFill>
                          <a:effectLst/>
                        </a:rPr>
                        <a:t>ReviewServlet.java</a:t>
                      </a:r>
                      <a:endParaRPr lang="it-IT" sz="1100" b="1" i="0" u="none" strike="noStrike" cap="none" spc="0">
                        <a:solidFill>
                          <a:schemeClr val="tx1"/>
                        </a:solidFill>
                        <a:effectLst/>
                        <a:latin typeface="Arial" panose="020B0604020202020204" pitchFamily="34" charset="0"/>
                      </a:endParaRPr>
                    </a:p>
                  </a:txBody>
                  <a:tcPr marL="53561" marR="16244" marT="15303" marB="114773">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l" fontAlgn="t">
                        <a:lnSpc>
                          <a:spcPct val="107000"/>
                        </a:lnSpc>
                        <a:spcBef>
                          <a:spcPts val="0"/>
                        </a:spcBef>
                        <a:spcAft>
                          <a:spcPts val="0"/>
                        </a:spcAft>
                      </a:pPr>
                      <a:r>
                        <a:rPr lang="it-IT" sz="1100" u="none" strike="noStrike" kern="150" cap="none" spc="0">
                          <a:solidFill>
                            <a:schemeClr val="tx1"/>
                          </a:solidFill>
                          <a:effectLst/>
                        </a:rPr>
                        <a:t>Servlet che gestisce l’inserimento/rimozione di una recensione da parte di un utente a un determinato libro.</a:t>
                      </a:r>
                      <a:endParaRPr lang="it-IT" sz="1100" b="0" i="0" u="none" strike="noStrike" cap="none" spc="0">
                        <a:solidFill>
                          <a:schemeClr val="tx1"/>
                        </a:solidFill>
                        <a:effectLst/>
                        <a:latin typeface="Arial" panose="020B0604020202020204" pitchFamily="34" charset="0"/>
                      </a:endParaRPr>
                    </a:p>
                  </a:txBody>
                  <a:tcPr marL="53561" marR="16244" marT="15303" marB="114773">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4172091484"/>
                  </a:ext>
                </a:extLst>
              </a:tr>
              <a:tr h="488211">
                <a:tc>
                  <a:txBody>
                    <a:bodyPr/>
                    <a:lstStyle/>
                    <a:p>
                      <a:pPr algn="l" fontAlgn="t">
                        <a:lnSpc>
                          <a:spcPct val="107000"/>
                        </a:lnSpc>
                        <a:spcBef>
                          <a:spcPts val="0"/>
                        </a:spcBef>
                        <a:spcAft>
                          <a:spcPts val="0"/>
                        </a:spcAft>
                      </a:pPr>
                      <a:r>
                        <a:rPr lang="it-IT" sz="1100" b="1" u="none" strike="noStrike" kern="150" cap="none" spc="0" dirty="0">
                          <a:solidFill>
                            <a:schemeClr val="tx1"/>
                          </a:solidFill>
                          <a:effectLst/>
                        </a:rPr>
                        <a:t>ScegliBooklistServlet.java</a:t>
                      </a:r>
                      <a:endParaRPr lang="it-IT" sz="1100" b="1" i="0" u="none" strike="noStrike" cap="none" spc="0" dirty="0">
                        <a:solidFill>
                          <a:schemeClr val="tx1"/>
                        </a:solidFill>
                        <a:effectLst/>
                        <a:latin typeface="Arial" panose="020B0604020202020204" pitchFamily="34" charset="0"/>
                      </a:endParaRPr>
                    </a:p>
                  </a:txBody>
                  <a:tcPr marL="53561" marR="16244" marT="15303" marB="114773">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l" fontAlgn="t">
                        <a:lnSpc>
                          <a:spcPct val="107000"/>
                        </a:lnSpc>
                        <a:spcBef>
                          <a:spcPts val="0"/>
                        </a:spcBef>
                        <a:spcAft>
                          <a:spcPts val="0"/>
                        </a:spcAft>
                      </a:pPr>
                      <a:r>
                        <a:rPr lang="it-IT" sz="1100" u="none" strike="noStrike" kern="150" cap="none" spc="0">
                          <a:solidFill>
                            <a:schemeClr val="tx1"/>
                          </a:solidFill>
                          <a:effectLst/>
                        </a:rPr>
                        <a:t>Servlet che reindirizza l’utente verso una pagina in cui si trovano tutte le booklist tra cui può scegliere per effettuare le modifiche.</a:t>
                      </a:r>
                      <a:endParaRPr lang="it-IT" sz="1100" b="0" i="0" u="none" strike="noStrike" cap="none" spc="0">
                        <a:solidFill>
                          <a:schemeClr val="tx1"/>
                        </a:solidFill>
                        <a:effectLst/>
                        <a:latin typeface="Arial" panose="020B0604020202020204" pitchFamily="34" charset="0"/>
                      </a:endParaRPr>
                    </a:p>
                  </a:txBody>
                  <a:tcPr marL="53561" marR="16244" marT="15303" marB="11477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464537395"/>
                  </a:ext>
                </a:extLst>
              </a:tr>
              <a:tr h="324447">
                <a:tc>
                  <a:txBody>
                    <a:bodyPr/>
                    <a:lstStyle/>
                    <a:p>
                      <a:pPr algn="l" fontAlgn="t">
                        <a:lnSpc>
                          <a:spcPct val="107000"/>
                        </a:lnSpc>
                        <a:spcBef>
                          <a:spcPts val="0"/>
                        </a:spcBef>
                        <a:spcAft>
                          <a:spcPts val="0"/>
                        </a:spcAft>
                      </a:pPr>
                      <a:r>
                        <a:rPr lang="it-IT" sz="1100" b="1" u="none" strike="noStrike" kern="150" cap="none" spc="0">
                          <a:solidFill>
                            <a:schemeClr val="tx1"/>
                          </a:solidFill>
                          <a:effectLst/>
                        </a:rPr>
                        <a:t>VerifyMain.java</a:t>
                      </a:r>
                      <a:endParaRPr lang="it-IT" sz="1100" b="1" i="0" u="none" strike="noStrike" cap="none" spc="0">
                        <a:solidFill>
                          <a:schemeClr val="tx1"/>
                        </a:solidFill>
                        <a:effectLst/>
                        <a:latin typeface="Arial" panose="020B0604020202020204" pitchFamily="34" charset="0"/>
                      </a:endParaRPr>
                    </a:p>
                  </a:txBody>
                  <a:tcPr marL="53561" marR="16244" marT="15303" marB="114773">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0"/>
                        </a:spcAft>
                      </a:pPr>
                      <a:r>
                        <a:rPr lang="it-IT" sz="1100" u="none" strike="noStrike" kern="150" cap="none" spc="0" dirty="0" err="1">
                          <a:solidFill>
                            <a:schemeClr val="tx1"/>
                          </a:solidFill>
                          <a:effectLst/>
                        </a:rPr>
                        <a:t>Servlet</a:t>
                      </a:r>
                      <a:r>
                        <a:rPr lang="it-IT" sz="1100" u="none" strike="noStrike" kern="150" cap="none" spc="0" dirty="0">
                          <a:solidFill>
                            <a:schemeClr val="tx1"/>
                          </a:solidFill>
                          <a:effectLst/>
                        </a:rPr>
                        <a:t> che controlla il formato e l’unicità dell’email, per verificarne la correttezza.</a:t>
                      </a:r>
                      <a:endParaRPr lang="it-IT" sz="1100" b="0" i="0" u="none" strike="noStrike" cap="none" spc="0" dirty="0">
                        <a:solidFill>
                          <a:schemeClr val="tx1"/>
                        </a:solidFill>
                        <a:effectLst/>
                        <a:latin typeface="Arial" panose="020B0604020202020204" pitchFamily="34" charset="0"/>
                      </a:endParaRPr>
                    </a:p>
                  </a:txBody>
                  <a:tcPr marL="53561" marR="16244" marT="15303" marB="11477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304947262"/>
                  </a:ext>
                </a:extLst>
              </a:tr>
            </a:tbl>
          </a:graphicData>
        </a:graphic>
      </p:graphicFrame>
    </p:spTree>
    <p:extLst>
      <p:ext uri="{BB962C8B-B14F-4D97-AF65-F5344CB8AC3E}">
        <p14:creationId xmlns:p14="http://schemas.microsoft.com/office/powerpoint/2010/main" val="2702002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5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ella 2">
            <a:extLst>
              <a:ext uri="{FF2B5EF4-FFF2-40B4-BE49-F238E27FC236}">
                <a16:creationId xmlns:a16="http://schemas.microsoft.com/office/drawing/2014/main" id="{F0F31B25-E302-4B0C-A148-3B77A498ECAF}"/>
              </a:ext>
            </a:extLst>
          </p:cNvPr>
          <p:cNvGraphicFramePr/>
          <p:nvPr>
            <p:extLst>
              <p:ext uri="{D42A27DB-BD31-4B8C-83A1-F6EECF244321}">
                <p14:modId xmlns:p14="http://schemas.microsoft.com/office/powerpoint/2010/main" val="1202730102"/>
              </p:ext>
            </p:extLst>
          </p:nvPr>
        </p:nvGraphicFramePr>
        <p:xfrm>
          <a:off x="825221" y="803060"/>
          <a:ext cx="5549690" cy="5251878"/>
        </p:xfrm>
        <a:graphic>
          <a:graphicData uri="http://schemas.openxmlformats.org/drawingml/2006/table">
            <a:tbl>
              <a:tblPr firstRow="1" firstCol="1" bandRow="1"/>
              <a:tblGrid>
                <a:gridCol w="5549690">
                  <a:extLst>
                    <a:ext uri="{9D8B030D-6E8A-4147-A177-3AD203B41FA5}">
                      <a16:colId xmlns:a16="http://schemas.microsoft.com/office/drawing/2014/main" val="618800605"/>
                    </a:ext>
                  </a:extLst>
                </a:gridCol>
              </a:tblGrid>
              <a:tr h="216672">
                <a:tc>
                  <a:txBody>
                    <a:bodyPr/>
                    <a:lstStyle/>
                    <a:p>
                      <a:pPr algn="ctr" fontAlgn="t">
                        <a:lnSpc>
                          <a:spcPct val="107000"/>
                        </a:lnSpc>
                        <a:spcBef>
                          <a:spcPts val="0"/>
                        </a:spcBef>
                        <a:spcAft>
                          <a:spcPts val="0"/>
                        </a:spcAft>
                      </a:pPr>
                      <a:r>
                        <a:rPr lang="it-IT" sz="900" b="1"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Nome Classe</a:t>
                      </a:r>
                      <a:endParaRPr lang="it-IT" sz="1200" b="0" i="0" u="none" strike="noStrike" dirty="0">
                        <a:effectLst/>
                        <a:latin typeface="Arial" panose="020B0604020202020204" pitchFamily="34" charset="0"/>
                      </a:endParaRPr>
                    </a:p>
                  </a:txBody>
                  <a:tcPr marL="23767" marR="23767" marT="23767" marB="237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3624111693"/>
                  </a:ext>
                </a:extLst>
              </a:tr>
              <a:tr h="205609">
                <a:tc>
                  <a:txBody>
                    <a:bodyPr/>
                    <a:lstStyle/>
                    <a:p>
                      <a:pPr algn="ctr" fontAlgn="t">
                        <a:lnSpc>
                          <a:spcPct val="107000"/>
                        </a:lnSpc>
                        <a:spcBef>
                          <a:spcPts val="0"/>
                        </a:spcBef>
                        <a:spcAft>
                          <a:spcPts val="0"/>
                        </a:spcAft>
                      </a:pPr>
                      <a:r>
                        <a:rPr lang="it-IT" sz="800" b="0" i="0" u="none" strike="noStrike">
                          <a:solidFill>
                            <a:srgbClr val="000000"/>
                          </a:solidFill>
                          <a:effectLst/>
                          <a:latin typeface="Liberation Sans"/>
                          <a:ea typeface="Calibri" panose="020F0502020204030204" pitchFamily="34" charset="0"/>
                          <a:cs typeface="Times New Roman" panose="02020603050405020304" pitchFamily="18" charset="0"/>
                        </a:rPr>
                        <a:t>ReviewDAO</a:t>
                      </a:r>
                      <a:endParaRPr lang="it-IT" sz="1200" b="0" i="0" u="none" strike="noStrike">
                        <a:effectLst/>
                        <a:latin typeface="Arial" panose="020B0604020202020204" pitchFamily="34" charset="0"/>
                      </a:endParaRPr>
                    </a:p>
                  </a:txBody>
                  <a:tcPr marL="23767" marR="23767" marT="23767" marB="237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251173"/>
                  </a:ext>
                </a:extLst>
              </a:tr>
              <a:tr h="205609">
                <a:tc>
                  <a:txBody>
                    <a:bodyPr/>
                    <a:lstStyle/>
                    <a:p>
                      <a:pPr algn="ctr" fontAlgn="t">
                        <a:lnSpc>
                          <a:spcPct val="107000"/>
                        </a:lnSpc>
                        <a:spcBef>
                          <a:spcPts val="0"/>
                        </a:spcBef>
                        <a:spcAft>
                          <a:spcPts val="0"/>
                        </a:spcAft>
                      </a:pPr>
                      <a:r>
                        <a:rPr lang="it-IT" sz="800" b="0" i="0" u="none" strike="noStrike" kern="150">
                          <a:solidFill>
                            <a:srgbClr val="000000"/>
                          </a:solidFill>
                          <a:effectLst/>
                          <a:latin typeface="Liberation Sans"/>
                          <a:ea typeface="Lucida Sans Unicode" panose="020B0602030504020204" pitchFamily="34" charset="0"/>
                          <a:cs typeface="Times New Roman" panose="02020603050405020304" pitchFamily="18" charset="0"/>
                        </a:rPr>
                        <a:t>Attributi</a:t>
                      </a:r>
                      <a:endParaRPr lang="it-IT" sz="1200" b="0" i="0" u="none" strike="noStrike">
                        <a:effectLst/>
                        <a:latin typeface="Arial" panose="020B0604020202020204" pitchFamily="34" charset="0"/>
                      </a:endParaRPr>
                    </a:p>
                  </a:txBody>
                  <a:tcPr marL="23767" marR="23767" marT="23767" marB="237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1849942484"/>
                  </a:ext>
                </a:extLst>
              </a:tr>
              <a:tr h="205609">
                <a:tc>
                  <a:txBody>
                    <a:bodyPr/>
                    <a:lstStyle/>
                    <a:p>
                      <a:pPr algn="ctr" fontAlgn="t">
                        <a:lnSpc>
                          <a:spcPct val="107000"/>
                        </a:lnSpc>
                        <a:spcBef>
                          <a:spcPts val="0"/>
                        </a:spcBef>
                        <a:spcAft>
                          <a:spcPts val="0"/>
                        </a:spcAft>
                      </a:pPr>
                      <a:r>
                        <a:rPr lang="it-IT" sz="800" b="0" i="0" u="none" strike="noStrike" kern="150">
                          <a:effectLst/>
                          <a:latin typeface="Liberation Sans"/>
                          <a:ea typeface="Lucida Sans Unicode" panose="020B0602030504020204" pitchFamily="34" charset="0"/>
                          <a:cs typeface="Times New Roman" panose="02020603050405020304" pitchFamily="18" charset="0"/>
                        </a:rPr>
                        <a:t>-</a:t>
                      </a:r>
                      <a:endParaRPr lang="it-IT" sz="1200" b="0" i="0" u="none" strike="noStrike">
                        <a:effectLst/>
                        <a:latin typeface="Arial" panose="020B0604020202020204" pitchFamily="34" charset="0"/>
                      </a:endParaRPr>
                    </a:p>
                  </a:txBody>
                  <a:tcPr marL="23767" marR="23767" marT="23767" marB="237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5470048"/>
                  </a:ext>
                </a:extLst>
              </a:tr>
              <a:tr h="205609">
                <a:tc>
                  <a:txBody>
                    <a:bodyPr/>
                    <a:lstStyle/>
                    <a:p>
                      <a:pPr algn="ctr" fontAlgn="t">
                        <a:lnSpc>
                          <a:spcPct val="107000"/>
                        </a:lnSpc>
                        <a:spcBef>
                          <a:spcPts val="0"/>
                        </a:spcBef>
                        <a:spcAft>
                          <a:spcPts val="0"/>
                        </a:spcAft>
                      </a:pPr>
                      <a:r>
                        <a:rPr lang="it-IT" sz="800" b="0" i="0" u="none" strike="noStrike" kern="150">
                          <a:solidFill>
                            <a:srgbClr val="000000"/>
                          </a:solidFill>
                          <a:effectLst/>
                          <a:latin typeface="Liberation Sans"/>
                          <a:ea typeface="Lucida Sans Unicode" panose="020B0602030504020204" pitchFamily="34" charset="0"/>
                          <a:cs typeface="Times New Roman" panose="02020603050405020304" pitchFamily="18" charset="0"/>
                        </a:rPr>
                        <a:t>Metodi</a:t>
                      </a:r>
                      <a:endParaRPr lang="it-IT" sz="1200" b="0" i="0" u="none" strike="noStrike">
                        <a:effectLst/>
                        <a:latin typeface="Arial" panose="020B0604020202020204" pitchFamily="34" charset="0"/>
                      </a:endParaRPr>
                    </a:p>
                  </a:txBody>
                  <a:tcPr marL="23767" marR="23767" marT="23767" marB="237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4205918376"/>
                  </a:ext>
                </a:extLst>
              </a:tr>
              <a:tr h="871524">
                <a:tc>
                  <a:txBody>
                    <a:bodyPr/>
                    <a:lstStyle/>
                    <a:p>
                      <a:pPr algn="ctr" fontAlgn="t">
                        <a:lnSpc>
                          <a:spcPct val="107000"/>
                        </a:lnSpc>
                        <a:spcBef>
                          <a:spcPts val="0"/>
                        </a:spcBef>
                        <a:spcAft>
                          <a:spcPts val="0"/>
                        </a:spcAft>
                      </a:pPr>
                      <a:r>
                        <a:rPr lang="en-US" sz="800" b="0" i="0" u="none" strike="noStrike" kern="150">
                          <a:effectLst/>
                          <a:latin typeface="Liberation Sans"/>
                          <a:ea typeface="Lucida Sans Unicode" panose="020B0602030504020204" pitchFamily="34" charset="0"/>
                          <a:cs typeface="Times New Roman" panose="02020603050405020304" pitchFamily="18" charset="0"/>
                        </a:rPr>
                        <a:t>+ doSave(Review review) : void</a:t>
                      </a:r>
                      <a:endParaRPr lang="en-US" sz="1200" b="0" i="0" u="none" strike="noStrike">
                        <a:effectLst/>
                        <a:latin typeface="Arial" panose="020B0604020202020204" pitchFamily="34" charset="0"/>
                      </a:endParaRPr>
                    </a:p>
                    <a:p>
                      <a:pPr algn="ctr" fontAlgn="t">
                        <a:lnSpc>
                          <a:spcPct val="107000"/>
                        </a:lnSpc>
                        <a:spcBef>
                          <a:spcPts val="0"/>
                        </a:spcBef>
                        <a:spcAft>
                          <a:spcPts val="0"/>
                        </a:spcAft>
                      </a:pPr>
                      <a:r>
                        <a:rPr lang="en-US" sz="800" b="0" i="0" u="none" strike="noStrike" kern="150">
                          <a:effectLst/>
                          <a:latin typeface="Liberation Sans"/>
                          <a:ea typeface="Lucida Sans Unicode" panose="020B0602030504020204" pitchFamily="34" charset="0"/>
                          <a:cs typeface="Times New Roman" panose="02020603050405020304" pitchFamily="18" charset="0"/>
                        </a:rPr>
                        <a:t>+ doDeleteById(int idReview) : void</a:t>
                      </a:r>
                      <a:endParaRPr lang="en-US" sz="1200" b="0" i="0" u="none" strike="noStrike">
                        <a:effectLst/>
                        <a:latin typeface="Arial" panose="020B0604020202020204" pitchFamily="34" charset="0"/>
                      </a:endParaRPr>
                    </a:p>
                    <a:p>
                      <a:pPr algn="ctr" fontAlgn="t">
                        <a:lnSpc>
                          <a:spcPct val="107000"/>
                        </a:lnSpc>
                        <a:spcBef>
                          <a:spcPts val="0"/>
                        </a:spcBef>
                        <a:spcAft>
                          <a:spcPts val="0"/>
                        </a:spcAft>
                      </a:pPr>
                      <a:r>
                        <a:rPr lang="en-US" sz="800" b="0" i="0" u="none" strike="noStrike" kern="150">
                          <a:effectLst/>
                          <a:latin typeface="Liberation Sans"/>
                          <a:ea typeface="Lucida Sans Unicode" panose="020B0602030504020204" pitchFamily="34" charset="0"/>
                          <a:cs typeface="Times New Roman" panose="02020603050405020304" pitchFamily="18" charset="0"/>
                        </a:rPr>
                        <a:t>+ doRetrieveByISBN(String isbn) : ArrayList&lt;Review&gt;</a:t>
                      </a:r>
                      <a:endParaRPr lang="en-US" sz="1200" b="0" i="0" u="none" strike="noStrike">
                        <a:effectLst/>
                        <a:latin typeface="Arial" panose="020B0604020202020204" pitchFamily="34" charset="0"/>
                      </a:endParaRPr>
                    </a:p>
                    <a:p>
                      <a:pPr algn="ctr" fontAlgn="t">
                        <a:lnSpc>
                          <a:spcPct val="107000"/>
                        </a:lnSpc>
                        <a:spcBef>
                          <a:spcPts val="0"/>
                        </a:spcBef>
                        <a:spcAft>
                          <a:spcPts val="0"/>
                        </a:spcAft>
                      </a:pPr>
                      <a:r>
                        <a:rPr lang="en-US" sz="800" b="0" i="0" u="none" strike="noStrike" kern="150">
                          <a:effectLst/>
                          <a:latin typeface="Liberation Sans"/>
                          <a:ea typeface="Lucida Sans Unicode" panose="020B0602030504020204" pitchFamily="34" charset="0"/>
                          <a:cs typeface="Times New Roman" panose="02020603050405020304" pitchFamily="18" charset="0"/>
                        </a:rPr>
                        <a:t>+ doRetrieveByISBNCustomer(String isbn, int idCustomer) : Review</a:t>
                      </a:r>
                      <a:endParaRPr lang="en-US" sz="1200" b="0" i="0" u="none" strike="noStrike">
                        <a:effectLst/>
                        <a:latin typeface="Arial" panose="020B0604020202020204" pitchFamily="34" charset="0"/>
                      </a:endParaRPr>
                    </a:p>
                    <a:p>
                      <a:pPr algn="ctr" fontAlgn="t">
                        <a:lnSpc>
                          <a:spcPct val="107000"/>
                        </a:lnSpc>
                        <a:spcBef>
                          <a:spcPts val="0"/>
                        </a:spcBef>
                        <a:spcAft>
                          <a:spcPts val="0"/>
                        </a:spcAft>
                      </a:pPr>
                      <a:r>
                        <a:rPr lang="en-US" sz="800" b="0" i="0" u="none" strike="noStrike" kern="150">
                          <a:effectLst/>
                          <a:latin typeface="Liberation Sans"/>
                          <a:ea typeface="Lucida Sans Unicode" panose="020B0602030504020204" pitchFamily="34" charset="0"/>
                          <a:cs typeface="Times New Roman" panose="02020603050405020304" pitchFamily="18" charset="0"/>
                        </a:rPr>
                        <a:t>+ doUpdateById(Review review) : void</a:t>
                      </a:r>
                      <a:endParaRPr lang="en-US" sz="1200" b="0" i="0" u="none" strike="noStrike">
                        <a:effectLst/>
                        <a:latin typeface="Arial" panose="020B0604020202020204" pitchFamily="34" charset="0"/>
                      </a:endParaRPr>
                    </a:p>
                    <a:p>
                      <a:pPr algn="ctr" fontAlgn="t">
                        <a:lnSpc>
                          <a:spcPct val="107000"/>
                        </a:lnSpc>
                        <a:spcBef>
                          <a:spcPts val="0"/>
                        </a:spcBef>
                        <a:spcAft>
                          <a:spcPts val="0"/>
                        </a:spcAft>
                      </a:pPr>
                      <a:r>
                        <a:rPr lang="en-US" sz="800" b="0" i="0" u="none" strike="noStrike" kern="150">
                          <a:effectLst/>
                          <a:latin typeface="Liberation Sans"/>
                          <a:ea typeface="Lucida Sans Unicode" panose="020B0602030504020204" pitchFamily="34" charset="0"/>
                          <a:cs typeface="Times New Roman" panose="02020603050405020304" pitchFamily="18" charset="0"/>
                        </a:rPr>
                        <a:t>- createReview(ResultSet resultSet) : Review</a:t>
                      </a:r>
                      <a:endParaRPr lang="en-US" sz="1200" b="0" i="0" u="none" strike="noStrike">
                        <a:effectLst/>
                        <a:latin typeface="Arial" panose="020B0604020202020204" pitchFamily="34" charset="0"/>
                      </a:endParaRPr>
                    </a:p>
                  </a:txBody>
                  <a:tcPr marL="23767" marR="23767" marT="23767" marB="237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1621480"/>
                  </a:ext>
                </a:extLst>
              </a:tr>
              <a:tr h="205609">
                <a:tc>
                  <a:txBody>
                    <a:bodyPr/>
                    <a:lstStyle/>
                    <a:p>
                      <a:pPr algn="ctr" fontAlgn="t">
                        <a:lnSpc>
                          <a:spcPct val="107000"/>
                        </a:lnSpc>
                        <a:spcBef>
                          <a:spcPts val="0"/>
                        </a:spcBef>
                        <a:spcAft>
                          <a:spcPts val="0"/>
                        </a:spcAft>
                      </a:pPr>
                      <a:r>
                        <a:rPr lang="it-IT" sz="800" b="0" i="0" u="none" strike="noStrike" kern="150">
                          <a:solidFill>
                            <a:srgbClr val="000000"/>
                          </a:solidFill>
                          <a:effectLst/>
                          <a:latin typeface="Liberation Sans"/>
                          <a:ea typeface="Lucida Sans Unicode" panose="020B0602030504020204" pitchFamily="34" charset="0"/>
                          <a:cs typeface="Times New Roman" panose="02020603050405020304" pitchFamily="18" charset="0"/>
                        </a:rPr>
                        <a:t>Pre-condizione</a:t>
                      </a:r>
                      <a:endParaRPr lang="it-IT" sz="1200" b="0" i="0" u="none" strike="noStrike">
                        <a:effectLst/>
                        <a:latin typeface="Arial" panose="020B0604020202020204" pitchFamily="34" charset="0"/>
                      </a:endParaRPr>
                    </a:p>
                  </a:txBody>
                  <a:tcPr marL="23767" marR="23767" marT="23767" marB="237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3862939822"/>
                  </a:ext>
                </a:extLst>
              </a:tr>
              <a:tr h="3135637">
                <a:tc>
                  <a:txBody>
                    <a:bodyPr/>
                    <a:lstStyle/>
                    <a:p>
                      <a:pPr algn="ctr" fontAlgn="t">
                        <a:lnSpc>
                          <a:spcPct val="107000"/>
                        </a:lnSpc>
                        <a:spcBef>
                          <a:spcPts val="0"/>
                        </a:spcBef>
                        <a:spcAft>
                          <a:spcPts val="0"/>
                        </a:spcAft>
                      </a:pP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doSave</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(Review review):</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1"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context </a:t>
                      </a:r>
                      <a:r>
                        <a:rPr lang="en-US" sz="800" b="0" i="0" u="none" strike="noStrike" dirty="0" err="1">
                          <a:solidFill>
                            <a:srgbClr val="000000"/>
                          </a:solidFill>
                          <a:effectLst/>
                          <a:latin typeface="Liberation Sans"/>
                          <a:ea typeface="Calibri" panose="020F0502020204030204" pitchFamily="34" charset="0"/>
                          <a:cs typeface="Calibri" panose="020F0502020204030204" pitchFamily="34" charset="0"/>
                        </a:rPr>
                        <a:t>ReviewDAO</a:t>
                      </a:r>
                      <a:r>
                        <a:rPr lang="en-US" sz="8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doSave</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(review: Review)</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1"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pre:</a:t>
                      </a:r>
                      <a:r>
                        <a:rPr lang="en-US" sz="800" b="0" i="0" u="none" strike="noStrike" kern="150" dirty="0" err="1">
                          <a:solidFill>
                            <a:srgbClr val="000000"/>
                          </a:solidFill>
                          <a:effectLst/>
                          <a:latin typeface="Liberation Sans"/>
                          <a:ea typeface="Lucida Sans Unicode" panose="020B0602030504020204" pitchFamily="34" charset="0"/>
                          <a:cs typeface="Times New Roman" panose="02020603050405020304" pitchFamily="18" charset="0"/>
                        </a:rPr>
                        <a:t>review</a:t>
                      </a:r>
                      <a:r>
                        <a:rPr lang="en-US" sz="8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 null</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doDeleteById</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(int </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idReview</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0" i="0" u="none" strike="noStrike" kern="150" dirty="0">
                          <a:effectLst/>
                          <a:latin typeface="Liberation Sans"/>
                          <a:ea typeface="Lucida Sans Unicode" panose="020B0602030504020204" pitchFamily="34" charset="0"/>
                          <a:cs typeface="Times New Roman" panose="02020603050405020304" pitchFamily="18" charset="0"/>
                        </a:rPr>
                        <a:t> </a:t>
                      </a:r>
                      <a:r>
                        <a:rPr lang="en-US" sz="800" b="1"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context </a:t>
                      </a:r>
                      <a:r>
                        <a:rPr lang="en-US" sz="800" b="0" i="0" u="none" strike="noStrike" dirty="0" err="1">
                          <a:solidFill>
                            <a:srgbClr val="000000"/>
                          </a:solidFill>
                          <a:effectLst/>
                          <a:latin typeface="Liberation Sans"/>
                          <a:ea typeface="Calibri" panose="020F0502020204030204" pitchFamily="34" charset="0"/>
                          <a:cs typeface="Calibri" panose="020F0502020204030204" pitchFamily="34" charset="0"/>
                        </a:rPr>
                        <a:t>ReviewDAO</a:t>
                      </a:r>
                      <a:r>
                        <a:rPr lang="en-US" sz="8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doDeleteById</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idReview</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 int) </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1"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pre:</a:t>
                      </a:r>
                      <a:r>
                        <a:rPr lang="en-US" sz="800" b="0" i="0" u="none" strike="noStrike" kern="150" dirty="0" err="1">
                          <a:solidFill>
                            <a:srgbClr val="000000"/>
                          </a:solidFill>
                          <a:effectLst/>
                          <a:latin typeface="Liberation Sans"/>
                          <a:ea typeface="Lucida Sans Unicode" panose="020B0602030504020204" pitchFamily="34" charset="0"/>
                          <a:cs typeface="Times New Roman" panose="02020603050405020304" pitchFamily="18" charset="0"/>
                        </a:rPr>
                        <a:t>idReview</a:t>
                      </a:r>
                      <a:r>
                        <a:rPr lang="en-US" sz="8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&gt; 0</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doRetrieveByISBN</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(String </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isbn</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1"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context </a:t>
                      </a:r>
                      <a:r>
                        <a:rPr lang="en-US" sz="800" b="0" i="0" u="none" strike="noStrike" dirty="0" err="1">
                          <a:solidFill>
                            <a:srgbClr val="000000"/>
                          </a:solidFill>
                          <a:effectLst/>
                          <a:latin typeface="Liberation Sans"/>
                          <a:ea typeface="Calibri" panose="020F0502020204030204" pitchFamily="34" charset="0"/>
                          <a:cs typeface="Calibri" panose="020F0502020204030204" pitchFamily="34" charset="0"/>
                        </a:rPr>
                        <a:t>ReviewDAO</a:t>
                      </a:r>
                      <a:r>
                        <a:rPr lang="en-US" sz="8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doRetrieveByISBN</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 </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1"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pre:</a:t>
                      </a:r>
                      <a:r>
                        <a:rPr lang="en-US" sz="800" b="0" i="0" u="none" strike="noStrike" kern="150" dirty="0" err="1">
                          <a:solidFill>
                            <a:srgbClr val="000000"/>
                          </a:solidFill>
                          <a:effectLst/>
                          <a:latin typeface="Liberation Sans"/>
                          <a:ea typeface="Lucida Sans Unicode" panose="020B0602030504020204" pitchFamily="34" charset="0"/>
                          <a:cs typeface="Times New Roman" panose="02020603050405020304" pitchFamily="18" charset="0"/>
                        </a:rPr>
                        <a:t>isbn</a:t>
                      </a:r>
                      <a:r>
                        <a:rPr lang="en-US" sz="8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 null</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doRetrieveByISBNCustomer</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(String </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isbn</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 int </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idCustomer</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1"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context </a:t>
                      </a:r>
                      <a:r>
                        <a:rPr lang="en-US" sz="800" b="0" i="0" u="none" strike="noStrike" dirty="0" err="1">
                          <a:solidFill>
                            <a:srgbClr val="000000"/>
                          </a:solidFill>
                          <a:effectLst/>
                          <a:latin typeface="Liberation Sans"/>
                          <a:ea typeface="Calibri" panose="020F0502020204030204" pitchFamily="34" charset="0"/>
                          <a:cs typeface="Calibri" panose="020F0502020204030204" pitchFamily="34" charset="0"/>
                        </a:rPr>
                        <a:t>ReviewDAO</a:t>
                      </a:r>
                      <a:r>
                        <a:rPr lang="en-US" sz="8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doRetrieveByISBNCustomer</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isbn</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 String, </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idCustomer</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 int)</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1"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pre:</a:t>
                      </a:r>
                      <a:r>
                        <a:rPr lang="en-US" sz="800" b="0" i="0" u="none" strike="noStrike" kern="150" dirty="0" err="1">
                          <a:solidFill>
                            <a:srgbClr val="000000"/>
                          </a:solidFill>
                          <a:effectLst/>
                          <a:latin typeface="Liberation Sans"/>
                          <a:ea typeface="Lucida Sans Unicode" panose="020B0602030504020204" pitchFamily="34" charset="0"/>
                          <a:cs typeface="Times New Roman" panose="02020603050405020304" pitchFamily="18" charset="0"/>
                        </a:rPr>
                        <a:t>isbn</a:t>
                      </a:r>
                      <a:r>
                        <a:rPr lang="en-US" sz="8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 null &amp;&amp; </a:t>
                      </a:r>
                      <a:r>
                        <a:rPr lang="en-US" sz="800" b="0" i="0" u="none" strike="noStrike" kern="150" dirty="0" err="1">
                          <a:solidFill>
                            <a:srgbClr val="000000"/>
                          </a:solidFill>
                          <a:effectLst/>
                          <a:latin typeface="Liberation Sans"/>
                          <a:ea typeface="Lucida Sans Unicode" panose="020B0602030504020204" pitchFamily="34" charset="0"/>
                          <a:cs typeface="Times New Roman" panose="02020603050405020304" pitchFamily="18" charset="0"/>
                        </a:rPr>
                        <a:t>idCustomer</a:t>
                      </a:r>
                      <a:r>
                        <a:rPr lang="en-US" sz="8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&gt; 0</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doUpdateById</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(Review review):</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1"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context </a:t>
                      </a:r>
                      <a:r>
                        <a:rPr lang="en-US" sz="800" b="0" i="0" u="none" strike="noStrike" dirty="0" err="1">
                          <a:solidFill>
                            <a:srgbClr val="000000"/>
                          </a:solidFill>
                          <a:effectLst/>
                          <a:latin typeface="Liberation Sans"/>
                          <a:ea typeface="Calibri" panose="020F0502020204030204" pitchFamily="34" charset="0"/>
                          <a:cs typeface="Calibri" panose="020F0502020204030204" pitchFamily="34" charset="0"/>
                        </a:rPr>
                        <a:t>ReviewDAO</a:t>
                      </a:r>
                      <a:r>
                        <a:rPr lang="en-US" sz="8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doUpdateById</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(review: Review) </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1"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pre:</a:t>
                      </a:r>
                      <a:r>
                        <a:rPr lang="en-US" sz="800" b="0" i="0" u="none" strike="noStrike" kern="150" dirty="0" err="1">
                          <a:solidFill>
                            <a:srgbClr val="000000"/>
                          </a:solidFill>
                          <a:effectLst/>
                          <a:latin typeface="Liberation Sans"/>
                          <a:ea typeface="Lucida Sans Unicode" panose="020B0602030504020204" pitchFamily="34" charset="0"/>
                          <a:cs typeface="Times New Roman" panose="02020603050405020304" pitchFamily="18" charset="0"/>
                        </a:rPr>
                        <a:t>review</a:t>
                      </a:r>
                      <a:r>
                        <a:rPr lang="en-US" sz="8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 null</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createReview</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ResultSet</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 </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resultSet</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1"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context </a:t>
                      </a:r>
                      <a:r>
                        <a:rPr lang="en-US" sz="800" b="0" i="0" u="none" strike="noStrike" dirty="0" err="1">
                          <a:solidFill>
                            <a:srgbClr val="000000"/>
                          </a:solidFill>
                          <a:effectLst/>
                          <a:latin typeface="Liberation Sans"/>
                          <a:ea typeface="Calibri" panose="020F0502020204030204" pitchFamily="34" charset="0"/>
                          <a:cs typeface="Calibri" panose="020F0502020204030204" pitchFamily="34" charset="0"/>
                        </a:rPr>
                        <a:t>ReviewDAO</a:t>
                      </a:r>
                      <a:r>
                        <a:rPr lang="en-US" sz="8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createReview</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resultSet</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 </a:t>
                      </a:r>
                      <a:r>
                        <a:rPr lang="en-US" sz="800" b="0" i="0" u="none" strike="noStrike" kern="150" dirty="0" err="1">
                          <a:effectLst/>
                          <a:latin typeface="Liberation Sans"/>
                          <a:ea typeface="Lucida Sans Unicode" panose="020B0602030504020204" pitchFamily="34" charset="0"/>
                          <a:cs typeface="Times New Roman" panose="02020603050405020304" pitchFamily="18" charset="0"/>
                        </a:rPr>
                        <a:t>ResultSet</a:t>
                      </a:r>
                      <a:r>
                        <a:rPr lang="en-US" sz="800" b="0" i="0" u="none" strike="noStrike" kern="150" dirty="0">
                          <a:effectLst/>
                          <a:latin typeface="Liberation Sans"/>
                          <a:ea typeface="Lucida Sans Unicode" panose="020B0602030504020204" pitchFamily="34" charset="0"/>
                          <a:cs typeface="Times New Roman" panose="02020603050405020304" pitchFamily="18" charset="0"/>
                        </a:rPr>
                        <a:t>) </a:t>
                      </a:r>
                      <a:endParaRPr lang="en-US" sz="1200" b="0" i="0" u="none" strike="noStrike" dirty="0">
                        <a:effectLst/>
                        <a:latin typeface="Arial" panose="020B0604020202020204" pitchFamily="34" charset="0"/>
                      </a:endParaRPr>
                    </a:p>
                    <a:p>
                      <a:pPr algn="ctr" fontAlgn="t">
                        <a:lnSpc>
                          <a:spcPct val="107000"/>
                        </a:lnSpc>
                        <a:spcBef>
                          <a:spcPts val="0"/>
                        </a:spcBef>
                        <a:spcAft>
                          <a:spcPts val="0"/>
                        </a:spcAft>
                      </a:pPr>
                      <a:r>
                        <a:rPr lang="en-US" sz="800" b="1"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pre:</a:t>
                      </a:r>
                      <a:r>
                        <a:rPr lang="en-US" sz="800" b="0" i="0" u="none" strike="noStrike" kern="150" dirty="0" err="1">
                          <a:solidFill>
                            <a:srgbClr val="000000"/>
                          </a:solidFill>
                          <a:effectLst/>
                          <a:latin typeface="Liberation Sans"/>
                          <a:ea typeface="Lucida Sans Unicode" panose="020B0602030504020204" pitchFamily="34" charset="0"/>
                          <a:cs typeface="Times New Roman" panose="02020603050405020304" pitchFamily="18" charset="0"/>
                        </a:rPr>
                        <a:t>resultSet</a:t>
                      </a:r>
                      <a:r>
                        <a:rPr lang="en-US" sz="8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 null</a:t>
                      </a:r>
                      <a:endParaRPr lang="en-US" sz="1200" b="0" i="0" u="none" strike="noStrike" dirty="0">
                        <a:effectLst/>
                        <a:latin typeface="Arial" panose="020B0604020202020204" pitchFamily="34" charset="0"/>
                      </a:endParaRPr>
                    </a:p>
                  </a:txBody>
                  <a:tcPr marL="23767" marR="23767" marT="23767" marB="237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359464"/>
                  </a:ext>
                </a:extLst>
              </a:tr>
            </a:tbl>
          </a:graphicData>
        </a:graphic>
      </p:graphicFrame>
      <p:graphicFrame>
        <p:nvGraphicFramePr>
          <p:cNvPr id="4" name="Tabella 3">
            <a:extLst>
              <a:ext uri="{FF2B5EF4-FFF2-40B4-BE49-F238E27FC236}">
                <a16:creationId xmlns:a16="http://schemas.microsoft.com/office/drawing/2014/main" id="{FC479BC4-CC45-419F-BC0E-56EF98ADA464}"/>
              </a:ext>
            </a:extLst>
          </p:cNvPr>
          <p:cNvGraphicFramePr/>
          <p:nvPr>
            <p:extLst>
              <p:ext uri="{D42A27DB-BD31-4B8C-83A1-F6EECF244321}">
                <p14:modId xmlns:p14="http://schemas.microsoft.com/office/powerpoint/2010/main" val="2103423460"/>
              </p:ext>
            </p:extLst>
          </p:nvPr>
        </p:nvGraphicFramePr>
        <p:xfrm>
          <a:off x="6851923" y="1244324"/>
          <a:ext cx="4264619" cy="4369350"/>
        </p:xfrm>
        <a:graphic>
          <a:graphicData uri="http://schemas.openxmlformats.org/drawingml/2006/table">
            <a:tbl>
              <a:tblPr firstRow="1" firstCol="1" bandRow="1"/>
              <a:tblGrid>
                <a:gridCol w="4264619">
                  <a:extLst>
                    <a:ext uri="{9D8B030D-6E8A-4147-A177-3AD203B41FA5}">
                      <a16:colId xmlns:a16="http://schemas.microsoft.com/office/drawing/2014/main" val="2323986148"/>
                    </a:ext>
                  </a:extLst>
                </a:gridCol>
              </a:tblGrid>
              <a:tr h="185007">
                <a:tc>
                  <a:txBody>
                    <a:bodyPr/>
                    <a:lstStyle/>
                    <a:p>
                      <a:pPr algn="ctr" fontAlgn="t">
                        <a:lnSpc>
                          <a:spcPct val="107000"/>
                        </a:lnSpc>
                        <a:spcBef>
                          <a:spcPts val="0"/>
                        </a:spcBef>
                        <a:spcAft>
                          <a:spcPts val="0"/>
                        </a:spcAft>
                      </a:pPr>
                      <a:r>
                        <a:rPr lang="it-IT" sz="1000" b="0" i="0" u="none" strike="noStrike" kern="150" dirty="0">
                          <a:effectLst/>
                          <a:latin typeface="Liberation Sans"/>
                          <a:ea typeface="Lucida Sans Unicode" panose="020B0602030504020204" pitchFamily="34" charset="0"/>
                          <a:cs typeface="Times New Roman" panose="02020603050405020304" pitchFamily="18" charset="0"/>
                        </a:rPr>
                        <a:t>Post-condizione</a:t>
                      </a:r>
                      <a:endParaRPr lang="it-IT" sz="1000" b="0" i="0" u="none" strike="noStrike" dirty="0">
                        <a:effectLst/>
                        <a:latin typeface="Arial" panose="020B0604020202020204" pitchFamily="34" charset="0"/>
                      </a:endParaRPr>
                    </a:p>
                  </a:txBody>
                  <a:tcPr marL="24331" marR="24331" marT="24331" marB="243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1844998104"/>
                  </a:ext>
                </a:extLst>
              </a:tr>
              <a:tr h="3866293">
                <a:tc>
                  <a:txBody>
                    <a:bodyPr/>
                    <a:lstStyle/>
                    <a:p>
                      <a:pPr algn="ctr" fontAlgn="t">
                        <a:lnSpc>
                          <a:spcPct val="107000"/>
                        </a:lnSpc>
                        <a:spcBef>
                          <a:spcPts val="0"/>
                        </a:spcBef>
                        <a:spcAft>
                          <a:spcPts val="0"/>
                        </a:spcAft>
                      </a:pP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doSave</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(Review review):</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1"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context </a:t>
                      </a:r>
                      <a:r>
                        <a:rPr lang="en-US" sz="900" b="0" i="0" u="none" strike="noStrike" dirty="0" err="1">
                          <a:solidFill>
                            <a:srgbClr val="000000"/>
                          </a:solidFill>
                          <a:effectLst/>
                          <a:latin typeface="Liberation Sans"/>
                          <a:ea typeface="Calibri" panose="020F0502020204030204" pitchFamily="34" charset="0"/>
                          <a:cs typeface="Calibri" panose="020F0502020204030204" pitchFamily="34" charset="0"/>
                        </a:rPr>
                        <a:t>ReviewDAO</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doSave</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(review: Review)</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1"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post:</a:t>
                      </a:r>
                      <a:r>
                        <a:rPr lang="en-US" sz="9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a:t>
                      </a:r>
                      <a:r>
                        <a:rPr lang="en-US" sz="900" b="0" i="0" u="none" strike="noStrike" kern="150" dirty="0" err="1">
                          <a:solidFill>
                            <a:srgbClr val="000000"/>
                          </a:solidFill>
                          <a:effectLst/>
                          <a:latin typeface="Liberation Sans"/>
                          <a:ea typeface="Lucida Sans Unicode" panose="020B0602030504020204" pitchFamily="34" charset="0"/>
                          <a:cs typeface="Times New Roman" panose="02020603050405020304" pitchFamily="18" charset="0"/>
                        </a:rPr>
                        <a:t>memorizza</a:t>
                      </a:r>
                      <a:r>
                        <a:rPr lang="en-US" sz="9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review </a:t>
                      </a:r>
                      <a:r>
                        <a:rPr lang="en-US" sz="900" b="0" i="0" u="none" strike="noStrike" kern="150" dirty="0" err="1">
                          <a:solidFill>
                            <a:srgbClr val="000000"/>
                          </a:solidFill>
                          <a:effectLst/>
                          <a:latin typeface="Liberation Sans"/>
                          <a:ea typeface="Lucida Sans Unicode" panose="020B0602030504020204" pitchFamily="34" charset="0"/>
                          <a:cs typeface="Times New Roman" panose="02020603050405020304" pitchFamily="18" charset="0"/>
                        </a:rPr>
                        <a:t>nel</a:t>
                      </a:r>
                      <a:r>
                        <a:rPr lang="en-US" sz="9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database se non è </a:t>
                      </a:r>
                      <a:r>
                        <a:rPr lang="en-US" sz="900" b="0" i="0" u="none" strike="noStrike" kern="150" dirty="0" err="1">
                          <a:solidFill>
                            <a:srgbClr val="000000"/>
                          </a:solidFill>
                          <a:effectLst/>
                          <a:latin typeface="Liberation Sans"/>
                          <a:ea typeface="Lucida Sans Unicode" panose="020B0602030504020204" pitchFamily="34" charset="0"/>
                          <a:cs typeface="Times New Roman" panose="02020603050405020304" pitchFamily="18" charset="0"/>
                        </a:rPr>
                        <a:t>già</a:t>
                      </a:r>
                      <a:r>
                        <a:rPr lang="en-US" sz="9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a:t>
                      </a:r>
                      <a:r>
                        <a:rPr lang="en-US" sz="900" b="0" i="0" u="none" strike="noStrike" kern="150" dirty="0" err="1">
                          <a:solidFill>
                            <a:srgbClr val="000000"/>
                          </a:solidFill>
                          <a:effectLst/>
                          <a:latin typeface="Liberation Sans"/>
                          <a:ea typeface="Lucida Sans Unicode" panose="020B0602030504020204" pitchFamily="34" charset="0"/>
                          <a:cs typeface="Times New Roman" panose="02020603050405020304" pitchFamily="18" charset="0"/>
                        </a:rPr>
                        <a:t>presente</a:t>
                      </a:r>
                      <a:r>
                        <a:rPr lang="en-US" sz="9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a:t>
                      </a:r>
                      <a:r>
                        <a:rPr lang="en-US" sz="900" b="0" i="0" u="none" strike="noStrike" kern="150" dirty="0" err="1">
                          <a:solidFill>
                            <a:srgbClr val="000000"/>
                          </a:solidFill>
                          <a:effectLst/>
                          <a:latin typeface="Liberation Sans"/>
                          <a:ea typeface="Lucida Sans Unicode" panose="020B0602030504020204" pitchFamily="34" charset="0"/>
                          <a:cs typeface="Times New Roman" panose="02020603050405020304" pitchFamily="18" charset="0"/>
                        </a:rPr>
                        <a:t>altrimenti</a:t>
                      </a:r>
                      <a:r>
                        <a:rPr lang="en-US" sz="9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a:t>
                      </a:r>
                      <a:r>
                        <a:rPr lang="en-US" sz="900" b="0" i="0" u="none" strike="noStrike" kern="150" dirty="0" err="1">
                          <a:solidFill>
                            <a:srgbClr val="000000"/>
                          </a:solidFill>
                          <a:effectLst/>
                          <a:latin typeface="Liberation Sans"/>
                          <a:ea typeface="Lucida Sans Unicode" panose="020B0602030504020204" pitchFamily="34" charset="0"/>
                          <a:cs typeface="Times New Roman" panose="02020603050405020304" pitchFamily="18" charset="0"/>
                        </a:rPr>
                        <a:t>lancia</a:t>
                      </a:r>
                      <a:r>
                        <a:rPr lang="en-US" sz="9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a:t>
                      </a:r>
                      <a:r>
                        <a:rPr lang="en-US" sz="900" b="0" i="0" u="none" strike="noStrike" kern="150" dirty="0" err="1">
                          <a:solidFill>
                            <a:srgbClr val="000000"/>
                          </a:solidFill>
                          <a:effectLst/>
                          <a:latin typeface="Liberation Sans"/>
                          <a:ea typeface="Lucida Sans Unicode" panose="020B0602030504020204" pitchFamily="34" charset="0"/>
                          <a:cs typeface="Times New Roman" panose="02020603050405020304" pitchFamily="18" charset="0"/>
                        </a:rPr>
                        <a:t>un’eccezione</a:t>
                      </a:r>
                      <a:r>
                        <a:rPr lang="en-US" sz="9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doDeleteById</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(int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idReview</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0" i="0" u="none" strike="noStrike" kern="150" dirty="0">
                          <a:effectLst/>
                          <a:latin typeface="Liberation Sans"/>
                          <a:ea typeface="Lucida Sans Unicode" panose="020B0602030504020204" pitchFamily="34" charset="0"/>
                          <a:cs typeface="Times New Roman" panose="02020603050405020304" pitchFamily="18" charset="0"/>
                        </a:rPr>
                        <a:t> </a:t>
                      </a:r>
                      <a:r>
                        <a:rPr lang="en-US" sz="900" b="1"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context </a:t>
                      </a:r>
                      <a:r>
                        <a:rPr lang="en-US" sz="900" b="0" i="0" u="none" strike="noStrike" dirty="0" err="1">
                          <a:solidFill>
                            <a:srgbClr val="000000"/>
                          </a:solidFill>
                          <a:effectLst/>
                          <a:latin typeface="Liberation Sans"/>
                          <a:ea typeface="Calibri" panose="020F0502020204030204" pitchFamily="34" charset="0"/>
                          <a:cs typeface="Calibri" panose="020F0502020204030204" pitchFamily="34" charset="0"/>
                        </a:rPr>
                        <a:t>ReviewDAO</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doDeleteById</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idReview</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int) </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1"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post:</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elimina</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la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recensione</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review con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chiave</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idReview</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se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esiste</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altrimenti</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lancia</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un’eccezione</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doRetrieveByISBN</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(String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isbn</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1"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context </a:t>
                      </a:r>
                      <a:r>
                        <a:rPr lang="en-US" sz="900" b="0" i="0" u="none" strike="noStrike" dirty="0" err="1">
                          <a:solidFill>
                            <a:srgbClr val="000000"/>
                          </a:solidFill>
                          <a:effectLst/>
                          <a:latin typeface="Liberation Sans"/>
                          <a:ea typeface="Calibri" panose="020F0502020204030204" pitchFamily="34" charset="0"/>
                          <a:cs typeface="Calibri" panose="020F0502020204030204" pitchFamily="34" charset="0"/>
                        </a:rPr>
                        <a:t>ReviewDAO</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doRetrieveByISBN</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1" i="0" u="none" strike="noStrike" kern="150" dirty="0" err="1">
                          <a:effectLst/>
                          <a:latin typeface="Liberation Sans"/>
                          <a:ea typeface="Lucida Sans Unicode" panose="020B0602030504020204" pitchFamily="34" charset="0"/>
                          <a:cs typeface="Times New Roman" panose="02020603050405020304" pitchFamily="18" charset="0"/>
                        </a:rPr>
                        <a:t>post:</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restituisce</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la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lista</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di review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associata</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al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libro</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con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l’isbn</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passato</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se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quest’ultimo</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è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presente</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nel</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database,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altrimenti</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lancia</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un’eccezione</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0" i="0" u="none" strike="noStrike" kern="150" dirty="0">
                          <a:effectLst/>
                          <a:latin typeface="Liberation Sans"/>
                          <a:ea typeface="Lucida Sans Unicode" panose="020B0602030504020204" pitchFamily="34" charset="0"/>
                          <a:cs typeface="Times New Roman" panose="02020603050405020304" pitchFamily="18" charset="0"/>
                        </a:rPr>
                        <a:t> </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doRetrieveByISBNCustomer</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(String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isbn</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int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idCustomer</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1"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context </a:t>
                      </a:r>
                      <a:r>
                        <a:rPr lang="en-US" sz="900" b="0" i="0" u="none" strike="noStrike" dirty="0" err="1">
                          <a:solidFill>
                            <a:srgbClr val="000000"/>
                          </a:solidFill>
                          <a:effectLst/>
                          <a:latin typeface="Liberation Sans"/>
                          <a:ea typeface="Calibri" panose="020F0502020204030204" pitchFamily="34" charset="0"/>
                          <a:cs typeface="Calibri" panose="020F0502020204030204" pitchFamily="34" charset="0"/>
                        </a:rPr>
                        <a:t>ReviewDAO</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doRetrieveByISBNCustomer</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isbn</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String,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idCustomer</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int)</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1"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post:</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restituisce</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la review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effettuata</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dal customer con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chiave</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idCustomer</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in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riferimento</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al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libro</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con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l’isbn</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passato</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se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esiste</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altrimenti</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restituisce</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null</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doUpdateById</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(Review review):</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1"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context </a:t>
                      </a:r>
                      <a:r>
                        <a:rPr lang="en-US" sz="900" b="0" i="0" u="none" strike="noStrike" dirty="0" err="1">
                          <a:solidFill>
                            <a:srgbClr val="000000"/>
                          </a:solidFill>
                          <a:effectLst/>
                          <a:latin typeface="Liberation Sans"/>
                          <a:ea typeface="Calibri" panose="020F0502020204030204" pitchFamily="34" charset="0"/>
                          <a:cs typeface="Calibri" panose="020F0502020204030204" pitchFamily="34" charset="0"/>
                        </a:rPr>
                        <a:t>ReviewDAO</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doUpdateById</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(review: Review) </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1" i="0" u="none" strike="noStrike" kern="150" dirty="0" err="1">
                          <a:solidFill>
                            <a:srgbClr val="000000"/>
                          </a:solidFill>
                          <a:effectLst/>
                          <a:latin typeface="Liberation Sans"/>
                          <a:ea typeface="Lucida Sans Unicode" panose="020B0602030504020204" pitchFamily="34" charset="0"/>
                          <a:cs typeface="Times New Roman" panose="02020603050405020304" pitchFamily="18" charset="0"/>
                        </a:rPr>
                        <a:t>post:</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aggiorna</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la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recensione</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review se è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presente</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nel</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database,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altrimenti</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lancia</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un’eccezione</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0" i="0" u="none" strike="noStrike" kern="150" dirty="0">
                          <a:solidFill>
                            <a:srgbClr val="000000"/>
                          </a:solidFill>
                          <a:effectLst/>
                          <a:latin typeface="Liberation Sans"/>
                          <a:ea typeface="Lucida Sans Unicode" panose="020B0602030504020204" pitchFamily="34" charset="0"/>
                          <a:cs typeface="Times New Roman" panose="02020603050405020304" pitchFamily="18" charset="0"/>
                        </a:rPr>
                        <a:t> </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createReview</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ResultSet</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resultSet</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1"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context </a:t>
                      </a:r>
                      <a:r>
                        <a:rPr lang="en-US" sz="900" b="0" i="0" u="none" strike="noStrike" dirty="0" err="1">
                          <a:solidFill>
                            <a:srgbClr val="000000"/>
                          </a:solidFill>
                          <a:effectLst/>
                          <a:latin typeface="Liberation Sans"/>
                          <a:ea typeface="Calibri" panose="020F0502020204030204" pitchFamily="34" charset="0"/>
                          <a:cs typeface="Calibri" panose="020F0502020204030204" pitchFamily="34" charset="0"/>
                        </a:rPr>
                        <a:t>ReviewDAO</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createReview</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resultSet</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a:t>
                      </a:r>
                      <a:r>
                        <a:rPr lang="en-US" sz="900" b="0" i="0" u="none" strike="noStrike" kern="150" dirty="0" err="1">
                          <a:effectLst/>
                          <a:latin typeface="Liberation Sans"/>
                          <a:ea typeface="Lucida Sans Unicode" panose="020B0602030504020204" pitchFamily="34" charset="0"/>
                          <a:cs typeface="Times New Roman" panose="02020603050405020304" pitchFamily="18" charset="0"/>
                        </a:rPr>
                        <a:t>ResultSet</a:t>
                      </a:r>
                      <a:r>
                        <a:rPr lang="en-US" sz="900" b="0" i="0" u="none" strike="noStrike" kern="150" dirty="0">
                          <a:effectLst/>
                          <a:latin typeface="Liberation Sans"/>
                          <a:ea typeface="Lucida Sans Unicode" panose="020B0602030504020204" pitchFamily="34" charset="0"/>
                          <a:cs typeface="Times New Roman" panose="02020603050405020304" pitchFamily="18" charset="0"/>
                        </a:rPr>
                        <a:t>) </a:t>
                      </a:r>
                      <a:endParaRPr lang="en-US" sz="900" b="0" i="0" u="none" strike="noStrike" dirty="0">
                        <a:effectLst/>
                        <a:latin typeface="Arial" panose="020B0604020202020204" pitchFamily="34" charset="0"/>
                      </a:endParaRPr>
                    </a:p>
                    <a:p>
                      <a:pPr algn="ctr" fontAlgn="t">
                        <a:lnSpc>
                          <a:spcPct val="107000"/>
                        </a:lnSpc>
                        <a:spcBef>
                          <a:spcPts val="0"/>
                        </a:spcBef>
                        <a:spcAft>
                          <a:spcPts val="0"/>
                        </a:spcAft>
                      </a:pPr>
                      <a:r>
                        <a:rPr lang="en-US" sz="900" b="1"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post:</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restituisce</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un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oggetto</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di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tipo</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Review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partendo</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dai</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dati</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presi</a:t>
                      </a:r>
                      <a:r>
                        <a:rPr lang="en-US" sz="900" b="0" i="0" u="none" strike="noStrike" kern="150" dirty="0">
                          <a:solidFill>
                            <a:srgbClr val="000000"/>
                          </a:solidFill>
                          <a:effectLst/>
                          <a:latin typeface="Liberation Sans"/>
                          <a:ea typeface="Lucida Sans Unicode" panose="020B0602030504020204" pitchFamily="34" charset="0"/>
                          <a:cs typeface="Calibri" panose="020F0502020204030204" pitchFamily="34" charset="0"/>
                        </a:rPr>
                        <a:t> dal </a:t>
                      </a:r>
                      <a:r>
                        <a:rPr lang="en-US" sz="900" b="0" i="0" u="none" strike="noStrike" kern="150" dirty="0" err="1">
                          <a:solidFill>
                            <a:srgbClr val="000000"/>
                          </a:solidFill>
                          <a:effectLst/>
                          <a:latin typeface="Liberation Sans"/>
                          <a:ea typeface="Lucida Sans Unicode" panose="020B0602030504020204" pitchFamily="34" charset="0"/>
                          <a:cs typeface="Calibri" panose="020F0502020204030204" pitchFamily="34" charset="0"/>
                        </a:rPr>
                        <a:t>ResultSet</a:t>
                      </a:r>
                      <a:endParaRPr lang="en-US" sz="900" b="0" i="0" u="none" strike="noStrike" dirty="0">
                        <a:effectLst/>
                        <a:latin typeface="Arial" panose="020B0604020202020204" pitchFamily="34" charset="0"/>
                      </a:endParaRPr>
                    </a:p>
                  </a:txBody>
                  <a:tcPr marL="24331" marR="24331" marT="24331" marB="243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6297714"/>
                  </a:ext>
                </a:extLst>
              </a:tr>
            </a:tbl>
          </a:graphicData>
        </a:graphic>
      </p:graphicFrame>
    </p:spTree>
    <p:extLst>
      <p:ext uri="{BB962C8B-B14F-4D97-AF65-F5344CB8AC3E}">
        <p14:creationId xmlns:p14="http://schemas.microsoft.com/office/powerpoint/2010/main" val="1655192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a 2">
            <a:extLst>
              <a:ext uri="{FF2B5EF4-FFF2-40B4-BE49-F238E27FC236}">
                <a16:creationId xmlns:a16="http://schemas.microsoft.com/office/drawing/2014/main" id="{E226FE05-9B64-4CA5-AA7B-ECE77892636F}"/>
              </a:ext>
            </a:extLst>
          </p:cNvPr>
          <p:cNvGraphicFramePr/>
          <p:nvPr>
            <p:extLst>
              <p:ext uri="{D42A27DB-BD31-4B8C-83A1-F6EECF244321}">
                <p14:modId xmlns:p14="http://schemas.microsoft.com/office/powerpoint/2010/main" val="3931293251"/>
              </p:ext>
            </p:extLst>
          </p:nvPr>
        </p:nvGraphicFramePr>
        <p:xfrm>
          <a:off x="1256628" y="414294"/>
          <a:ext cx="5943600" cy="3658870"/>
        </p:xfrm>
        <a:graphic>
          <a:graphicData uri="http://schemas.openxmlformats.org/drawingml/2006/table">
            <a:tbl>
              <a:tblPr firstRow="1" firstCol="1" bandRow="1"/>
              <a:tblGrid>
                <a:gridCol w="1619250">
                  <a:extLst>
                    <a:ext uri="{9D8B030D-6E8A-4147-A177-3AD203B41FA5}">
                      <a16:colId xmlns:a16="http://schemas.microsoft.com/office/drawing/2014/main" val="3481097429"/>
                    </a:ext>
                  </a:extLst>
                </a:gridCol>
                <a:gridCol w="4324350">
                  <a:extLst>
                    <a:ext uri="{9D8B030D-6E8A-4147-A177-3AD203B41FA5}">
                      <a16:colId xmlns:a16="http://schemas.microsoft.com/office/drawing/2014/main" val="758908301"/>
                    </a:ext>
                  </a:extLst>
                </a:gridCol>
              </a:tblGrid>
              <a:tr h="0">
                <a:tc gridSpan="2">
                  <a:txBody>
                    <a:bodyPr/>
                    <a:lstStyle/>
                    <a:p>
                      <a:pPr algn="l" fontAlgn="t">
                        <a:spcBef>
                          <a:spcPts val="0"/>
                        </a:spcBef>
                        <a:spcAft>
                          <a:spcPts val="0"/>
                        </a:spcAft>
                      </a:pPr>
                      <a:r>
                        <a:rPr lang="it-IT" sz="1600" b="1" i="0" u="none" strike="noStrike" kern="100" dirty="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Parametri</a:t>
                      </a:r>
                      <a:endParaRPr lang="it-IT" sz="16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hMerge="1">
                  <a:txBody>
                    <a:bodyPr/>
                    <a:lstStyle/>
                    <a:p>
                      <a:endParaRPr lang="it-IT"/>
                    </a:p>
                  </a:txBody>
                  <a:tcPr/>
                </a:tc>
                <a:extLst>
                  <a:ext uri="{0D108BD9-81ED-4DB2-BD59-A6C34878D82A}">
                    <a16:rowId xmlns:a16="http://schemas.microsoft.com/office/drawing/2014/main" val="494391157"/>
                  </a:ext>
                </a:extLst>
              </a:tr>
              <a:tr h="0">
                <a:tc gridSpan="2">
                  <a:txBody>
                    <a:bodyPr/>
                    <a:lstStyle/>
                    <a:p>
                      <a:pPr algn="l" fontAlgn="t">
                        <a:spcBef>
                          <a:spcPts val="0"/>
                        </a:spcBef>
                        <a:spcAft>
                          <a:spcPts val="0"/>
                        </a:spcAft>
                      </a:pPr>
                      <a:r>
                        <a:rPr lang="it-IT" sz="16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a:t>
                      </a:r>
                      <a:r>
                        <a:rPr lang="it-IT" sz="16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Parametro: Recensione</a:t>
                      </a:r>
                      <a:endParaRPr lang="it-IT" sz="1600" b="0" i="0" u="none" strike="noStrike" dirty="0">
                        <a:effectLst/>
                        <a:latin typeface="Arial" panose="020B0604020202020204" pitchFamily="34" charset="0"/>
                      </a:endParaRPr>
                    </a:p>
                    <a:p>
                      <a:pPr algn="l" fontAlgn="t">
                        <a:spcBef>
                          <a:spcPts val="0"/>
                        </a:spcBef>
                        <a:spcAft>
                          <a:spcPts val="0"/>
                        </a:spcAft>
                      </a:pPr>
                      <a:r>
                        <a:rPr lang="it-IT" sz="16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Formato: [a-zA-Z0-9- ‘!?:.,()]</a:t>
                      </a:r>
                      <a:endParaRPr lang="it-IT" sz="16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hMerge="1">
                  <a:txBody>
                    <a:bodyPr/>
                    <a:lstStyle/>
                    <a:p>
                      <a:endParaRPr lang="it-IT"/>
                    </a:p>
                  </a:txBody>
                  <a:tcPr/>
                </a:tc>
                <a:extLst>
                  <a:ext uri="{0D108BD9-81ED-4DB2-BD59-A6C34878D82A}">
                    <a16:rowId xmlns:a16="http://schemas.microsoft.com/office/drawing/2014/main" val="2439087564"/>
                  </a:ext>
                </a:extLst>
              </a:tr>
              <a:tr h="0">
                <a:tc>
                  <a:txBody>
                    <a:bodyPr/>
                    <a:lstStyle/>
                    <a:p>
                      <a:pPr algn="l" fontAlgn="t">
                        <a:spcBef>
                          <a:spcPts val="0"/>
                        </a:spcBef>
                        <a:spcAft>
                          <a:spcPts val="0"/>
                        </a:spcAft>
                      </a:pPr>
                      <a:r>
                        <a:rPr lang="it-IT" sz="1600" b="1" i="0" u="none" strike="noStrike" kern="100" dirty="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 Lunghezza [LR]  </a:t>
                      </a:r>
                      <a:endParaRPr lang="it-IT" sz="16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indent="0" algn="l" fontAlgn="t">
                        <a:spcBef>
                          <a:spcPts val="0"/>
                        </a:spcBef>
                        <a:spcAft>
                          <a:spcPts val="0"/>
                        </a:spcAft>
                        <a:buClrTx/>
                        <a:buSzPts val="1100"/>
                        <a:buFont typeface="+mj-lt"/>
                        <a:buNone/>
                      </a:pPr>
                      <a:r>
                        <a:rPr lang="en-US" sz="16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1.    &lt;1 or &gt;300 [error]</a:t>
                      </a:r>
                      <a:endParaRPr lang="en-US" sz="1600" b="0" i="0" u="none" strike="noStrike" dirty="0">
                        <a:effectLst/>
                        <a:latin typeface="Arial" panose="020B0604020202020204" pitchFamily="34" charset="0"/>
                      </a:endParaRPr>
                    </a:p>
                    <a:p>
                      <a:pPr marL="347472" indent="-347472" algn="l" fontAlgn="t">
                        <a:spcBef>
                          <a:spcPts val="0"/>
                        </a:spcBef>
                        <a:spcAft>
                          <a:spcPts val="0"/>
                        </a:spcAft>
                      </a:pPr>
                      <a:r>
                        <a:rPr lang="en-US" sz="16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2.    &gt;=1 or &lt;301 [</a:t>
                      </a:r>
                      <a:r>
                        <a:rPr lang="en-US" sz="1600" b="0" i="0" u="none" strike="noStrike" kern="100" dirty="0" err="1">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LR_ok</a:t>
                      </a:r>
                      <a:r>
                        <a:rPr lang="en-US" sz="16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a:t>
                      </a:r>
                      <a:endParaRPr lang="en-US" sz="16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1628106"/>
                  </a:ext>
                </a:extLst>
              </a:tr>
              <a:tr h="0">
                <a:tc>
                  <a:txBody>
                    <a:bodyPr/>
                    <a:lstStyle/>
                    <a:p>
                      <a:pPr algn="l" fontAlgn="t">
                        <a:spcBef>
                          <a:spcPts val="0"/>
                        </a:spcBef>
                        <a:spcAft>
                          <a:spcPts val="0"/>
                        </a:spcAft>
                      </a:pPr>
                      <a:r>
                        <a:rPr lang="it-IT" sz="1600" b="1" i="0" u="none" strike="noStrike" kern="100" dirty="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 Formato [FR]</a:t>
                      </a:r>
                      <a:endParaRPr lang="it-IT" sz="16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indent="0" algn="l" fontAlgn="t">
                        <a:spcBef>
                          <a:spcPts val="0"/>
                        </a:spcBef>
                        <a:spcAft>
                          <a:spcPts val="0"/>
                        </a:spcAft>
                        <a:buClrTx/>
                        <a:buSzPts val="1100"/>
                        <a:buFont typeface="+mj-lt"/>
                        <a:buNone/>
                      </a:pPr>
                      <a:r>
                        <a:rPr lang="it-IT" sz="16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1.    Non Rispetta il formato [</a:t>
                      </a:r>
                      <a:r>
                        <a:rPr lang="it-IT" sz="1600" b="0" i="0" u="none" strike="noStrike" kern="100" dirty="0" err="1">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error</a:t>
                      </a:r>
                      <a:r>
                        <a:rPr lang="it-IT" sz="16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a:t>
                      </a:r>
                      <a:endParaRPr lang="it-IT" sz="1600" b="0" i="0" u="none" strike="noStrike" dirty="0">
                        <a:effectLst/>
                        <a:latin typeface="Arial" panose="020B0604020202020204" pitchFamily="34" charset="0"/>
                      </a:endParaRPr>
                    </a:p>
                    <a:p>
                      <a:pPr marL="347472" indent="-347472" algn="l" fontAlgn="t">
                        <a:spcBef>
                          <a:spcPts val="0"/>
                        </a:spcBef>
                        <a:spcAft>
                          <a:spcPts val="0"/>
                        </a:spcAft>
                      </a:pPr>
                      <a:r>
                        <a:rPr lang="it-IT" sz="16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2.    Rispetta il formato [</a:t>
                      </a:r>
                      <a:r>
                        <a:rPr lang="it-IT" sz="1600" b="0" i="0" u="none" strike="noStrike" kern="100" dirty="0" err="1">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FR_ok</a:t>
                      </a:r>
                      <a:r>
                        <a:rPr lang="it-IT" sz="16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a:t>
                      </a:r>
                      <a:endParaRPr lang="it-IT" sz="16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7116164"/>
                  </a:ext>
                </a:extLst>
              </a:tr>
              <a:tr h="0">
                <a:tc gridSpan="2">
                  <a:txBody>
                    <a:bodyPr/>
                    <a:lstStyle/>
                    <a:p>
                      <a:pPr algn="l" fontAlgn="t">
                        <a:spcBef>
                          <a:spcPts val="0"/>
                        </a:spcBef>
                        <a:spcAft>
                          <a:spcPts val="0"/>
                        </a:spcAft>
                      </a:pPr>
                      <a:r>
                        <a:rPr lang="it-IT" sz="16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a:t>
                      </a:r>
                      <a:r>
                        <a:rPr lang="it-IT" sz="16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Parametro: Voto</a:t>
                      </a:r>
                      <a:endParaRPr lang="it-IT" sz="1600" b="0" i="0" u="none" strike="noStrike" dirty="0">
                        <a:effectLst/>
                        <a:latin typeface="Arial" panose="020B0604020202020204" pitchFamily="34" charset="0"/>
                      </a:endParaRPr>
                    </a:p>
                    <a:p>
                      <a:pPr algn="l" fontAlgn="t">
                        <a:spcBef>
                          <a:spcPts val="0"/>
                        </a:spcBef>
                        <a:spcAft>
                          <a:spcPts val="0"/>
                        </a:spcAft>
                      </a:pPr>
                      <a:r>
                        <a:rPr lang="it-IT" sz="16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Formato: [0-5]</a:t>
                      </a:r>
                      <a:endParaRPr lang="it-IT" sz="16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hMerge="1">
                  <a:txBody>
                    <a:bodyPr/>
                    <a:lstStyle/>
                    <a:p>
                      <a:endParaRPr lang="it-IT"/>
                    </a:p>
                  </a:txBody>
                  <a:tcPr/>
                </a:tc>
                <a:extLst>
                  <a:ext uri="{0D108BD9-81ED-4DB2-BD59-A6C34878D82A}">
                    <a16:rowId xmlns:a16="http://schemas.microsoft.com/office/drawing/2014/main" val="470791737"/>
                  </a:ext>
                </a:extLst>
              </a:tr>
              <a:tr h="364490">
                <a:tc>
                  <a:txBody>
                    <a:bodyPr/>
                    <a:lstStyle/>
                    <a:p>
                      <a:pPr algn="l" fontAlgn="t">
                        <a:spcBef>
                          <a:spcPts val="0"/>
                        </a:spcBef>
                        <a:spcAft>
                          <a:spcPts val="0"/>
                        </a:spcAft>
                      </a:pPr>
                      <a:r>
                        <a:rPr lang="it-IT" sz="1600" b="1" i="0" u="none" strike="noStrike" kern="100" dirty="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 Valore [VV]  </a:t>
                      </a:r>
                      <a:endParaRPr lang="it-IT" sz="16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indent="0" algn="l" fontAlgn="t">
                        <a:spcBef>
                          <a:spcPts val="0"/>
                        </a:spcBef>
                        <a:spcAft>
                          <a:spcPts val="0"/>
                        </a:spcAft>
                        <a:buClrTx/>
                        <a:buSzPts val="1100"/>
                        <a:buFont typeface="+mj-lt"/>
                        <a:buNone/>
                      </a:pPr>
                      <a:r>
                        <a:rPr lang="en-US" sz="16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1.     &lt;1 or &gt;5[error]</a:t>
                      </a:r>
                      <a:endParaRPr lang="en-US" sz="1600" b="0" i="0" u="none" strike="noStrike" dirty="0">
                        <a:effectLst/>
                        <a:latin typeface="Arial" panose="020B0604020202020204" pitchFamily="34" charset="0"/>
                      </a:endParaRPr>
                    </a:p>
                    <a:p>
                      <a:pPr marL="347472" indent="-347472" algn="l" fontAlgn="t">
                        <a:spcBef>
                          <a:spcPts val="0"/>
                        </a:spcBef>
                        <a:spcAft>
                          <a:spcPts val="0"/>
                        </a:spcAft>
                      </a:pPr>
                      <a:r>
                        <a:rPr lang="en-US" sz="16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2.     &gt;=1 or &lt;6 [</a:t>
                      </a:r>
                      <a:r>
                        <a:rPr lang="en-US" sz="1600" b="0" i="0" u="none" strike="noStrike" kern="100" dirty="0" err="1">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VV_ok</a:t>
                      </a:r>
                      <a:r>
                        <a:rPr lang="en-US" sz="16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a:t>
                      </a:r>
                      <a:endParaRPr lang="en-US" sz="16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4275192"/>
                  </a:ext>
                </a:extLst>
              </a:tr>
              <a:tr h="0">
                <a:tc>
                  <a:txBody>
                    <a:bodyPr/>
                    <a:lstStyle/>
                    <a:p>
                      <a:pPr algn="l" fontAlgn="t">
                        <a:spcBef>
                          <a:spcPts val="0"/>
                        </a:spcBef>
                        <a:spcAft>
                          <a:spcPts val="0"/>
                        </a:spcAft>
                      </a:pPr>
                      <a:r>
                        <a:rPr lang="it-IT" sz="1600" b="1" i="0" u="none" strike="noStrike" kern="100" dirty="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 Formato [FV]</a:t>
                      </a:r>
                      <a:endParaRPr lang="it-IT" sz="16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indent="0" algn="l" fontAlgn="t">
                        <a:spcBef>
                          <a:spcPts val="0"/>
                        </a:spcBef>
                        <a:spcAft>
                          <a:spcPts val="0"/>
                        </a:spcAft>
                        <a:buClrTx/>
                        <a:buSzPts val="1100"/>
                        <a:buFont typeface="+mj-lt"/>
                        <a:buNone/>
                      </a:pPr>
                      <a:r>
                        <a:rPr lang="it-IT" sz="16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1.     Non Rispetta il formato [</a:t>
                      </a:r>
                      <a:r>
                        <a:rPr lang="it-IT" sz="1600" b="0" i="0" u="none" strike="noStrike" kern="100" dirty="0" err="1">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error</a:t>
                      </a:r>
                      <a:r>
                        <a:rPr lang="it-IT" sz="16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a:t>
                      </a:r>
                      <a:endParaRPr lang="it-IT" sz="1600" b="0" i="0" u="none" strike="noStrike" dirty="0">
                        <a:effectLst/>
                        <a:latin typeface="Arial" panose="020B0604020202020204" pitchFamily="34" charset="0"/>
                      </a:endParaRPr>
                    </a:p>
                    <a:p>
                      <a:pPr marL="347472" indent="-347472" algn="l" fontAlgn="t">
                        <a:spcBef>
                          <a:spcPts val="0"/>
                        </a:spcBef>
                        <a:spcAft>
                          <a:spcPts val="0"/>
                        </a:spcAft>
                      </a:pPr>
                      <a:r>
                        <a:rPr lang="it-IT" sz="16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2.     Rispetta il formato [</a:t>
                      </a:r>
                      <a:r>
                        <a:rPr lang="it-IT" sz="1600" b="0" i="0" u="none" strike="noStrike" kern="100" dirty="0" err="1">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FV_ok</a:t>
                      </a:r>
                      <a:r>
                        <a:rPr lang="it-IT" sz="16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a:t>
                      </a:r>
                      <a:endParaRPr lang="it-IT" sz="16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7250848"/>
                  </a:ext>
                </a:extLst>
              </a:tr>
            </a:tbl>
          </a:graphicData>
        </a:graphic>
      </p:graphicFrame>
      <p:graphicFrame>
        <p:nvGraphicFramePr>
          <p:cNvPr id="4" name="Tabella 3">
            <a:extLst>
              <a:ext uri="{FF2B5EF4-FFF2-40B4-BE49-F238E27FC236}">
                <a16:creationId xmlns:a16="http://schemas.microsoft.com/office/drawing/2014/main" id="{169E7159-64A8-423F-82CA-C3992B4A8B2B}"/>
              </a:ext>
            </a:extLst>
          </p:cNvPr>
          <p:cNvGraphicFramePr/>
          <p:nvPr>
            <p:extLst>
              <p:ext uri="{D42A27DB-BD31-4B8C-83A1-F6EECF244321}">
                <p14:modId xmlns:p14="http://schemas.microsoft.com/office/powerpoint/2010/main" val="3775665873"/>
              </p:ext>
            </p:extLst>
          </p:nvPr>
        </p:nvGraphicFramePr>
        <p:xfrm>
          <a:off x="845174" y="4453763"/>
          <a:ext cx="6766509" cy="1699260"/>
        </p:xfrm>
        <a:graphic>
          <a:graphicData uri="http://schemas.openxmlformats.org/drawingml/2006/table">
            <a:tbl>
              <a:tblPr firstRow="1" firstCol="1" bandRow="1"/>
              <a:tblGrid>
                <a:gridCol w="1157250">
                  <a:extLst>
                    <a:ext uri="{9D8B030D-6E8A-4147-A177-3AD203B41FA5}">
                      <a16:colId xmlns:a16="http://schemas.microsoft.com/office/drawing/2014/main" val="3643799427"/>
                    </a:ext>
                  </a:extLst>
                </a:gridCol>
                <a:gridCol w="5027007">
                  <a:extLst>
                    <a:ext uri="{9D8B030D-6E8A-4147-A177-3AD203B41FA5}">
                      <a16:colId xmlns:a16="http://schemas.microsoft.com/office/drawing/2014/main" val="1101454295"/>
                    </a:ext>
                  </a:extLst>
                </a:gridCol>
                <a:gridCol w="582252">
                  <a:extLst>
                    <a:ext uri="{9D8B030D-6E8A-4147-A177-3AD203B41FA5}">
                      <a16:colId xmlns:a16="http://schemas.microsoft.com/office/drawing/2014/main" val="1922115034"/>
                    </a:ext>
                  </a:extLst>
                </a:gridCol>
              </a:tblGrid>
              <a:tr h="0">
                <a:tc>
                  <a:txBody>
                    <a:bodyPr/>
                    <a:lstStyle/>
                    <a:p>
                      <a:pPr algn="l" fontAlgn="t">
                        <a:spcBef>
                          <a:spcPts val="0"/>
                        </a:spcBef>
                        <a:spcAft>
                          <a:spcPts val="0"/>
                        </a:spcAft>
                      </a:pPr>
                      <a:r>
                        <a:rPr lang="it-IT" sz="1400" b="1" i="0" u="none" strike="noStrike" kern="10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Codice</a:t>
                      </a:r>
                      <a:endParaRPr lang="it-IT" sz="1400" b="0" i="0" u="none" strike="noStrike">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l" fontAlgn="t">
                        <a:spcBef>
                          <a:spcPts val="0"/>
                        </a:spcBef>
                        <a:spcAft>
                          <a:spcPts val="0"/>
                        </a:spcAft>
                      </a:pPr>
                      <a:r>
                        <a:rPr lang="it-IT" sz="14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Combinazione</a:t>
                      </a:r>
                      <a:endParaRPr lang="it-IT" sz="14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l" fontAlgn="t">
                        <a:spcBef>
                          <a:spcPts val="0"/>
                        </a:spcBef>
                        <a:spcAft>
                          <a:spcPts val="0"/>
                        </a:spcAft>
                      </a:pPr>
                      <a:r>
                        <a:rPr lang="it-IT" sz="1400" b="1" i="0" u="none" strike="noStrike" kern="10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Esito</a:t>
                      </a:r>
                      <a:endParaRPr lang="it-IT" sz="1400" b="0" i="0" u="none" strike="noStrike">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451521435"/>
                  </a:ext>
                </a:extLst>
              </a:tr>
              <a:tr h="0">
                <a:tc>
                  <a:txBody>
                    <a:bodyPr/>
                    <a:lstStyle/>
                    <a:p>
                      <a:pPr algn="l" fontAlgn="t">
                        <a:spcBef>
                          <a:spcPts val="0"/>
                        </a:spcBef>
                        <a:spcAft>
                          <a:spcPts val="0"/>
                        </a:spcAft>
                      </a:pPr>
                      <a:r>
                        <a:rPr lang="it-IT" sz="1400" b="1" i="0" u="none" strike="noStrike" kern="10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TC_GU6_01</a:t>
                      </a:r>
                      <a:endParaRPr lang="it-IT" sz="1400" b="0" i="0" u="none" strike="noStrike">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it-IT" sz="1400" b="1" i="0" u="none" strike="noStrike" kern="100" dirty="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 LR1  </a:t>
                      </a:r>
                      <a:endParaRPr lang="it-IT" sz="14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US" sz="1400" b="0" i="0" u="none" strike="noStrike" kern="10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[error]</a:t>
                      </a:r>
                      <a:endParaRPr lang="en-US" sz="1400" b="0" i="0" u="none" strike="noStrike">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4758725"/>
                  </a:ext>
                </a:extLst>
              </a:tr>
              <a:tr h="0">
                <a:tc>
                  <a:txBody>
                    <a:bodyPr/>
                    <a:lstStyle/>
                    <a:p>
                      <a:pPr algn="l" fontAlgn="t">
                        <a:spcBef>
                          <a:spcPts val="0"/>
                        </a:spcBef>
                        <a:spcAft>
                          <a:spcPts val="0"/>
                        </a:spcAft>
                      </a:pPr>
                      <a:r>
                        <a:rPr lang="it-IT" sz="1400" b="1" i="0" u="none" strike="noStrike" kern="10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TC_GU6_02</a:t>
                      </a:r>
                      <a:endParaRPr lang="it-IT" sz="1400" b="0" i="0" u="none" strike="noStrike">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it-IT" sz="1400" b="1" i="0" u="none" strike="noStrike" kern="100" dirty="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 LR2, FR1</a:t>
                      </a:r>
                      <a:endParaRPr lang="it-IT" sz="14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US" sz="1400" b="0" i="0" u="none" strike="noStrike" kern="10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[error]</a:t>
                      </a:r>
                      <a:endParaRPr lang="en-US" sz="1400" b="0" i="0" u="none" strike="noStrike">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0999826"/>
                  </a:ext>
                </a:extLst>
              </a:tr>
              <a:tr h="0">
                <a:tc>
                  <a:txBody>
                    <a:bodyPr/>
                    <a:lstStyle/>
                    <a:p>
                      <a:pPr algn="l" fontAlgn="t">
                        <a:spcBef>
                          <a:spcPts val="0"/>
                        </a:spcBef>
                        <a:spcAft>
                          <a:spcPts val="0"/>
                        </a:spcAft>
                      </a:pPr>
                      <a:r>
                        <a:rPr lang="it-IT" sz="1400" b="1" i="0" u="none" strike="noStrike" kern="10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TC_GU6_03</a:t>
                      </a:r>
                      <a:endParaRPr lang="it-IT" sz="1400" b="0" i="0" u="none" strike="noStrike">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it-IT" sz="1400" b="1" i="0" u="none" strike="noStrike" kern="10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 LR2, FR2, VV1</a:t>
                      </a:r>
                      <a:endParaRPr lang="it-IT" sz="1400" b="0" i="0" u="none" strike="noStrike">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US" sz="1400" b="0" i="0" u="none" strike="noStrike" kern="10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[error]</a:t>
                      </a:r>
                      <a:endParaRPr lang="en-US" sz="1400" b="0" i="0" u="none" strike="noStrike">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8815461"/>
                  </a:ext>
                </a:extLst>
              </a:tr>
              <a:tr h="0">
                <a:tc>
                  <a:txBody>
                    <a:bodyPr/>
                    <a:lstStyle/>
                    <a:p>
                      <a:pPr algn="l" fontAlgn="t">
                        <a:spcBef>
                          <a:spcPts val="0"/>
                        </a:spcBef>
                        <a:spcAft>
                          <a:spcPts val="0"/>
                        </a:spcAft>
                      </a:pPr>
                      <a:r>
                        <a:rPr lang="it-IT" sz="1400" b="1" i="0" u="none" strike="noStrike" kern="10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TC_GU6_04</a:t>
                      </a:r>
                      <a:endParaRPr lang="it-IT" sz="1400" b="0" i="0" u="none" strike="noStrike">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it-IT" sz="1400" b="1" i="0" u="none" strike="noStrike" kern="10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 LR2, FR2, VV2, FV1</a:t>
                      </a:r>
                      <a:endParaRPr lang="it-IT" sz="1400" b="0" i="0" u="none" strike="noStrike">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US" sz="1400" b="0" i="0" u="none" strike="noStrike" kern="10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[error]</a:t>
                      </a:r>
                      <a:endParaRPr lang="en-US" sz="1400" b="0" i="0" u="none" strike="noStrike">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63512"/>
                  </a:ext>
                </a:extLst>
              </a:tr>
              <a:tr h="0">
                <a:tc>
                  <a:txBody>
                    <a:bodyPr/>
                    <a:lstStyle/>
                    <a:p>
                      <a:pPr algn="l" fontAlgn="t">
                        <a:spcBef>
                          <a:spcPts val="0"/>
                        </a:spcBef>
                        <a:spcAft>
                          <a:spcPts val="0"/>
                        </a:spcAft>
                      </a:pPr>
                      <a:r>
                        <a:rPr lang="it-IT" sz="1400" b="1" i="0" u="none" strike="noStrike" kern="10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TC_GU6_05</a:t>
                      </a:r>
                      <a:endParaRPr lang="it-IT" sz="1400" b="0" i="0" u="none" strike="noStrike">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it-IT" sz="1400" b="1" i="0" u="none" strike="noStrike" kern="100" dirty="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 LR2, FR2, VV2, FV2</a:t>
                      </a:r>
                      <a:endParaRPr lang="it-IT" sz="14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US" sz="14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[ok]</a:t>
                      </a:r>
                      <a:endParaRPr lang="en-US" sz="14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3254637"/>
                  </a:ext>
                </a:extLst>
              </a:tr>
            </a:tbl>
          </a:graphicData>
        </a:graphic>
      </p:graphicFrame>
      <p:sp>
        <p:nvSpPr>
          <p:cNvPr id="7" name="Titolo 6">
            <a:extLst>
              <a:ext uri="{FF2B5EF4-FFF2-40B4-BE49-F238E27FC236}">
                <a16:creationId xmlns:a16="http://schemas.microsoft.com/office/drawing/2014/main" id="{082431DE-7CC0-4403-AE33-D0916BFDA8FD}"/>
              </a:ext>
            </a:extLst>
          </p:cNvPr>
          <p:cNvSpPr>
            <a:spLocks noGrp="1"/>
          </p:cNvSpPr>
          <p:nvPr>
            <p:ph type="title"/>
          </p:nvPr>
        </p:nvSpPr>
        <p:spPr>
          <a:xfrm>
            <a:off x="8653453" y="295514"/>
            <a:ext cx="3200400" cy="1737360"/>
          </a:xfrm>
        </p:spPr>
        <p:txBody>
          <a:bodyPr>
            <a:normAutofit/>
          </a:bodyPr>
          <a:lstStyle/>
          <a:p>
            <a:pPr algn="ctr"/>
            <a:r>
              <a:rPr lang="it-IT" sz="3600" dirty="0"/>
              <a:t>Caso di test: Recensione</a:t>
            </a:r>
          </a:p>
        </p:txBody>
      </p:sp>
      <p:sp>
        <p:nvSpPr>
          <p:cNvPr id="9" name="Segnaposto testo 8">
            <a:extLst>
              <a:ext uri="{FF2B5EF4-FFF2-40B4-BE49-F238E27FC236}">
                <a16:creationId xmlns:a16="http://schemas.microsoft.com/office/drawing/2014/main" id="{6388DAED-368C-457E-8297-77B505D62393}"/>
              </a:ext>
            </a:extLst>
          </p:cNvPr>
          <p:cNvSpPr>
            <a:spLocks noGrp="1"/>
          </p:cNvSpPr>
          <p:nvPr>
            <p:ph type="body" sz="half" idx="2"/>
          </p:nvPr>
        </p:nvSpPr>
        <p:spPr>
          <a:xfrm>
            <a:off x="8653453" y="2673822"/>
            <a:ext cx="3200400" cy="3291840"/>
          </a:xfrm>
        </p:spPr>
        <p:txBody>
          <a:bodyPr>
            <a:normAutofit lnSpcReduction="10000"/>
          </a:bodyPr>
          <a:lstStyle/>
          <a:p>
            <a:pPr algn="ctr"/>
            <a:r>
              <a:rPr lang="it-IT" sz="1800" dirty="0">
                <a:solidFill>
                  <a:schemeClr val="tx1"/>
                </a:solidFill>
              </a:rPr>
              <a:t>Qui riportato vi è un esempio di caso di test nel quale un utente registrato effettua una recensione dovendo rispettare i vincoli (formato e lunghezza/valore) imposti.</a:t>
            </a:r>
          </a:p>
          <a:p>
            <a:pPr algn="ctr"/>
            <a:endParaRPr lang="it-IT" sz="1800" dirty="0">
              <a:solidFill>
                <a:schemeClr val="tx1"/>
              </a:solidFill>
            </a:endParaRPr>
          </a:p>
          <a:p>
            <a:pPr algn="ctr"/>
            <a:endParaRPr lang="it-IT" sz="1800" dirty="0">
              <a:solidFill>
                <a:schemeClr val="tx1"/>
              </a:solidFill>
            </a:endParaRPr>
          </a:p>
          <a:p>
            <a:pPr algn="ctr"/>
            <a:r>
              <a:rPr lang="it-IT" sz="1600" i="1" dirty="0">
                <a:solidFill>
                  <a:schemeClr val="tx1"/>
                </a:solidFill>
              </a:rPr>
              <a:t>Per più casi di test e maggiori info sul testing visionare documento Test Plan (pag.7) </a:t>
            </a:r>
          </a:p>
          <a:p>
            <a:pPr algn="ctr"/>
            <a:endParaRPr lang="it-IT" sz="1800" dirty="0">
              <a:solidFill>
                <a:schemeClr val="tx1"/>
              </a:solidFill>
            </a:endParaRPr>
          </a:p>
        </p:txBody>
      </p:sp>
    </p:spTree>
    <p:extLst>
      <p:ext uri="{BB962C8B-B14F-4D97-AF65-F5344CB8AC3E}">
        <p14:creationId xmlns:p14="http://schemas.microsoft.com/office/powerpoint/2010/main" val="3243355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a 2">
            <a:extLst>
              <a:ext uri="{FF2B5EF4-FFF2-40B4-BE49-F238E27FC236}">
                <a16:creationId xmlns:a16="http://schemas.microsoft.com/office/drawing/2014/main" id="{514C04B2-9A07-4193-B82F-D445F44A2739}"/>
              </a:ext>
            </a:extLst>
          </p:cNvPr>
          <p:cNvGraphicFramePr/>
          <p:nvPr>
            <p:extLst>
              <p:ext uri="{D42A27DB-BD31-4B8C-83A1-F6EECF244321}">
                <p14:modId xmlns:p14="http://schemas.microsoft.com/office/powerpoint/2010/main" val="2483683729"/>
              </p:ext>
            </p:extLst>
          </p:nvPr>
        </p:nvGraphicFramePr>
        <p:xfrm>
          <a:off x="442126" y="462597"/>
          <a:ext cx="5510999" cy="2056130"/>
        </p:xfrm>
        <a:graphic>
          <a:graphicData uri="http://schemas.openxmlformats.org/drawingml/2006/table">
            <a:tbl>
              <a:tblPr firstRow="1" firstCol="1" bandRow="1"/>
              <a:tblGrid>
                <a:gridCol w="5510999">
                  <a:extLst>
                    <a:ext uri="{9D8B030D-6E8A-4147-A177-3AD203B41FA5}">
                      <a16:colId xmlns:a16="http://schemas.microsoft.com/office/drawing/2014/main" val="1361235009"/>
                    </a:ext>
                  </a:extLst>
                </a:gridCol>
              </a:tblGrid>
              <a:tr h="297076">
                <a:tc>
                  <a:txBody>
                    <a:bodyPr/>
                    <a:lstStyle/>
                    <a:p>
                      <a:pPr algn="l" fontAlgn="t">
                        <a:spcBef>
                          <a:spcPts val="0"/>
                        </a:spcBef>
                        <a:spcAft>
                          <a:spcPts val="0"/>
                        </a:spcAft>
                      </a:pPr>
                      <a:r>
                        <a:rPr lang="it-IT" sz="1600" b="1" i="0" u="none" strike="noStrike" kern="100" dirty="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TC_GU5_1</a:t>
                      </a:r>
                      <a:endParaRPr lang="it-IT" sz="18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789635508"/>
                  </a:ext>
                </a:extLst>
              </a:tr>
              <a:tr h="239344">
                <a:tc>
                  <a:txBody>
                    <a:bodyPr/>
                    <a:lstStyle/>
                    <a:p>
                      <a:pPr algn="l" fontAlgn="t">
                        <a:spcBef>
                          <a:spcPts val="0"/>
                        </a:spcBef>
                        <a:spcAft>
                          <a:spcPts val="0"/>
                        </a:spcAft>
                      </a:pPr>
                      <a:r>
                        <a:rPr lang="it-IT" sz="1200" b="1" i="0" u="none" strike="noStrike" kern="10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Pre-condizione: </a:t>
                      </a:r>
                      <a:r>
                        <a:rPr lang="it-IT" sz="1200" b="0" i="0" u="none" strike="noStrike" kern="10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L’utente si trova nella pagina libro</a:t>
                      </a:r>
                      <a:endParaRPr lang="it-IT" sz="1800" b="0" i="0" u="none" strike="noStrike">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4206502733"/>
                  </a:ext>
                </a:extLst>
              </a:tr>
              <a:tr h="239344">
                <a:tc>
                  <a:txBody>
                    <a:bodyPr/>
                    <a:lstStyle/>
                    <a:p>
                      <a:pPr algn="l" fontAlgn="t">
                        <a:spcBef>
                          <a:spcPts val="0"/>
                        </a:spcBef>
                        <a:spcAft>
                          <a:spcPts val="0"/>
                        </a:spcAft>
                      </a:pPr>
                      <a:r>
                        <a:rPr lang="it-IT" sz="1200" b="1" i="0" u="none" strike="noStrike" kern="10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Flusso di eventi</a:t>
                      </a:r>
                      <a:endParaRPr lang="it-IT" sz="1800" b="0" i="0" u="none" strike="noStrike">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422111150"/>
                  </a:ext>
                </a:extLst>
              </a:tr>
              <a:tr h="932120">
                <a:tc>
                  <a:txBody>
                    <a:bodyPr/>
                    <a:lstStyle/>
                    <a:p>
                      <a:pPr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L’utente ha digitato i seguenti input:</a:t>
                      </a:r>
                      <a:endParaRPr lang="it-IT" sz="1800" b="0" i="0" u="none" strike="noStrike" dirty="0">
                        <a:effectLst/>
                        <a:latin typeface="Arial" panose="020B0604020202020204" pitchFamily="34" charset="0"/>
                      </a:endParaRPr>
                    </a:p>
                    <a:p>
                      <a:pPr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a:t>
                      </a:r>
                      <a:endParaRPr lang="it-IT" sz="1800" b="0" i="0" u="none" strike="noStrike" dirty="0">
                        <a:effectLst/>
                        <a:latin typeface="Arial" panose="020B0604020202020204" pitchFamily="34" charset="0"/>
                      </a:endParaRPr>
                    </a:p>
                    <a:p>
                      <a:pPr marL="347472" indent="-347472"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Recensione: Wow, gran bel libro!</a:t>
                      </a:r>
                      <a:endParaRPr lang="it-IT" sz="1800" b="0" i="0" u="none" strike="noStrike" dirty="0">
                        <a:effectLst/>
                        <a:latin typeface="Arial" panose="020B0604020202020204" pitchFamily="34" charset="0"/>
                      </a:endParaRPr>
                    </a:p>
                    <a:p>
                      <a:pPr marL="347472" indent="-347472"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Voto: 5</a:t>
                      </a:r>
                      <a:endParaRPr lang="it-IT" sz="1800" b="0" i="0" u="none" strike="noStrike" dirty="0">
                        <a:effectLst/>
                        <a:latin typeface="Arial" panose="020B0604020202020204" pitchFamily="34" charset="0"/>
                      </a:endParaRPr>
                    </a:p>
                    <a:p>
                      <a:pPr marL="457200"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a:t>
                      </a:r>
                      <a:endParaRPr lang="it-IT" sz="18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79324"/>
                  </a:ext>
                </a:extLst>
              </a:tr>
              <a:tr h="239344">
                <a:tc>
                  <a:txBody>
                    <a:bodyPr/>
                    <a:lstStyle/>
                    <a:p>
                      <a:pPr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Oracolo: La pubblicazione della recensione è andata a buon fine</a:t>
                      </a:r>
                      <a:endParaRPr lang="it-IT" sz="18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4824482"/>
                  </a:ext>
                </a:extLst>
              </a:tr>
            </a:tbl>
          </a:graphicData>
        </a:graphic>
      </p:graphicFrame>
      <p:sp>
        <p:nvSpPr>
          <p:cNvPr id="2" name="Rectangle 1">
            <a:extLst>
              <a:ext uri="{FF2B5EF4-FFF2-40B4-BE49-F238E27FC236}">
                <a16:creationId xmlns:a16="http://schemas.microsoft.com/office/drawing/2014/main" id="{2D5A2433-58D3-44F7-80F6-B3BF58B714B0}"/>
              </a:ext>
            </a:extLst>
          </p:cNvPr>
          <p:cNvSpPr>
            <a:spLocks noChangeArrowheads="1"/>
          </p:cNvSpPr>
          <p:nvPr/>
        </p:nvSpPr>
        <p:spPr bwMode="auto">
          <a:xfrm>
            <a:off x="6991350" y="5072538"/>
            <a:ext cx="447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5" name="Tabella 4">
            <a:extLst>
              <a:ext uri="{FF2B5EF4-FFF2-40B4-BE49-F238E27FC236}">
                <a16:creationId xmlns:a16="http://schemas.microsoft.com/office/drawing/2014/main" id="{641DD14A-78B7-48DB-A7EE-44A86B240710}"/>
              </a:ext>
            </a:extLst>
          </p:cNvPr>
          <p:cNvGraphicFramePr/>
          <p:nvPr>
            <p:extLst>
              <p:ext uri="{D42A27DB-BD31-4B8C-83A1-F6EECF244321}">
                <p14:modId xmlns:p14="http://schemas.microsoft.com/office/powerpoint/2010/main" val="634072533"/>
              </p:ext>
            </p:extLst>
          </p:nvPr>
        </p:nvGraphicFramePr>
        <p:xfrm>
          <a:off x="6096000" y="2400935"/>
          <a:ext cx="5800724" cy="2056130"/>
        </p:xfrm>
        <a:graphic>
          <a:graphicData uri="http://schemas.openxmlformats.org/drawingml/2006/table">
            <a:tbl>
              <a:tblPr firstRow="1" firstCol="1" bandRow="1"/>
              <a:tblGrid>
                <a:gridCol w="5800724">
                  <a:extLst>
                    <a:ext uri="{9D8B030D-6E8A-4147-A177-3AD203B41FA5}">
                      <a16:colId xmlns:a16="http://schemas.microsoft.com/office/drawing/2014/main" val="156783450"/>
                    </a:ext>
                  </a:extLst>
                </a:gridCol>
              </a:tblGrid>
              <a:tr h="301629">
                <a:tc>
                  <a:txBody>
                    <a:bodyPr/>
                    <a:lstStyle/>
                    <a:p>
                      <a:pPr algn="l" fontAlgn="t">
                        <a:spcBef>
                          <a:spcPts val="0"/>
                        </a:spcBef>
                        <a:spcAft>
                          <a:spcPts val="0"/>
                        </a:spcAft>
                      </a:pPr>
                      <a:r>
                        <a:rPr lang="it-IT" sz="1600" b="1" i="0" u="none" strike="noStrike" kern="100" dirty="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TC_GU5_4</a:t>
                      </a:r>
                      <a:endParaRPr lang="it-IT" sz="18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838985336"/>
                  </a:ext>
                </a:extLst>
              </a:tr>
              <a:tr h="243013">
                <a:tc>
                  <a:txBody>
                    <a:bodyPr/>
                    <a:lstStyle/>
                    <a:p>
                      <a:pPr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Pre-condizione: </a:t>
                      </a:r>
                      <a:r>
                        <a:rPr lang="it-IT" sz="12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L’utente si trova nella pagina libro</a:t>
                      </a:r>
                      <a:endParaRPr lang="it-IT" sz="18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479276122"/>
                  </a:ext>
                </a:extLst>
              </a:tr>
              <a:tr h="243013">
                <a:tc>
                  <a:txBody>
                    <a:bodyPr/>
                    <a:lstStyle/>
                    <a:p>
                      <a:pPr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Flusso di eventi</a:t>
                      </a:r>
                      <a:endParaRPr lang="it-IT" sz="18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844772564"/>
                  </a:ext>
                </a:extLst>
              </a:tr>
              <a:tr h="946406">
                <a:tc>
                  <a:txBody>
                    <a:bodyPr/>
                    <a:lstStyle/>
                    <a:p>
                      <a:pPr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L’utente ha digitato i seguenti input:</a:t>
                      </a:r>
                      <a:endParaRPr lang="it-IT" sz="1800" b="0" i="0" u="none" strike="noStrike" dirty="0">
                        <a:effectLst/>
                        <a:latin typeface="Arial" panose="020B0604020202020204" pitchFamily="34" charset="0"/>
                      </a:endParaRPr>
                    </a:p>
                    <a:p>
                      <a:pPr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a:t>
                      </a:r>
                      <a:endParaRPr lang="it-IT" sz="1800" b="0" i="0" u="none" strike="noStrike" dirty="0">
                        <a:effectLst/>
                        <a:latin typeface="Arial" panose="020B0604020202020204" pitchFamily="34" charset="0"/>
                      </a:endParaRPr>
                    </a:p>
                    <a:p>
                      <a:pPr marL="347472" indent="-347472"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Recensione: Wow, gran bel libro!</a:t>
                      </a:r>
                      <a:endParaRPr lang="it-IT" sz="1800" b="0" i="0" u="none" strike="noStrike" dirty="0">
                        <a:effectLst/>
                        <a:latin typeface="Arial" panose="020B0604020202020204" pitchFamily="34" charset="0"/>
                      </a:endParaRPr>
                    </a:p>
                    <a:p>
                      <a:pPr marL="347472" indent="-347472"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Voto: 6</a:t>
                      </a:r>
                      <a:endParaRPr lang="it-IT" sz="1800" b="0" i="0" u="none" strike="noStrike" dirty="0">
                        <a:effectLst/>
                        <a:latin typeface="Arial" panose="020B0604020202020204" pitchFamily="34" charset="0"/>
                      </a:endParaRPr>
                    </a:p>
                    <a:p>
                      <a:pPr marL="457200"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a:t>
                      </a:r>
                      <a:endParaRPr lang="it-IT" sz="18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0598828"/>
                  </a:ext>
                </a:extLst>
              </a:tr>
              <a:tr h="243013">
                <a:tc>
                  <a:txBody>
                    <a:bodyPr/>
                    <a:lstStyle/>
                    <a:p>
                      <a:pPr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Oracolo: La pubblicazione della recensione non va a buon fine poiché il voto è troppo alto</a:t>
                      </a:r>
                      <a:endParaRPr lang="it-IT" sz="18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110387"/>
                  </a:ext>
                </a:extLst>
              </a:tr>
            </a:tbl>
          </a:graphicData>
        </a:graphic>
      </p:graphicFrame>
      <p:graphicFrame>
        <p:nvGraphicFramePr>
          <p:cNvPr id="6" name="Tabella 5">
            <a:extLst>
              <a:ext uri="{FF2B5EF4-FFF2-40B4-BE49-F238E27FC236}">
                <a16:creationId xmlns:a16="http://schemas.microsoft.com/office/drawing/2014/main" id="{1C4A5650-E12D-40BF-A1DC-B3B9B6119481}"/>
              </a:ext>
            </a:extLst>
          </p:cNvPr>
          <p:cNvGraphicFramePr/>
          <p:nvPr>
            <p:extLst>
              <p:ext uri="{D42A27DB-BD31-4B8C-83A1-F6EECF244321}">
                <p14:modId xmlns:p14="http://schemas.microsoft.com/office/powerpoint/2010/main" val="2938387011"/>
              </p:ext>
            </p:extLst>
          </p:nvPr>
        </p:nvGraphicFramePr>
        <p:xfrm>
          <a:off x="442125" y="4181633"/>
          <a:ext cx="5510999" cy="2239010"/>
        </p:xfrm>
        <a:graphic>
          <a:graphicData uri="http://schemas.openxmlformats.org/drawingml/2006/table">
            <a:tbl>
              <a:tblPr firstRow="1" firstCol="1" bandRow="1"/>
              <a:tblGrid>
                <a:gridCol w="5510999">
                  <a:extLst>
                    <a:ext uri="{9D8B030D-6E8A-4147-A177-3AD203B41FA5}">
                      <a16:colId xmlns:a16="http://schemas.microsoft.com/office/drawing/2014/main" val="3504029997"/>
                    </a:ext>
                  </a:extLst>
                </a:gridCol>
              </a:tblGrid>
              <a:tr h="0">
                <a:tc>
                  <a:txBody>
                    <a:bodyPr/>
                    <a:lstStyle/>
                    <a:p>
                      <a:pPr algn="l" fontAlgn="t">
                        <a:spcBef>
                          <a:spcPts val="0"/>
                        </a:spcBef>
                        <a:spcAft>
                          <a:spcPts val="0"/>
                        </a:spcAft>
                      </a:pPr>
                      <a:r>
                        <a:rPr lang="it-IT" sz="1600" b="1" i="0" u="none" strike="noStrike" kern="100" dirty="0">
                          <a:solidFill>
                            <a:srgbClr val="000000"/>
                          </a:solidFill>
                          <a:effectLst/>
                          <a:latin typeface="Century Gothic" panose="020B0502020202020204" pitchFamily="34" charset="0"/>
                          <a:ea typeface="Lucida Sans Unicode" panose="020B0602030504020204" pitchFamily="34" charset="0"/>
                          <a:cs typeface="Calibri" panose="020F0502020204030204" pitchFamily="34" charset="0"/>
                        </a:rPr>
                        <a:t>TC_GU5_5</a:t>
                      </a:r>
                      <a:endParaRPr lang="it-IT" sz="18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972561312"/>
                  </a:ext>
                </a:extLst>
              </a:tr>
              <a:tr h="0">
                <a:tc>
                  <a:txBody>
                    <a:bodyPr/>
                    <a:lstStyle/>
                    <a:p>
                      <a:pPr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Pre-condizione: </a:t>
                      </a:r>
                      <a:r>
                        <a:rPr lang="it-IT" sz="1200" b="0"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L’utente si trova nella pagina libro</a:t>
                      </a:r>
                      <a:endParaRPr lang="it-IT" sz="18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5619023"/>
                  </a:ext>
                </a:extLst>
              </a:tr>
              <a:tr h="0">
                <a:tc>
                  <a:txBody>
                    <a:bodyPr/>
                    <a:lstStyle/>
                    <a:p>
                      <a:pPr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Flusso di eventi</a:t>
                      </a:r>
                      <a:endParaRPr lang="it-IT" sz="18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4276785220"/>
                  </a:ext>
                </a:extLst>
              </a:tr>
              <a:tr h="0">
                <a:tc>
                  <a:txBody>
                    <a:bodyPr/>
                    <a:lstStyle/>
                    <a:p>
                      <a:pPr algn="l" fontAlgn="t">
                        <a:spcBef>
                          <a:spcPts val="0"/>
                        </a:spcBef>
                        <a:spcAft>
                          <a:spcPts val="0"/>
                        </a:spcAft>
                      </a:pPr>
                      <a:r>
                        <a:rPr lang="it-IT" sz="1200" b="1" i="0" u="none" strike="noStrike" kern="10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L’utente ha digitato i seguenti input:</a:t>
                      </a:r>
                      <a:endParaRPr lang="it-IT" sz="1800" b="0" i="0" u="none" strike="noStrike">
                        <a:effectLst/>
                        <a:latin typeface="Arial" panose="020B0604020202020204" pitchFamily="34" charset="0"/>
                      </a:endParaRPr>
                    </a:p>
                    <a:p>
                      <a:pPr algn="l" fontAlgn="t">
                        <a:spcBef>
                          <a:spcPts val="0"/>
                        </a:spcBef>
                        <a:spcAft>
                          <a:spcPts val="0"/>
                        </a:spcAft>
                      </a:pPr>
                      <a:r>
                        <a:rPr lang="it-IT" sz="1200" b="1" i="0" u="none" strike="noStrike" kern="10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a:t>
                      </a:r>
                      <a:endParaRPr lang="it-IT" sz="1800" b="0" i="0" u="none" strike="noStrike">
                        <a:effectLst/>
                        <a:latin typeface="Arial" panose="020B0604020202020204" pitchFamily="34" charset="0"/>
                      </a:endParaRPr>
                    </a:p>
                    <a:p>
                      <a:pPr marL="347472" indent="-347472" algn="l" fontAlgn="t">
                        <a:spcBef>
                          <a:spcPts val="0"/>
                        </a:spcBef>
                        <a:spcAft>
                          <a:spcPts val="0"/>
                        </a:spcAft>
                      </a:pPr>
                      <a:r>
                        <a:rPr lang="it-IT" sz="1200" b="1" i="0" u="none" strike="noStrike" kern="10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Recensione: Wow, gran bel libro!%$&amp;£</a:t>
                      </a:r>
                      <a:endParaRPr lang="it-IT" sz="1800" b="0" i="0" u="none" strike="noStrike">
                        <a:effectLst/>
                        <a:latin typeface="Arial" panose="020B0604020202020204" pitchFamily="34" charset="0"/>
                      </a:endParaRPr>
                    </a:p>
                    <a:p>
                      <a:pPr marL="347472" indent="-347472" algn="l" fontAlgn="t">
                        <a:spcBef>
                          <a:spcPts val="0"/>
                        </a:spcBef>
                        <a:spcAft>
                          <a:spcPts val="0"/>
                        </a:spcAft>
                      </a:pPr>
                      <a:r>
                        <a:rPr lang="it-IT" sz="1200" b="1" i="0" u="none" strike="noStrike" kern="10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Voto: 5</a:t>
                      </a:r>
                      <a:endParaRPr lang="it-IT" sz="1800" b="0" i="0" u="none" strike="noStrike">
                        <a:effectLst/>
                        <a:latin typeface="Arial" panose="020B0604020202020204" pitchFamily="34" charset="0"/>
                      </a:endParaRPr>
                    </a:p>
                    <a:p>
                      <a:pPr marL="457200" algn="l" fontAlgn="t">
                        <a:spcBef>
                          <a:spcPts val="0"/>
                        </a:spcBef>
                        <a:spcAft>
                          <a:spcPts val="0"/>
                        </a:spcAft>
                      </a:pPr>
                      <a:r>
                        <a:rPr lang="it-IT" sz="1200" b="1" i="0" u="none" strike="noStrike" kern="10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a:t>
                      </a:r>
                      <a:endParaRPr lang="it-IT" sz="1800" b="0" i="0" u="none" strike="noStrike">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68693"/>
                  </a:ext>
                </a:extLst>
              </a:tr>
              <a:tr h="0">
                <a:tc>
                  <a:txBody>
                    <a:bodyPr/>
                    <a:lstStyle/>
                    <a:p>
                      <a:pPr algn="l" fontAlgn="t">
                        <a:spcBef>
                          <a:spcPts val="0"/>
                        </a:spcBef>
                        <a:spcAft>
                          <a:spcPts val="0"/>
                        </a:spcAft>
                      </a:pPr>
                      <a:r>
                        <a:rPr lang="it-IT" sz="1200" b="1" i="0" u="none" strike="noStrike" kern="100" dirty="0">
                          <a:solidFill>
                            <a:srgbClr val="000000"/>
                          </a:solidFill>
                          <a:effectLst/>
                          <a:latin typeface="Calibri" panose="020F0502020204030204" pitchFamily="34" charset="0"/>
                          <a:ea typeface="Lucida Sans Unicode" panose="020B0602030504020204" pitchFamily="34" charset="0"/>
                          <a:cs typeface="Calibri" panose="020F0502020204030204" pitchFamily="34" charset="0"/>
                        </a:rPr>
                        <a:t> Oracolo: La pubblicazione della recensione non va a buon fine poiché il formato del campo   Recensione non è corretto</a:t>
                      </a:r>
                      <a:endParaRPr lang="it-IT" sz="1800" b="0" i="0" u="none" strike="noStrike" dirty="0">
                        <a:effectLst/>
                        <a:latin typeface="Arial" panose="020B0604020202020204" pitchFamily="34" charset="0"/>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9536573"/>
                  </a:ext>
                </a:extLst>
              </a:tr>
            </a:tbl>
          </a:graphicData>
        </a:graphic>
      </p:graphicFrame>
      <p:sp>
        <p:nvSpPr>
          <p:cNvPr id="7" name="CasellaDiTesto 6">
            <a:extLst>
              <a:ext uri="{FF2B5EF4-FFF2-40B4-BE49-F238E27FC236}">
                <a16:creationId xmlns:a16="http://schemas.microsoft.com/office/drawing/2014/main" id="{0C30E604-BC49-45E2-BCF0-F159B59E2B26}"/>
              </a:ext>
            </a:extLst>
          </p:cNvPr>
          <p:cNvSpPr txBox="1"/>
          <p:nvPr/>
        </p:nvSpPr>
        <p:spPr>
          <a:xfrm>
            <a:off x="6239132" y="5529738"/>
            <a:ext cx="5981186" cy="584775"/>
          </a:xfrm>
          <a:prstGeom prst="rect">
            <a:avLst/>
          </a:prstGeom>
          <a:noFill/>
        </p:spPr>
        <p:txBody>
          <a:bodyPr wrap="square" rtlCol="0">
            <a:spAutoFit/>
          </a:bodyPr>
          <a:lstStyle/>
          <a:p>
            <a:r>
              <a:rPr lang="it-IT" sz="1600" i="1" dirty="0"/>
              <a:t>Per maggiori info vedere documento Test Case </a:t>
            </a:r>
            <a:r>
              <a:rPr lang="it-IT" sz="1600" i="1" dirty="0" err="1"/>
              <a:t>Specification</a:t>
            </a:r>
            <a:r>
              <a:rPr lang="it-IT" sz="1600" i="1" dirty="0"/>
              <a:t>                  					 (pag.12)</a:t>
            </a:r>
          </a:p>
        </p:txBody>
      </p:sp>
    </p:spTree>
    <p:extLst>
      <p:ext uri="{BB962C8B-B14F-4D97-AF65-F5344CB8AC3E}">
        <p14:creationId xmlns:p14="http://schemas.microsoft.com/office/powerpoint/2010/main" val="2098451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62E6E639-B6AA-49C7-8143-640A05DF6EC1}"/>
              </a:ext>
            </a:extLst>
          </p:cNvPr>
          <p:cNvPicPr>
            <a:picLocks noChangeAspect="1"/>
          </p:cNvPicPr>
          <p:nvPr/>
        </p:nvPicPr>
        <p:blipFill rotWithShape="1">
          <a:blip r:embed="rId2"/>
          <a:srcRect l="11094" t="21375" r="2187" b="11092"/>
          <a:stretch/>
        </p:blipFill>
        <p:spPr>
          <a:xfrm>
            <a:off x="809625" y="1400175"/>
            <a:ext cx="10572750" cy="4629150"/>
          </a:xfrm>
          <a:prstGeom prst="rect">
            <a:avLst/>
          </a:prstGeom>
        </p:spPr>
      </p:pic>
      <p:sp>
        <p:nvSpPr>
          <p:cNvPr id="4" name="CasellaDiTesto 3">
            <a:extLst>
              <a:ext uri="{FF2B5EF4-FFF2-40B4-BE49-F238E27FC236}">
                <a16:creationId xmlns:a16="http://schemas.microsoft.com/office/drawing/2014/main" id="{BAD02D8A-8F1A-432E-8121-5FEC48F1723C}"/>
              </a:ext>
            </a:extLst>
          </p:cNvPr>
          <p:cNvSpPr txBox="1"/>
          <p:nvPr/>
        </p:nvSpPr>
        <p:spPr>
          <a:xfrm>
            <a:off x="2910849" y="436632"/>
            <a:ext cx="6084551" cy="707886"/>
          </a:xfrm>
          <a:prstGeom prst="rect">
            <a:avLst/>
          </a:prstGeom>
          <a:noFill/>
        </p:spPr>
        <p:txBody>
          <a:bodyPr wrap="none" rtlCol="0">
            <a:spAutoFit/>
          </a:bodyPr>
          <a:lstStyle/>
          <a:p>
            <a:r>
              <a:rPr lang="it-IT" sz="4000" b="1" dirty="0"/>
              <a:t>Test di Unità: </a:t>
            </a:r>
            <a:r>
              <a:rPr lang="it-IT" sz="4000" b="1" dirty="0" err="1"/>
              <a:t>ReviewDAO</a:t>
            </a:r>
            <a:endParaRPr lang="it-IT" sz="4000" b="1" dirty="0"/>
          </a:p>
        </p:txBody>
      </p:sp>
    </p:spTree>
    <p:extLst>
      <p:ext uri="{BB962C8B-B14F-4D97-AF65-F5344CB8AC3E}">
        <p14:creationId xmlns:p14="http://schemas.microsoft.com/office/powerpoint/2010/main" val="176028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02717B8-C755-4991-8D94-D471829B8DC1}"/>
              </a:ext>
            </a:extLst>
          </p:cNvPr>
          <p:cNvSpPr txBox="1"/>
          <p:nvPr/>
        </p:nvSpPr>
        <p:spPr>
          <a:xfrm>
            <a:off x="1677492" y="561975"/>
            <a:ext cx="8842870" cy="707886"/>
          </a:xfrm>
          <a:prstGeom prst="rect">
            <a:avLst/>
          </a:prstGeom>
          <a:noFill/>
        </p:spPr>
        <p:txBody>
          <a:bodyPr wrap="none" rtlCol="0">
            <a:spAutoFit/>
          </a:bodyPr>
          <a:lstStyle/>
          <a:p>
            <a:r>
              <a:rPr lang="it-IT" sz="4000" b="1" dirty="0"/>
              <a:t>Test di integrazione: </a:t>
            </a:r>
            <a:r>
              <a:rPr lang="it-IT" sz="4000" b="1" dirty="0" err="1"/>
              <a:t>ReviewServlet</a:t>
            </a:r>
            <a:endParaRPr lang="it-IT" sz="4000" b="1" dirty="0"/>
          </a:p>
        </p:txBody>
      </p:sp>
      <p:sp>
        <p:nvSpPr>
          <p:cNvPr id="5" name="CasellaDiTesto 4">
            <a:extLst>
              <a:ext uri="{FF2B5EF4-FFF2-40B4-BE49-F238E27FC236}">
                <a16:creationId xmlns:a16="http://schemas.microsoft.com/office/drawing/2014/main" id="{F79C54D1-0219-46D1-A7B3-62C05CA166E3}"/>
              </a:ext>
            </a:extLst>
          </p:cNvPr>
          <p:cNvSpPr txBox="1"/>
          <p:nvPr/>
        </p:nvSpPr>
        <p:spPr>
          <a:xfrm>
            <a:off x="3092613" y="5926693"/>
            <a:ext cx="6006773" cy="369332"/>
          </a:xfrm>
          <a:prstGeom prst="rect">
            <a:avLst/>
          </a:prstGeom>
          <a:noFill/>
        </p:spPr>
        <p:txBody>
          <a:bodyPr wrap="none" rtlCol="0">
            <a:spAutoFit/>
          </a:bodyPr>
          <a:lstStyle/>
          <a:p>
            <a:r>
              <a:rPr lang="it-IT" dirty="0"/>
              <a:t>Caso di test: formato recensione non valido (TC_GU5_5)</a:t>
            </a:r>
          </a:p>
        </p:txBody>
      </p:sp>
      <p:pic>
        <p:nvPicPr>
          <p:cNvPr id="7" name="Immagine 6" descr="Immagine che contiene testo&#10;&#10;Descrizione generata automaticamente">
            <a:extLst>
              <a:ext uri="{FF2B5EF4-FFF2-40B4-BE49-F238E27FC236}">
                <a16:creationId xmlns:a16="http://schemas.microsoft.com/office/drawing/2014/main" id="{20C71FBC-1BB0-4A9E-85F7-E811AC126ECB}"/>
              </a:ext>
            </a:extLst>
          </p:cNvPr>
          <p:cNvPicPr>
            <a:picLocks noChangeAspect="1"/>
          </p:cNvPicPr>
          <p:nvPr/>
        </p:nvPicPr>
        <p:blipFill rotWithShape="1">
          <a:blip r:embed="rId2"/>
          <a:srcRect l="11094" t="22764" r="13711" b="13315"/>
          <a:stretch/>
        </p:blipFill>
        <p:spPr>
          <a:xfrm>
            <a:off x="1512094" y="1415980"/>
            <a:ext cx="9167812" cy="4381500"/>
          </a:xfrm>
          <a:prstGeom prst="rect">
            <a:avLst/>
          </a:prstGeom>
        </p:spPr>
      </p:pic>
    </p:spTree>
    <p:extLst>
      <p:ext uri="{BB962C8B-B14F-4D97-AF65-F5344CB8AC3E}">
        <p14:creationId xmlns:p14="http://schemas.microsoft.com/office/powerpoint/2010/main" val="83127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5D1EA9-0D41-421D-84CA-538F03366C72}"/>
              </a:ext>
            </a:extLst>
          </p:cNvPr>
          <p:cNvSpPr>
            <a:spLocks noGrp="1"/>
          </p:cNvSpPr>
          <p:nvPr>
            <p:ph type="title"/>
          </p:nvPr>
        </p:nvSpPr>
        <p:spPr>
          <a:xfrm>
            <a:off x="867368" y="194518"/>
            <a:ext cx="10058400" cy="1609344"/>
          </a:xfrm>
        </p:spPr>
        <p:txBody>
          <a:bodyPr>
            <a:normAutofit/>
          </a:bodyPr>
          <a:lstStyle/>
          <a:p>
            <a:r>
              <a:rPr lang="it-IT" dirty="0"/>
              <a:t>Cos’è SocialBook?</a:t>
            </a:r>
          </a:p>
        </p:txBody>
      </p:sp>
      <p:sp>
        <p:nvSpPr>
          <p:cNvPr id="3" name="Segnaposto contenuto 2">
            <a:extLst>
              <a:ext uri="{FF2B5EF4-FFF2-40B4-BE49-F238E27FC236}">
                <a16:creationId xmlns:a16="http://schemas.microsoft.com/office/drawing/2014/main" id="{55A122D7-0D81-421E-8824-F2F8CD7E7EB3}"/>
              </a:ext>
            </a:extLst>
          </p:cNvPr>
          <p:cNvSpPr>
            <a:spLocks noGrp="1"/>
          </p:cNvSpPr>
          <p:nvPr>
            <p:ph idx="1"/>
          </p:nvPr>
        </p:nvSpPr>
        <p:spPr>
          <a:xfrm>
            <a:off x="867368" y="1803862"/>
            <a:ext cx="6811347" cy="4423270"/>
          </a:xfrm>
        </p:spPr>
        <p:txBody>
          <a:bodyPr>
            <a:noAutofit/>
          </a:bodyPr>
          <a:lstStyle/>
          <a:p>
            <a:pPr marL="0" indent="0">
              <a:spcAft>
                <a:spcPts val="800"/>
              </a:spcAft>
              <a:buNone/>
            </a:pPr>
            <a:r>
              <a:rPr lang="it-IT" sz="1600" dirty="0">
                <a:effectLst/>
                <a:latin typeface="Calibri" panose="020F0502020204030204" pitchFamily="34" charset="0"/>
                <a:ea typeface="Calibri" panose="020F0502020204030204" pitchFamily="34" charset="0"/>
                <a:cs typeface="Times New Roman" panose="02020603050405020304" pitchFamily="18" charset="0"/>
              </a:rPr>
              <a:t>Il software </a:t>
            </a:r>
            <a:r>
              <a:rPr lang="it-IT" sz="1600" dirty="0" err="1">
                <a:effectLst/>
                <a:latin typeface="Calibri" panose="020F0502020204030204" pitchFamily="34" charset="0"/>
                <a:ea typeface="Calibri" panose="020F0502020204030204" pitchFamily="34" charset="0"/>
                <a:cs typeface="Times New Roman" panose="02020603050405020304" pitchFamily="18" charset="0"/>
              </a:rPr>
              <a:t>Socialbook</a:t>
            </a:r>
            <a:r>
              <a:rPr lang="it-IT" sz="1600" dirty="0">
                <a:effectLst/>
                <a:latin typeface="Calibri" panose="020F0502020204030204" pitchFamily="34" charset="0"/>
                <a:ea typeface="Calibri" panose="020F0502020204030204" pitchFamily="34" charset="0"/>
                <a:cs typeface="Times New Roman" panose="02020603050405020304" pitchFamily="18" charset="0"/>
              </a:rPr>
              <a:t> è una piattaforma web il cui obbiettivo è quello di fornire le funzionalità tipiche di un e-commerce di libri </a:t>
            </a:r>
            <a:r>
              <a:rPr lang="it-IT" sz="1600" dirty="0">
                <a:latin typeface="Calibri" panose="020F0502020204030204" pitchFamily="34" charset="0"/>
                <a:ea typeface="Calibri" panose="020F0502020204030204" pitchFamily="34" charset="0"/>
                <a:cs typeface="Times New Roman" panose="02020603050405020304" pitchFamily="18" charset="0"/>
              </a:rPr>
              <a:t>ma, in più, </a:t>
            </a:r>
            <a:r>
              <a:rPr lang="it-IT" sz="1600" dirty="0">
                <a:effectLst/>
                <a:latin typeface="Calibri" panose="020F0502020204030204" pitchFamily="34" charset="0"/>
                <a:ea typeface="Calibri" panose="020F0502020204030204" pitchFamily="34" charset="0"/>
                <a:cs typeface="Times New Roman" panose="02020603050405020304" pitchFamily="18" charset="0"/>
              </a:rPr>
              <a:t>dar vita a una community nella quale gli utenti possano interagire tra loro.</a:t>
            </a:r>
          </a:p>
          <a:p>
            <a:pPr marL="0" indent="0">
              <a:spcAft>
                <a:spcPts val="800"/>
              </a:spcAft>
              <a:buNone/>
            </a:pPr>
            <a:r>
              <a:rPr lang="it-IT" sz="1600" dirty="0">
                <a:latin typeface="Calibri" panose="020F0502020204030204" pitchFamily="34" charset="0"/>
                <a:ea typeface="Calibri" panose="020F0502020204030204" pitchFamily="34" charset="0"/>
                <a:cs typeface="Times New Roman" panose="02020603050405020304" pitchFamily="18" charset="0"/>
              </a:rPr>
              <a:t>Un utente non registrato può visitare il sito, sfogliare i libri del catalogo, visualizzare le pagine di altri utenti e le loro </a:t>
            </a:r>
            <a:r>
              <a:rPr lang="it-IT" sz="1600" dirty="0" err="1">
                <a:latin typeface="Calibri" panose="020F0502020204030204" pitchFamily="34" charset="0"/>
                <a:ea typeface="Calibri" panose="020F0502020204030204" pitchFamily="34" charset="0"/>
                <a:cs typeface="Times New Roman" panose="02020603050405020304" pitchFamily="18" charset="0"/>
              </a:rPr>
              <a:t>Booklist</a:t>
            </a:r>
            <a:r>
              <a:rPr lang="it-IT" sz="1600" dirty="0">
                <a:latin typeface="Calibri" panose="020F0502020204030204" pitchFamily="34" charset="0"/>
                <a:ea typeface="Calibri" panose="020F0502020204030204" pitchFamily="34" charset="0"/>
                <a:cs typeface="Times New Roman" panose="02020603050405020304" pitchFamily="18" charset="0"/>
              </a:rPr>
              <a:t> (liste di libri classificate secondo il gusto dell’utente). Inoltre, nel caso dovesse riscontrare problemi con il sito, oppure volesse segnalare comportamenti scorretti di altri utenti (violazione della policy del sito), può creare un ticket che sarà poi gestito dall’admin predisposto per quel tipo di problema.</a:t>
            </a:r>
          </a:p>
          <a:p>
            <a:pPr marL="0" indent="0">
              <a:spcAft>
                <a:spcPts val="800"/>
              </a:spcAft>
              <a:buNone/>
            </a:pPr>
            <a:r>
              <a:rPr lang="it-IT" sz="1600" dirty="0">
                <a:latin typeface="Calibri" panose="020F0502020204030204" pitchFamily="34" charset="0"/>
                <a:ea typeface="Calibri" panose="020F0502020204030204" pitchFamily="34" charset="0"/>
                <a:cs typeface="Times New Roman" panose="02020603050405020304" pitchFamily="18" charset="0"/>
              </a:rPr>
              <a:t>Un utente registrato eredita tutte queste funzionalità ma, in più, potrà creare una o più </a:t>
            </a:r>
            <a:r>
              <a:rPr lang="it-IT" sz="1600" dirty="0" err="1">
                <a:latin typeface="Calibri" panose="020F0502020204030204" pitchFamily="34" charset="0"/>
                <a:ea typeface="Calibri" panose="020F0502020204030204" pitchFamily="34" charset="0"/>
                <a:cs typeface="Times New Roman" panose="02020603050405020304" pitchFamily="18" charset="0"/>
              </a:rPr>
              <a:t>booklist</a:t>
            </a:r>
            <a:r>
              <a:rPr lang="it-IT" sz="1600" dirty="0">
                <a:latin typeface="Calibri" panose="020F0502020204030204" pitchFamily="34" charset="0"/>
                <a:ea typeface="Calibri" panose="020F0502020204030204" pitchFamily="34" charset="0"/>
                <a:cs typeface="Times New Roman" panose="02020603050405020304" pitchFamily="18" charset="0"/>
              </a:rPr>
              <a:t>, recensire, acquistare e aggiungere libri ai preferiti, seguire altri utenti e le loro </a:t>
            </a:r>
            <a:r>
              <a:rPr lang="it-IT" sz="1600" dirty="0" err="1">
                <a:latin typeface="Calibri" panose="020F0502020204030204" pitchFamily="34" charset="0"/>
                <a:ea typeface="Calibri" panose="020F0502020204030204" pitchFamily="34" charset="0"/>
                <a:cs typeface="Times New Roman" panose="02020603050405020304" pitchFamily="18" charset="0"/>
              </a:rPr>
              <a:t>booklist</a:t>
            </a:r>
            <a:r>
              <a:rPr lang="it-IT" sz="1600" dirty="0">
                <a:latin typeface="Calibri" panose="020F0502020204030204" pitchFamily="34" charset="0"/>
                <a:ea typeface="Calibri" panose="020F0502020204030204" pitchFamily="34" charset="0"/>
                <a:cs typeface="Times New Roman" panose="02020603050405020304" pitchFamily="18" charset="0"/>
              </a:rPr>
              <a:t>.</a:t>
            </a:r>
          </a:p>
          <a:p>
            <a:pPr marL="0" indent="0">
              <a:spcAft>
                <a:spcPts val="800"/>
              </a:spcAft>
              <a:buNone/>
            </a:pPr>
            <a:r>
              <a:rPr lang="it-IT" sz="1600" dirty="0">
                <a:latin typeface="Calibri" panose="020F0502020204030204" pitchFamily="34" charset="0"/>
                <a:ea typeface="Calibri" panose="020F0502020204030204" pitchFamily="34" charset="0"/>
                <a:cs typeface="Times New Roman" panose="02020603050405020304" pitchFamily="18" charset="0"/>
              </a:rPr>
              <a:t>Le funzionalità elencate rappresentano i requisiti funzionali su cui si è basata l’intera progettazione ed implementazione del sistema </a:t>
            </a:r>
          </a:p>
          <a:p>
            <a:pPr marL="0" indent="0">
              <a:spcAft>
                <a:spcPts val="800"/>
              </a:spcAft>
              <a:buNone/>
            </a:pPr>
            <a:r>
              <a:rPr lang="it-IT" sz="1600" dirty="0">
                <a:latin typeface="Calibri" panose="020F0502020204030204" pitchFamily="34" charset="0"/>
                <a:ea typeface="Calibri" panose="020F0502020204030204" pitchFamily="34" charset="0"/>
                <a:cs typeface="Times New Roman" panose="02020603050405020304" pitchFamily="18" charset="0"/>
              </a:rPr>
              <a:t>(</a:t>
            </a:r>
            <a:r>
              <a:rPr lang="it-IT" sz="1600" i="1" dirty="0">
                <a:latin typeface="Calibri" panose="020F0502020204030204" pitchFamily="34" charset="0"/>
                <a:ea typeface="Calibri" panose="020F0502020204030204" pitchFamily="34" charset="0"/>
                <a:cs typeface="Times New Roman" panose="02020603050405020304" pitchFamily="18" charset="0"/>
              </a:rPr>
              <a:t>per maggiori dettagli consultare il documento di Analisi dei Requisiti, paragrafo 3.2 a </a:t>
            </a:r>
            <a:r>
              <a:rPr lang="it-IT" sz="1600" i="1" dirty="0" err="1">
                <a:latin typeface="Calibri" panose="020F0502020204030204" pitchFamily="34" charset="0"/>
                <a:ea typeface="Calibri" panose="020F0502020204030204" pitchFamily="34" charset="0"/>
                <a:cs typeface="Times New Roman" panose="02020603050405020304" pitchFamily="18" charset="0"/>
              </a:rPr>
              <a:t>pag</a:t>
            </a:r>
            <a:r>
              <a:rPr lang="it-IT" sz="1600" i="1" dirty="0">
                <a:latin typeface="Calibri" panose="020F0502020204030204" pitchFamily="34" charset="0"/>
                <a:ea typeface="Calibri" panose="020F0502020204030204" pitchFamily="34" charset="0"/>
                <a:cs typeface="Times New Roman" panose="02020603050405020304" pitchFamily="18" charset="0"/>
              </a:rPr>
              <a:t> 6</a:t>
            </a:r>
            <a:r>
              <a:rPr lang="it-IT" sz="1600" dirty="0">
                <a:latin typeface="Calibri" panose="020F0502020204030204" pitchFamily="34" charset="0"/>
                <a:ea typeface="Calibri" panose="020F0502020204030204" pitchFamily="34" charset="0"/>
                <a:cs typeface="Times New Roman" panose="02020603050405020304" pitchFamily="18" charset="0"/>
              </a:rPr>
              <a:t>)</a:t>
            </a:r>
          </a:p>
        </p:txBody>
      </p:sp>
      <p:pic>
        <p:nvPicPr>
          <p:cNvPr id="5" name="Immagine 4" descr="Immagine che contiene testo&#10;&#10;Descrizione generata automaticamente">
            <a:extLst>
              <a:ext uri="{FF2B5EF4-FFF2-40B4-BE49-F238E27FC236}">
                <a16:creationId xmlns:a16="http://schemas.microsoft.com/office/drawing/2014/main" id="{0E40D9E9-52EB-4AB0-ADB2-AD408E6ADBD4}"/>
              </a:ext>
            </a:extLst>
          </p:cNvPr>
          <p:cNvPicPr>
            <a:picLocks noChangeAspect="1"/>
          </p:cNvPicPr>
          <p:nvPr/>
        </p:nvPicPr>
        <p:blipFill rotWithShape="1">
          <a:blip r:embed="rId2"/>
          <a:srcRect l="7306" r="26145"/>
          <a:stretch/>
        </p:blipFill>
        <p:spPr>
          <a:xfrm>
            <a:off x="7918959" y="2531990"/>
            <a:ext cx="3557693" cy="2967015"/>
          </a:xfrm>
          <a:prstGeom prst="rect">
            <a:avLst/>
          </a:prstGeom>
        </p:spPr>
      </p:pic>
    </p:spTree>
    <p:extLst>
      <p:ext uri="{BB962C8B-B14F-4D97-AF65-F5344CB8AC3E}">
        <p14:creationId xmlns:p14="http://schemas.microsoft.com/office/powerpoint/2010/main" val="3972979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2021-02-15 17-52-17">
            <a:hlinkClick r:id="" action="ppaction://media"/>
            <a:extLst>
              <a:ext uri="{FF2B5EF4-FFF2-40B4-BE49-F238E27FC236}">
                <a16:creationId xmlns:a16="http://schemas.microsoft.com/office/drawing/2014/main" id="{3BD34710-45A3-4DDE-B080-F6220EF1437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85725" y="250328"/>
            <a:ext cx="10832570" cy="6093321"/>
          </a:xfrm>
          <a:prstGeom prst="rect">
            <a:avLst/>
          </a:prstGeom>
        </p:spPr>
      </p:pic>
      <p:sp>
        <p:nvSpPr>
          <p:cNvPr id="3" name="CasellaDiTesto 2">
            <a:extLst>
              <a:ext uri="{FF2B5EF4-FFF2-40B4-BE49-F238E27FC236}">
                <a16:creationId xmlns:a16="http://schemas.microsoft.com/office/drawing/2014/main" id="{B247157C-B6CB-467F-A0EA-029E62721312}"/>
              </a:ext>
            </a:extLst>
          </p:cNvPr>
          <p:cNvSpPr txBox="1"/>
          <p:nvPr/>
        </p:nvSpPr>
        <p:spPr>
          <a:xfrm>
            <a:off x="11380118" y="163264"/>
            <a:ext cx="553998" cy="6531472"/>
          </a:xfrm>
          <a:prstGeom prst="rect">
            <a:avLst/>
          </a:prstGeom>
          <a:noFill/>
        </p:spPr>
        <p:txBody>
          <a:bodyPr vert="vert" wrap="square" rtlCol="0">
            <a:spAutoFit/>
          </a:bodyPr>
          <a:lstStyle/>
          <a:p>
            <a:r>
              <a:rPr lang="it-IT" sz="2400" b="1" dirty="0"/>
              <a:t>Test di sistema: Recensione Formato errato</a:t>
            </a:r>
          </a:p>
        </p:txBody>
      </p:sp>
    </p:spTree>
    <p:extLst>
      <p:ext uri="{BB962C8B-B14F-4D97-AF65-F5344CB8AC3E}">
        <p14:creationId xmlns:p14="http://schemas.microsoft.com/office/powerpoint/2010/main" val="204248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78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1DA82E-FD43-49E6-8CD6-DF783BF44C69}"/>
              </a:ext>
            </a:extLst>
          </p:cNvPr>
          <p:cNvSpPr>
            <a:spLocks noGrp="1"/>
          </p:cNvSpPr>
          <p:nvPr>
            <p:ph type="title"/>
          </p:nvPr>
        </p:nvSpPr>
        <p:spPr>
          <a:xfrm>
            <a:off x="2086383" y="106483"/>
            <a:ext cx="8894805" cy="1609344"/>
          </a:xfrm>
        </p:spPr>
        <p:txBody>
          <a:bodyPr/>
          <a:lstStyle/>
          <a:p>
            <a:r>
              <a:rPr lang="it-IT" dirty="0"/>
              <a:t>Requisiti non funzionali</a:t>
            </a:r>
          </a:p>
        </p:txBody>
      </p:sp>
      <p:sp>
        <p:nvSpPr>
          <p:cNvPr id="3" name="Segnaposto contenuto 2">
            <a:extLst>
              <a:ext uri="{FF2B5EF4-FFF2-40B4-BE49-F238E27FC236}">
                <a16:creationId xmlns:a16="http://schemas.microsoft.com/office/drawing/2014/main" id="{B8296B65-FE6A-4042-96D2-E9E5C8ED83A8}"/>
              </a:ext>
            </a:extLst>
          </p:cNvPr>
          <p:cNvSpPr>
            <a:spLocks noGrp="1"/>
          </p:cNvSpPr>
          <p:nvPr>
            <p:ph idx="1"/>
          </p:nvPr>
        </p:nvSpPr>
        <p:spPr>
          <a:xfrm>
            <a:off x="1063752" y="1715827"/>
            <a:ext cx="10058400" cy="4357801"/>
          </a:xfrm>
        </p:spPr>
        <p:txBody>
          <a:bodyPr>
            <a:normAutofit lnSpcReduction="10000"/>
          </a:bodyPr>
          <a:lstStyle/>
          <a:p>
            <a:pPr marL="0" indent="0">
              <a:buNone/>
            </a:pPr>
            <a:r>
              <a:rPr lang="it-IT" dirty="0"/>
              <a:t>I requisiti non funzionali sono gli aspetti visibili all’utente ma non legati direttamente al comportamento funzionale. </a:t>
            </a:r>
          </a:p>
          <a:p>
            <a:pPr marL="0" indent="0">
              <a:buNone/>
            </a:pPr>
            <a:r>
              <a:rPr lang="it-IT" dirty="0"/>
              <a:t>Di seguito riportiamo i requisiti non funzionali con la maggior priorità:</a:t>
            </a:r>
          </a:p>
          <a:p>
            <a:r>
              <a:rPr lang="it-IT" b="1" dirty="0"/>
              <a:t>NFR_1 Usabilità: </a:t>
            </a:r>
            <a:r>
              <a:rPr lang="it-IT" dirty="0">
                <a:effectLst/>
                <a:ea typeface="Calibri" panose="020F0502020204030204" pitchFamily="34" charset="0"/>
              </a:rPr>
              <a:t>Il sistema sarà molto intuitivo e facile da usare anche per utenti inesperti, poiché ci sarà la possibilità di accedere alle varie funzionalità da ogni pagina grazie alla presenza di una barra </a:t>
            </a:r>
            <a:r>
              <a:rPr lang="it-IT" dirty="0" err="1">
                <a:effectLst/>
                <a:ea typeface="Calibri" panose="020F0502020204030204" pitchFamily="34" charset="0"/>
              </a:rPr>
              <a:t>navigazionale</a:t>
            </a:r>
            <a:r>
              <a:rPr lang="it-IT" dirty="0">
                <a:effectLst/>
                <a:ea typeface="Calibri" panose="020F0502020204030204" pitchFamily="34" charset="0"/>
              </a:rPr>
              <a:t>. Inoltre il sistema sarà responsive e, quindi, si adatterà perfettamente al variare delle dimensioni dei diversi dispositivi d’uso (cellulari e tablet).</a:t>
            </a:r>
            <a:endParaRPr lang="it-IT" b="1" dirty="0"/>
          </a:p>
          <a:p>
            <a:r>
              <a:rPr lang="it-IT" b="1" dirty="0"/>
              <a:t>NFR_3 Affidabilità</a:t>
            </a:r>
            <a:r>
              <a:rPr lang="it-IT" dirty="0"/>
              <a:t>: </a:t>
            </a:r>
            <a:r>
              <a:rPr lang="it-IT" dirty="0">
                <a:effectLst/>
                <a:ea typeface="Calibri" panose="020F0502020204030204" pitchFamily="34" charset="0"/>
              </a:rPr>
              <a:t>Il sistema sarà un sistema robusto, in grado di continuare a funzionare anche in presenza di errori umani o tentativi di manomissione.</a:t>
            </a:r>
          </a:p>
          <a:p>
            <a:r>
              <a:rPr lang="it-IT" b="1" dirty="0"/>
              <a:t>NFR_4 Prestazioni</a:t>
            </a:r>
            <a:r>
              <a:rPr lang="it-IT" dirty="0"/>
              <a:t>: </a:t>
            </a:r>
            <a:r>
              <a:rPr lang="it-IT" dirty="0">
                <a:effectLst/>
                <a:ea typeface="Calibri" panose="020F0502020204030204" pitchFamily="34" charset="0"/>
              </a:rPr>
              <a:t>Il sistema garantisce un buon funzionamento e un tempo di risposta relativamente basso per l’esecuzione da parte dell’utente delle funzionalità principali.</a:t>
            </a:r>
            <a:endParaRPr lang="it-IT" dirty="0">
              <a:ea typeface="Calibri" panose="020F0502020204030204" pitchFamily="34" charset="0"/>
            </a:endParaRPr>
          </a:p>
          <a:p>
            <a:pPr marL="0" indent="0">
              <a:buNone/>
            </a:pPr>
            <a:r>
              <a:rPr lang="it-IT" sz="2000" dirty="0">
                <a:latin typeface="Calibri" panose="020F0502020204030204" pitchFamily="34" charset="0"/>
                <a:ea typeface="Calibri" panose="020F0502020204030204" pitchFamily="34" charset="0"/>
                <a:cs typeface="Times New Roman" panose="02020603050405020304" pitchFamily="18" charset="0"/>
              </a:rPr>
              <a:t>(</a:t>
            </a:r>
            <a:r>
              <a:rPr lang="it-IT" sz="2000" i="1" dirty="0">
                <a:latin typeface="Calibri" panose="020F0502020204030204" pitchFamily="34" charset="0"/>
                <a:ea typeface="Calibri" panose="020F0502020204030204" pitchFamily="34" charset="0"/>
                <a:cs typeface="Times New Roman" panose="02020603050405020304" pitchFamily="18" charset="0"/>
              </a:rPr>
              <a:t>per maggiori dettagli consultare il documento di Analisi dei Requisiti, paragrafo 3.3 a </a:t>
            </a:r>
            <a:r>
              <a:rPr lang="it-IT" sz="2000" i="1" dirty="0" err="1">
                <a:latin typeface="Calibri" panose="020F0502020204030204" pitchFamily="34" charset="0"/>
                <a:ea typeface="Calibri" panose="020F0502020204030204" pitchFamily="34" charset="0"/>
                <a:cs typeface="Times New Roman" panose="02020603050405020304" pitchFamily="18" charset="0"/>
              </a:rPr>
              <a:t>pag</a:t>
            </a:r>
            <a:r>
              <a:rPr lang="it-IT" sz="2000" i="1" dirty="0">
                <a:latin typeface="Calibri" panose="020F0502020204030204" pitchFamily="34" charset="0"/>
                <a:ea typeface="Calibri" panose="020F0502020204030204" pitchFamily="34" charset="0"/>
                <a:cs typeface="Times New Roman" panose="02020603050405020304" pitchFamily="18" charset="0"/>
              </a:rPr>
              <a:t> 7</a:t>
            </a:r>
            <a:r>
              <a:rPr lang="it-IT" sz="2000"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944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9F7A820-AA09-4D36-8BC9-6057B1A5B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D1C0C2B-79A6-4103-BA7C-9BCCEDBC912F}"/>
              </a:ext>
            </a:extLst>
          </p:cNvPr>
          <p:cNvSpPr>
            <a:spLocks noGrp="1"/>
          </p:cNvSpPr>
          <p:nvPr>
            <p:ph type="title"/>
          </p:nvPr>
        </p:nvSpPr>
        <p:spPr>
          <a:xfrm>
            <a:off x="8866077" y="965405"/>
            <a:ext cx="3544035" cy="5235084"/>
          </a:xfrm>
          <a:ln>
            <a:noFill/>
          </a:ln>
        </p:spPr>
        <p:txBody>
          <a:bodyPr vert="vert">
            <a:noAutofit/>
          </a:bodyPr>
          <a:lstStyle/>
          <a:p>
            <a:r>
              <a:rPr lang="it-IT" sz="7200" dirty="0"/>
              <a:t>Use Case </a:t>
            </a:r>
            <a:r>
              <a:rPr lang="it-IT" sz="7200" dirty="0" err="1"/>
              <a:t>Diagram</a:t>
            </a:r>
            <a:endParaRPr lang="it-IT" sz="7200" dirty="0"/>
          </a:p>
        </p:txBody>
      </p:sp>
      <p:pic>
        <p:nvPicPr>
          <p:cNvPr id="7" name="Segnaposto contenuto 6">
            <a:extLst>
              <a:ext uri="{FF2B5EF4-FFF2-40B4-BE49-F238E27FC236}">
                <a16:creationId xmlns:a16="http://schemas.microsoft.com/office/drawing/2014/main" id="{3895A6F7-2F75-4FDF-9743-6A2DC5894F2D}"/>
              </a:ext>
            </a:extLst>
          </p:cNvPr>
          <p:cNvPicPr>
            <a:picLocks noGrp="1" noChangeAspect="1"/>
          </p:cNvPicPr>
          <p:nvPr>
            <p:ph idx="1"/>
          </p:nvPr>
        </p:nvPicPr>
        <p:blipFill>
          <a:blip r:embed="rId4"/>
          <a:stretch>
            <a:fillRect/>
          </a:stretch>
        </p:blipFill>
        <p:spPr>
          <a:xfrm>
            <a:off x="990600" y="0"/>
            <a:ext cx="4762500" cy="6865689"/>
          </a:xfrm>
        </p:spPr>
      </p:pic>
      <p:grpSp>
        <p:nvGrpSpPr>
          <p:cNvPr id="14" name="Group 13">
            <a:extLst>
              <a:ext uri="{FF2B5EF4-FFF2-40B4-BE49-F238E27FC236}">
                <a16:creationId xmlns:a16="http://schemas.microsoft.com/office/drawing/2014/main" id="{950C1A80-C382-44F9-8B72-19D5625BA5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BD7C7BAE-433B-4B8F-9F80-E469A375C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32D7D7E4-5AD3-4B48-9AD1-274BA925B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8" name="CasellaDiTesto 17">
            <a:extLst>
              <a:ext uri="{FF2B5EF4-FFF2-40B4-BE49-F238E27FC236}">
                <a16:creationId xmlns:a16="http://schemas.microsoft.com/office/drawing/2014/main" id="{76D2054A-CA08-4E35-9349-4163ABC50844}"/>
              </a:ext>
            </a:extLst>
          </p:cNvPr>
          <p:cNvSpPr txBox="1"/>
          <p:nvPr/>
        </p:nvSpPr>
        <p:spPr>
          <a:xfrm rot="5400000">
            <a:off x="7354849" y="3244333"/>
            <a:ext cx="3391789" cy="369332"/>
          </a:xfrm>
          <a:prstGeom prst="rect">
            <a:avLst/>
          </a:prstGeom>
          <a:noFill/>
        </p:spPr>
        <p:txBody>
          <a:bodyPr wrap="square" rtlCol="0">
            <a:spAutoFit/>
          </a:bodyPr>
          <a:lstStyle/>
          <a:p>
            <a:r>
              <a:rPr lang="it-IT" sz="2800" b="1" dirty="0"/>
              <a:t>Utente Registrato</a:t>
            </a:r>
          </a:p>
        </p:txBody>
      </p:sp>
      <p:cxnSp>
        <p:nvCxnSpPr>
          <p:cNvPr id="9" name="Connettore diritto 8">
            <a:extLst>
              <a:ext uri="{FF2B5EF4-FFF2-40B4-BE49-F238E27FC236}">
                <a16:creationId xmlns:a16="http://schemas.microsoft.com/office/drawing/2014/main" id="{1D5777F4-D7DF-4F89-85D0-7C80A741956D}"/>
              </a:ext>
            </a:extLst>
          </p:cNvPr>
          <p:cNvCxnSpPr/>
          <p:nvPr/>
        </p:nvCxnSpPr>
        <p:spPr>
          <a:xfrm>
            <a:off x="1802607" y="1190625"/>
            <a:ext cx="95726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8141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55AFC4-4BC1-41A5-9323-C73A576BCA52}"/>
              </a:ext>
            </a:extLst>
          </p:cNvPr>
          <p:cNvSpPr>
            <a:spLocks noGrp="1"/>
          </p:cNvSpPr>
          <p:nvPr>
            <p:ph type="title"/>
          </p:nvPr>
        </p:nvSpPr>
        <p:spPr>
          <a:xfrm>
            <a:off x="2491446" y="-249001"/>
            <a:ext cx="9291839" cy="1609344"/>
          </a:xfrm>
        </p:spPr>
        <p:txBody>
          <a:bodyPr>
            <a:normAutofit/>
          </a:bodyPr>
          <a:lstStyle/>
          <a:p>
            <a:r>
              <a:rPr lang="it-IT" dirty="0"/>
              <a:t>Use Case: Recensione</a:t>
            </a:r>
          </a:p>
        </p:txBody>
      </p:sp>
      <p:pic>
        <p:nvPicPr>
          <p:cNvPr id="4" name="Segnaposto contenuto 3" descr="Immagine che contiene testo&#10;&#10;Descrizione generata automaticamente">
            <a:extLst>
              <a:ext uri="{FF2B5EF4-FFF2-40B4-BE49-F238E27FC236}">
                <a16:creationId xmlns:a16="http://schemas.microsoft.com/office/drawing/2014/main" id="{A2E470CD-5B3D-4802-8999-B4D7E8B4C143}"/>
              </a:ext>
            </a:extLst>
          </p:cNvPr>
          <p:cNvPicPr>
            <a:picLocks noGrp="1" noChangeAspect="1"/>
          </p:cNvPicPr>
          <p:nvPr>
            <p:ph idx="1"/>
          </p:nvPr>
        </p:nvPicPr>
        <p:blipFill>
          <a:blip r:embed="rId2"/>
          <a:stretch>
            <a:fillRect/>
          </a:stretch>
        </p:blipFill>
        <p:spPr>
          <a:xfrm>
            <a:off x="408715" y="949698"/>
            <a:ext cx="6007460" cy="5908301"/>
          </a:xfrm>
        </p:spPr>
      </p:pic>
      <p:graphicFrame>
        <p:nvGraphicFramePr>
          <p:cNvPr id="8" name="Segnaposto contenuto 4">
            <a:extLst>
              <a:ext uri="{FF2B5EF4-FFF2-40B4-BE49-F238E27FC236}">
                <a16:creationId xmlns:a16="http://schemas.microsoft.com/office/drawing/2014/main" id="{AA1938B0-1817-4A5C-8DF4-D7D3D859A287}"/>
              </a:ext>
            </a:extLst>
          </p:cNvPr>
          <p:cNvGraphicFramePr>
            <a:graphicFrameLocks/>
          </p:cNvGraphicFramePr>
          <p:nvPr>
            <p:extLst>
              <p:ext uri="{D42A27DB-BD31-4B8C-83A1-F6EECF244321}">
                <p14:modId xmlns:p14="http://schemas.microsoft.com/office/powerpoint/2010/main" val="1914815768"/>
              </p:ext>
            </p:extLst>
          </p:nvPr>
        </p:nvGraphicFramePr>
        <p:xfrm>
          <a:off x="6483287" y="2230103"/>
          <a:ext cx="5397473" cy="3141719"/>
        </p:xfrm>
        <a:graphic>
          <a:graphicData uri="http://schemas.openxmlformats.org/drawingml/2006/table">
            <a:tbl>
              <a:tblPr/>
              <a:tblGrid>
                <a:gridCol w="1858910">
                  <a:extLst>
                    <a:ext uri="{9D8B030D-6E8A-4147-A177-3AD203B41FA5}">
                      <a16:colId xmlns:a16="http://schemas.microsoft.com/office/drawing/2014/main" val="2497589743"/>
                    </a:ext>
                  </a:extLst>
                </a:gridCol>
                <a:gridCol w="3538563">
                  <a:extLst>
                    <a:ext uri="{9D8B030D-6E8A-4147-A177-3AD203B41FA5}">
                      <a16:colId xmlns:a16="http://schemas.microsoft.com/office/drawing/2014/main" val="346418190"/>
                    </a:ext>
                  </a:extLst>
                </a:gridCol>
              </a:tblGrid>
              <a:tr h="234987">
                <a:tc>
                  <a:txBody>
                    <a:bodyPr/>
                    <a:lstStyle/>
                    <a:p>
                      <a:pPr algn="l" fontAlgn="t">
                        <a:spcBef>
                          <a:spcPts val="0"/>
                        </a:spcBef>
                        <a:spcAft>
                          <a:spcPts val="0"/>
                        </a:spcAft>
                        <a:tabLst>
                          <a:tab pos="853440" algn="l"/>
                        </a:tabLst>
                      </a:pPr>
                      <a:r>
                        <a:rPr lang="it-IT" sz="1200" b="1" i="0" u="none" strike="noStrike" kern="100" dirty="0">
                          <a:effectLst/>
                          <a:latin typeface="Century Gothic" panose="020B0502020202020204" pitchFamily="34" charset="0"/>
                          <a:ea typeface="Century Gothic" panose="020B0502020202020204" pitchFamily="34" charset="0"/>
                          <a:cs typeface="Century Gothic" panose="020B0502020202020204" pitchFamily="34" charset="0"/>
                        </a:rPr>
                        <a:t>ID:</a:t>
                      </a: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a:t>
                      </a:r>
                      <a:endParaRPr lang="it-IT" sz="1200" b="0" i="0" u="none" strike="noStrike" dirty="0">
                        <a:effectLst/>
                        <a:latin typeface="Arial" panose="020B0604020202020204" pitchFamily="34" charset="0"/>
                      </a:endParaRPr>
                    </a:p>
                  </a:txBody>
                  <a:tcPr marL="48274" marR="46138" marT="64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l" fontAlgn="t">
                        <a:spcBef>
                          <a:spcPts val="0"/>
                        </a:spcBef>
                        <a:spcAft>
                          <a:spcPts val="0"/>
                        </a:spcAft>
                        <a:tabLst>
                          <a:tab pos="853440" algn="l"/>
                        </a:tabLst>
                      </a:pPr>
                      <a:r>
                        <a:rPr lang="it-IT" sz="1200" b="0" i="0" u="none" strike="noStrike" kern="100" dirty="0">
                          <a:effectLst/>
                          <a:latin typeface="Century Gothic" panose="020B0502020202020204" pitchFamily="34" charset="0"/>
                          <a:ea typeface="Century Gothic" panose="020B0502020202020204" pitchFamily="34" charset="0"/>
                          <a:cs typeface="Century Gothic" panose="020B0502020202020204" pitchFamily="34" charset="0"/>
                        </a:rPr>
                        <a:t>UC_15</a:t>
                      </a:r>
                      <a:endParaRPr lang="it-IT" sz="1200" b="0" i="0" u="none" strike="noStrike" dirty="0">
                        <a:effectLst/>
                        <a:latin typeface="Arial" panose="020B0604020202020204" pitchFamily="34" charset="0"/>
                      </a:endParaRPr>
                    </a:p>
                  </a:txBody>
                  <a:tcPr marL="48274" marR="46138" marT="64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8022416"/>
                  </a:ext>
                </a:extLst>
              </a:tr>
              <a:tr h="234987">
                <a:tc>
                  <a:txBody>
                    <a:bodyPr/>
                    <a:lstStyle/>
                    <a:p>
                      <a:pPr algn="l" fontAlgn="t">
                        <a:spcBef>
                          <a:spcPts val="0"/>
                        </a:spcBef>
                        <a:spcAft>
                          <a:spcPts val="0"/>
                        </a:spcAft>
                        <a:tabLst>
                          <a:tab pos="914400" algn="l"/>
                        </a:tabLst>
                      </a:pPr>
                      <a:r>
                        <a:rPr lang="it-IT" sz="1200" b="1" i="0" u="none" strike="noStrike" kern="1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Nome caso d’uso:     </a:t>
                      </a:r>
                      <a:r>
                        <a:rPr lang="it-IT" sz="1200" b="0" i="0" u="none" strike="noStrike" kern="1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a:t>
                      </a:r>
                      <a:endParaRPr lang="it-IT" sz="1200" b="0" i="0" u="none" strike="noStrike">
                        <a:effectLst/>
                        <a:latin typeface="Arial" panose="020B0604020202020204" pitchFamily="34" charset="0"/>
                      </a:endParaRPr>
                    </a:p>
                  </a:txBody>
                  <a:tcPr marL="48274" marR="46138" marT="64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l" fontAlgn="t">
                        <a:spcBef>
                          <a:spcPts val="0"/>
                        </a:spcBef>
                        <a:spcAft>
                          <a:spcPts val="0"/>
                        </a:spcAft>
                        <a:tabLst>
                          <a:tab pos="914400" algn="l"/>
                        </a:tabLst>
                      </a:pPr>
                      <a:r>
                        <a:rPr lang="it-IT" sz="1200" b="0" i="0" u="none" strike="noStrike" kern="100" dirty="0">
                          <a:effectLst/>
                          <a:latin typeface="Century Gothic" panose="020B0502020202020204" pitchFamily="34" charset="0"/>
                          <a:ea typeface="Century Gothic" panose="020B0502020202020204" pitchFamily="34" charset="0"/>
                          <a:cs typeface="Century Gothic" panose="020B0502020202020204" pitchFamily="34" charset="0"/>
                        </a:rPr>
                        <a:t>Recensione libro</a:t>
                      </a:r>
                      <a:endParaRPr lang="it-IT" sz="1200" b="0" i="0" u="none" strike="noStrike" dirty="0">
                        <a:effectLst/>
                        <a:latin typeface="Arial" panose="020B0604020202020204" pitchFamily="34" charset="0"/>
                      </a:endParaRPr>
                    </a:p>
                  </a:txBody>
                  <a:tcPr marL="48274" marR="46138" marT="64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149543"/>
                  </a:ext>
                </a:extLst>
              </a:tr>
              <a:tr h="234987">
                <a:tc>
                  <a:txBody>
                    <a:bodyPr/>
                    <a:lstStyle/>
                    <a:p>
                      <a:pPr algn="l" fontAlgn="t">
                        <a:spcBef>
                          <a:spcPts val="0"/>
                        </a:spcBef>
                        <a:spcAft>
                          <a:spcPts val="0"/>
                        </a:spcAft>
                      </a:pPr>
                      <a:r>
                        <a:rPr lang="it-IT" sz="1200" b="1" i="0" u="none" strike="noStrike" kern="1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Partecipanti:    </a:t>
                      </a:r>
                      <a:r>
                        <a:rPr lang="it-IT" sz="1200" b="0" i="0" u="none" strike="noStrike" kern="1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a:t>
                      </a:r>
                      <a:endParaRPr lang="it-IT" sz="1200" b="0" i="0" u="none" strike="noStrike">
                        <a:effectLst/>
                        <a:latin typeface="Arial" panose="020B0604020202020204" pitchFamily="34" charset="0"/>
                      </a:endParaRPr>
                    </a:p>
                  </a:txBody>
                  <a:tcPr marL="48274" marR="46138" marT="64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l" fontAlgn="t">
                        <a:spcBef>
                          <a:spcPts val="0"/>
                        </a:spcBef>
                        <a:spcAft>
                          <a:spcPts val="0"/>
                        </a:spcAft>
                        <a:tabLst>
                          <a:tab pos="571500" algn="l"/>
                        </a:tabLst>
                      </a:pPr>
                      <a:r>
                        <a:rPr lang="it-IT" sz="1200" b="0" i="0" u="none" strike="noStrike" kern="100" dirty="0">
                          <a:effectLst/>
                          <a:latin typeface="Century Gothic" panose="020B0502020202020204" pitchFamily="34" charset="0"/>
                          <a:ea typeface="Century Gothic" panose="020B0502020202020204" pitchFamily="34" charset="0"/>
                          <a:cs typeface="Century Gothic" panose="020B0502020202020204" pitchFamily="34" charset="0"/>
                        </a:rPr>
                        <a:t>Utente registrato</a:t>
                      </a:r>
                      <a:endParaRPr lang="it-IT" sz="1200" b="0" i="0" u="none" strike="noStrike" dirty="0">
                        <a:effectLst/>
                        <a:latin typeface="Arial" panose="020B0604020202020204" pitchFamily="34" charset="0"/>
                      </a:endParaRPr>
                    </a:p>
                  </a:txBody>
                  <a:tcPr marL="48274" marR="46138" marT="64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9018580"/>
                  </a:ext>
                </a:extLst>
              </a:tr>
              <a:tr h="422661">
                <a:tc>
                  <a:txBody>
                    <a:bodyPr/>
                    <a:lstStyle/>
                    <a:p>
                      <a:pPr algn="l" fontAlgn="t">
                        <a:spcBef>
                          <a:spcPts val="0"/>
                        </a:spcBef>
                        <a:spcAft>
                          <a:spcPts val="0"/>
                        </a:spcAft>
                      </a:pPr>
                      <a:r>
                        <a:rPr lang="it-IT" sz="1200" b="1" i="0" u="none" strike="noStrike" kern="1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Entry condition:                               </a:t>
                      </a:r>
                      <a:endParaRPr lang="it-IT" sz="1200" b="0" i="0" u="none" strike="noStrike">
                        <a:effectLst/>
                        <a:latin typeface="Arial" panose="020B0604020202020204" pitchFamily="34" charset="0"/>
                      </a:endParaRPr>
                    </a:p>
                  </a:txBody>
                  <a:tcPr marL="48274" marR="46138" marT="64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l" fontAlgn="t">
                        <a:spcBef>
                          <a:spcPts val="0"/>
                        </a:spcBef>
                        <a:spcAft>
                          <a:spcPts val="0"/>
                        </a:spcAft>
                      </a:pPr>
                      <a:r>
                        <a:rPr lang="it-IT" sz="1200" b="0" i="0" u="none" strike="noStrike" kern="100">
                          <a:effectLst/>
                          <a:latin typeface="Century Gothic" panose="020B0502020202020204" pitchFamily="34" charset="0"/>
                          <a:ea typeface="Century Gothic" panose="020B0502020202020204" pitchFamily="34" charset="0"/>
                          <a:cs typeface="Century Gothic" panose="020B0502020202020204" pitchFamily="34" charset="0"/>
                        </a:rPr>
                        <a:t>L’utente deve aver effettuato l’accesso e deve trovarsi sulla pagina del libro.</a:t>
                      </a:r>
                      <a:endParaRPr lang="it-IT" sz="1200" b="0" i="0" u="none" strike="noStrike">
                        <a:effectLst/>
                        <a:latin typeface="Arial" panose="020B0604020202020204" pitchFamily="34" charset="0"/>
                      </a:endParaRPr>
                    </a:p>
                  </a:txBody>
                  <a:tcPr marL="48274" marR="46138" marT="64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9055427"/>
                  </a:ext>
                </a:extLst>
              </a:tr>
              <a:tr h="1779110">
                <a:tc>
                  <a:txBody>
                    <a:bodyPr/>
                    <a:lstStyle/>
                    <a:p>
                      <a:pPr algn="l" fontAlgn="t">
                        <a:spcBef>
                          <a:spcPts val="0"/>
                        </a:spcBef>
                        <a:spcAft>
                          <a:spcPts val="0"/>
                        </a:spcAft>
                      </a:pPr>
                      <a:r>
                        <a:rPr lang="it-IT" sz="1200" b="1"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Flusso degli eventi:                        </a:t>
                      </a:r>
                      <a:endParaRPr lang="it-IT" sz="1200" b="0" i="0" u="none" strike="noStrike" dirty="0">
                        <a:effectLst/>
                        <a:latin typeface="Arial" panose="020B0604020202020204" pitchFamily="34" charset="0"/>
                      </a:endParaRPr>
                    </a:p>
                  </a:txBody>
                  <a:tcPr marL="48274" marR="46138" marT="64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l" fontAlgn="t">
                        <a:spcBef>
                          <a:spcPts val="1200"/>
                        </a:spcBef>
                        <a:spcAft>
                          <a:spcPts val="1200"/>
                        </a:spcAft>
                      </a:pP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1) L’utente scrive la recensione nell’apposito </a:t>
                      </a:r>
                      <a:r>
                        <a:rPr lang="it-IT" sz="1200" b="0" i="0" u="none" strike="noStrike" kern="100" dirty="0" err="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form</a:t>
                      </a:r>
                      <a:endParaRPr lang="it-IT" sz="1200" b="0" i="0" u="none" strike="noStrike" dirty="0">
                        <a:effectLst/>
                        <a:latin typeface="Arial" panose="020B0604020202020204" pitchFamily="34" charset="0"/>
                      </a:endParaRPr>
                    </a:p>
                    <a:p>
                      <a:pPr algn="l" fontAlgn="t">
                        <a:spcBef>
                          <a:spcPts val="1200"/>
                        </a:spcBef>
                        <a:spcAft>
                          <a:spcPts val="1200"/>
                        </a:spcAft>
                      </a:pP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2) L’utente sottomette il </a:t>
                      </a:r>
                      <a:r>
                        <a:rPr lang="it-IT" sz="1200" b="0" i="0" u="none" strike="noStrike" kern="100" dirty="0" err="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form</a:t>
                      </a: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tramite bottone </a:t>
                      </a:r>
                      <a:r>
                        <a:rPr lang="it-IT" sz="1200" b="0" i="1"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Pubblica</a:t>
                      </a: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it-IT" sz="1200" b="0" i="0" u="none" strike="noStrike" kern="1200" dirty="0">
                        <a:solidFill>
                          <a:schemeClr val="tx1"/>
                        </a:solidFill>
                        <a:effectLst/>
                        <a:latin typeface="Arial" panose="020B0604020202020204" pitchFamily="34" charset="0"/>
                        <a:ea typeface="+mn-ea"/>
                        <a:cs typeface="+mn-cs"/>
                      </a:endParaRPr>
                    </a:p>
                    <a:p>
                      <a:pPr algn="l" fontAlgn="t">
                        <a:spcBef>
                          <a:spcPts val="1200"/>
                        </a:spcBef>
                        <a:spcAft>
                          <a:spcPts val="1200"/>
                        </a:spcAft>
                      </a:pP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3) Il sistema manda un messaggio di recensione pubblicata.</a:t>
                      </a:r>
                    </a:p>
                  </a:txBody>
                  <a:tcPr marL="48274" marR="46138" marT="64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3498569"/>
                  </a:ext>
                </a:extLst>
              </a:tr>
              <a:tr h="234987">
                <a:tc>
                  <a:txBody>
                    <a:bodyPr/>
                    <a:lstStyle/>
                    <a:p>
                      <a:pPr algn="l" fontAlgn="t">
                        <a:spcBef>
                          <a:spcPts val="0"/>
                        </a:spcBef>
                        <a:spcAft>
                          <a:spcPts val="0"/>
                        </a:spcAft>
                      </a:pPr>
                      <a:r>
                        <a:rPr lang="it-IT" sz="1200" b="1" i="0" u="none" strike="noStrike" kern="1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Exit condition:</a:t>
                      </a:r>
                      <a:endParaRPr lang="it-IT" sz="1200" b="0" i="0" u="none" strike="noStrike">
                        <a:effectLst/>
                        <a:latin typeface="Arial" panose="020B0604020202020204" pitchFamily="34" charset="0"/>
                      </a:endParaRPr>
                    </a:p>
                  </a:txBody>
                  <a:tcPr marL="48274" marR="46138" marT="64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l" fontAlgn="t">
                        <a:spcBef>
                          <a:spcPts val="0"/>
                        </a:spcBef>
                        <a:spcAft>
                          <a:spcPts val="0"/>
                        </a:spcAft>
                      </a:pPr>
                      <a:r>
                        <a:rPr lang="it-IT" sz="1200" b="0" i="0" u="none" strike="noStrike" kern="100" dirty="0">
                          <a:effectLst/>
                          <a:latin typeface="Century Gothic" panose="020B0502020202020204" pitchFamily="34" charset="0"/>
                          <a:ea typeface="Century Gothic" panose="020B0502020202020204" pitchFamily="34" charset="0"/>
                          <a:cs typeface="Century Gothic" panose="020B0502020202020204" pitchFamily="34" charset="0"/>
                        </a:rPr>
                        <a:t>Il libro ha un’altra recensione.</a:t>
                      </a:r>
                      <a:endParaRPr lang="it-IT" sz="1200" b="0" i="0" u="none" strike="noStrike" dirty="0">
                        <a:effectLst/>
                        <a:latin typeface="Arial" panose="020B0604020202020204" pitchFamily="34" charset="0"/>
                      </a:endParaRPr>
                    </a:p>
                  </a:txBody>
                  <a:tcPr marL="48274" marR="46138" marT="64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1908329"/>
                  </a:ext>
                </a:extLst>
              </a:tr>
            </a:tbl>
          </a:graphicData>
        </a:graphic>
      </p:graphicFrame>
    </p:spTree>
    <p:extLst>
      <p:ext uri="{BB962C8B-B14F-4D97-AF65-F5344CB8AC3E}">
        <p14:creationId xmlns:p14="http://schemas.microsoft.com/office/powerpoint/2010/main" val="102716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C73A01-6B04-497E-A441-D14CD5D1ADD5}"/>
              </a:ext>
            </a:extLst>
          </p:cNvPr>
          <p:cNvSpPr>
            <a:spLocks noGrp="1"/>
          </p:cNvSpPr>
          <p:nvPr>
            <p:ph type="title"/>
          </p:nvPr>
        </p:nvSpPr>
        <p:spPr>
          <a:xfrm>
            <a:off x="1066800" y="-316335"/>
            <a:ext cx="10058400" cy="1609344"/>
          </a:xfrm>
        </p:spPr>
        <p:txBody>
          <a:bodyPr>
            <a:normAutofit/>
          </a:bodyPr>
          <a:lstStyle/>
          <a:p>
            <a:r>
              <a:rPr lang="it-IT" dirty="0"/>
              <a:t>Use Case: Creazione </a:t>
            </a:r>
            <a:r>
              <a:rPr lang="it-IT" dirty="0" err="1"/>
              <a:t>Booklist</a:t>
            </a:r>
            <a:endParaRPr lang="it-IT" dirty="0"/>
          </a:p>
        </p:txBody>
      </p:sp>
      <p:graphicFrame>
        <p:nvGraphicFramePr>
          <p:cNvPr id="8" name="Segnaposto contenuto 4">
            <a:extLst>
              <a:ext uri="{FF2B5EF4-FFF2-40B4-BE49-F238E27FC236}">
                <a16:creationId xmlns:a16="http://schemas.microsoft.com/office/drawing/2014/main" id="{F25053E4-EE09-4D72-8570-92131431524F}"/>
              </a:ext>
            </a:extLst>
          </p:cNvPr>
          <p:cNvGraphicFramePr>
            <a:graphicFrameLocks/>
          </p:cNvGraphicFramePr>
          <p:nvPr>
            <p:extLst>
              <p:ext uri="{D42A27DB-BD31-4B8C-83A1-F6EECF244321}">
                <p14:modId xmlns:p14="http://schemas.microsoft.com/office/powerpoint/2010/main" val="100119899"/>
              </p:ext>
            </p:extLst>
          </p:nvPr>
        </p:nvGraphicFramePr>
        <p:xfrm>
          <a:off x="6352713" y="1293009"/>
          <a:ext cx="5509024" cy="4795330"/>
        </p:xfrm>
        <a:graphic>
          <a:graphicData uri="http://schemas.openxmlformats.org/drawingml/2006/table">
            <a:tbl>
              <a:tblPr/>
              <a:tblGrid>
                <a:gridCol w="1850398">
                  <a:extLst>
                    <a:ext uri="{9D8B030D-6E8A-4147-A177-3AD203B41FA5}">
                      <a16:colId xmlns:a16="http://schemas.microsoft.com/office/drawing/2014/main" val="1829335911"/>
                    </a:ext>
                  </a:extLst>
                </a:gridCol>
                <a:gridCol w="3658626">
                  <a:extLst>
                    <a:ext uri="{9D8B030D-6E8A-4147-A177-3AD203B41FA5}">
                      <a16:colId xmlns:a16="http://schemas.microsoft.com/office/drawing/2014/main" val="2905808996"/>
                    </a:ext>
                  </a:extLst>
                </a:gridCol>
              </a:tblGrid>
              <a:tr h="185445">
                <a:tc>
                  <a:txBody>
                    <a:bodyPr/>
                    <a:lstStyle/>
                    <a:p>
                      <a:pPr algn="l" fontAlgn="t">
                        <a:spcBef>
                          <a:spcPts val="0"/>
                        </a:spcBef>
                        <a:spcAft>
                          <a:spcPts val="0"/>
                        </a:spcAft>
                        <a:tabLst>
                          <a:tab pos="853440" algn="l"/>
                        </a:tabLst>
                      </a:pPr>
                      <a:r>
                        <a:rPr lang="it-IT" sz="1200" b="1" i="0" u="none" strike="noStrike" kern="100">
                          <a:effectLst/>
                          <a:latin typeface="Century Gothic" panose="020B0502020202020204" pitchFamily="34" charset="0"/>
                          <a:ea typeface="Century Gothic" panose="020B0502020202020204" pitchFamily="34" charset="0"/>
                          <a:cs typeface="Century Gothic" panose="020B0502020202020204" pitchFamily="34" charset="0"/>
                        </a:rPr>
                        <a:t>ID:</a:t>
                      </a:r>
                      <a:r>
                        <a:rPr lang="it-IT" sz="1200" b="0" i="0" u="none" strike="noStrike" kern="1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a:t>
                      </a:r>
                      <a:endParaRPr lang="it-IT" sz="1200" b="0" i="0" u="none" strike="noStrike">
                        <a:effectLst/>
                        <a:latin typeface="Arial" panose="020B0604020202020204" pitchFamily="34" charset="0"/>
                      </a:endParaRPr>
                    </a:p>
                  </a:txBody>
                  <a:tcPr marL="41705" marR="39859" marT="5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l" fontAlgn="t">
                        <a:spcBef>
                          <a:spcPts val="0"/>
                        </a:spcBef>
                        <a:spcAft>
                          <a:spcPts val="0"/>
                        </a:spcAft>
                        <a:tabLst>
                          <a:tab pos="853440" algn="l"/>
                        </a:tabLst>
                      </a:pPr>
                      <a:r>
                        <a:rPr lang="it-IT" sz="1200" b="0" i="0" u="none" strike="noStrike" kern="100">
                          <a:effectLst/>
                          <a:latin typeface="Century Gothic" panose="020B0502020202020204" pitchFamily="34" charset="0"/>
                          <a:ea typeface="Century Gothic" panose="020B0502020202020204" pitchFamily="34" charset="0"/>
                          <a:cs typeface="Century Gothic" panose="020B0502020202020204" pitchFamily="34" charset="0"/>
                        </a:rPr>
                        <a:t>UC_7</a:t>
                      </a:r>
                      <a:endParaRPr lang="it-IT" sz="1200" b="0" i="0" u="none" strike="noStrike">
                        <a:effectLst/>
                        <a:latin typeface="Arial" panose="020B0604020202020204" pitchFamily="34" charset="0"/>
                      </a:endParaRPr>
                    </a:p>
                  </a:txBody>
                  <a:tcPr marL="41705" marR="39859" marT="5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0626533"/>
                  </a:ext>
                </a:extLst>
              </a:tr>
              <a:tr h="185445">
                <a:tc>
                  <a:txBody>
                    <a:bodyPr/>
                    <a:lstStyle/>
                    <a:p>
                      <a:pPr algn="l" fontAlgn="t">
                        <a:spcBef>
                          <a:spcPts val="0"/>
                        </a:spcBef>
                        <a:spcAft>
                          <a:spcPts val="0"/>
                        </a:spcAft>
                        <a:tabLst>
                          <a:tab pos="914400" algn="l"/>
                        </a:tabLst>
                      </a:pPr>
                      <a:r>
                        <a:rPr lang="it-IT" sz="1200" b="1" i="0" u="none" strike="noStrike" kern="1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Nome caso d’uso:     </a:t>
                      </a:r>
                      <a:r>
                        <a:rPr lang="it-IT" sz="1200" b="0" i="0" u="none" strike="noStrike" kern="1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a:t>
                      </a:r>
                      <a:endParaRPr lang="it-IT" sz="1200" b="0" i="0" u="none" strike="noStrike">
                        <a:effectLst/>
                        <a:latin typeface="Arial" panose="020B0604020202020204" pitchFamily="34" charset="0"/>
                      </a:endParaRPr>
                    </a:p>
                  </a:txBody>
                  <a:tcPr marL="41705" marR="39859" marT="5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l" fontAlgn="t">
                        <a:spcBef>
                          <a:spcPts val="0"/>
                        </a:spcBef>
                        <a:spcAft>
                          <a:spcPts val="0"/>
                        </a:spcAft>
                        <a:tabLst>
                          <a:tab pos="914400" algn="l"/>
                        </a:tabLst>
                      </a:pPr>
                      <a:r>
                        <a:rPr lang="it-IT" sz="1200" b="0" i="0" u="none" strike="noStrike" kern="100">
                          <a:effectLst/>
                          <a:latin typeface="Century Gothic" panose="020B0502020202020204" pitchFamily="34" charset="0"/>
                          <a:ea typeface="Century Gothic" panose="020B0502020202020204" pitchFamily="34" charset="0"/>
                          <a:cs typeface="Century Gothic" panose="020B0502020202020204" pitchFamily="34" charset="0"/>
                        </a:rPr>
                        <a:t>Creazione Booklist</a:t>
                      </a:r>
                      <a:endParaRPr lang="it-IT" sz="1200" b="0" i="0" u="none" strike="noStrike">
                        <a:effectLst/>
                        <a:latin typeface="Arial" panose="020B0604020202020204" pitchFamily="34" charset="0"/>
                      </a:endParaRPr>
                    </a:p>
                  </a:txBody>
                  <a:tcPr marL="41705" marR="39859" marT="5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2501093"/>
                  </a:ext>
                </a:extLst>
              </a:tr>
              <a:tr h="185445">
                <a:tc>
                  <a:txBody>
                    <a:bodyPr/>
                    <a:lstStyle/>
                    <a:p>
                      <a:pPr algn="l" fontAlgn="t">
                        <a:spcBef>
                          <a:spcPts val="0"/>
                        </a:spcBef>
                        <a:spcAft>
                          <a:spcPts val="0"/>
                        </a:spcAft>
                      </a:pPr>
                      <a:r>
                        <a:rPr lang="it-IT" sz="1200" b="1"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Partecipanti:    </a:t>
                      </a: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a:t>
                      </a:r>
                      <a:endParaRPr lang="it-IT" sz="1200" b="0" i="0" u="none" strike="noStrike" dirty="0">
                        <a:effectLst/>
                        <a:latin typeface="Arial" panose="020B0604020202020204" pitchFamily="34" charset="0"/>
                      </a:endParaRPr>
                    </a:p>
                  </a:txBody>
                  <a:tcPr marL="41705" marR="39859" marT="5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l" fontAlgn="t">
                        <a:spcBef>
                          <a:spcPts val="0"/>
                        </a:spcBef>
                        <a:spcAft>
                          <a:spcPts val="0"/>
                        </a:spcAft>
                        <a:tabLst>
                          <a:tab pos="571500" algn="l"/>
                        </a:tabLst>
                      </a:pPr>
                      <a:r>
                        <a:rPr lang="it-IT" sz="1200" b="0" i="0" u="none" strike="noStrike" kern="100">
                          <a:effectLst/>
                          <a:latin typeface="Century Gothic" panose="020B0502020202020204" pitchFamily="34" charset="0"/>
                          <a:ea typeface="Century Gothic" panose="020B0502020202020204" pitchFamily="34" charset="0"/>
                          <a:cs typeface="Century Gothic" panose="020B0502020202020204" pitchFamily="34" charset="0"/>
                        </a:rPr>
                        <a:t>Utente registrato</a:t>
                      </a:r>
                      <a:endParaRPr lang="it-IT" sz="1200" b="0" i="0" u="none" strike="noStrike">
                        <a:effectLst/>
                        <a:latin typeface="Arial" panose="020B0604020202020204" pitchFamily="34" charset="0"/>
                      </a:endParaRPr>
                    </a:p>
                  </a:txBody>
                  <a:tcPr marL="41705" marR="39859" marT="5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63162"/>
                  </a:ext>
                </a:extLst>
              </a:tr>
              <a:tr h="545438">
                <a:tc>
                  <a:txBody>
                    <a:bodyPr/>
                    <a:lstStyle/>
                    <a:p>
                      <a:pPr algn="just" fontAlgn="t">
                        <a:spcBef>
                          <a:spcPts val="0"/>
                        </a:spcBef>
                        <a:spcAft>
                          <a:spcPts val="0"/>
                        </a:spcAft>
                      </a:pPr>
                      <a:r>
                        <a:rPr lang="it-IT" sz="1200" b="1"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Entry </a:t>
                      </a:r>
                      <a:r>
                        <a:rPr lang="it-IT" sz="1200" b="1" i="0" u="none" strike="noStrike" kern="100" dirty="0" err="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condition</a:t>
                      </a:r>
                      <a:r>
                        <a:rPr lang="it-IT" sz="1200" b="1"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a:t>
                      </a:r>
                      <a:endParaRPr lang="it-IT" sz="1200" b="0" i="0" u="none" strike="noStrike" dirty="0">
                        <a:effectLst/>
                        <a:latin typeface="Arial" panose="020B0604020202020204" pitchFamily="34" charset="0"/>
                      </a:endParaRPr>
                    </a:p>
                  </a:txBody>
                  <a:tcPr marL="41705" marR="39859" marT="5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just" fontAlgn="t">
                        <a:spcBef>
                          <a:spcPts val="0"/>
                        </a:spcBef>
                        <a:spcAft>
                          <a:spcPts val="0"/>
                        </a:spcAft>
                      </a:pPr>
                      <a:r>
                        <a:rPr lang="it-IT" sz="1200" b="0" i="0" u="none" strike="noStrike" kern="100">
                          <a:effectLst/>
                          <a:latin typeface="Century Gothic" panose="020B0502020202020204" pitchFamily="34" charset="0"/>
                          <a:ea typeface="Century Gothic" panose="020B0502020202020204" pitchFamily="34" charset="0"/>
                          <a:cs typeface="Century Gothic" panose="020B0502020202020204" pitchFamily="34" charset="0"/>
                        </a:rPr>
                        <a:t>L’utente deve aver effettuato l’accesso e deve trovarsi nella propria area personale, sezione di Gestione BookList.</a:t>
                      </a:r>
                      <a:endParaRPr lang="it-IT" sz="1200" b="0" i="0" u="none" strike="noStrike">
                        <a:effectLst/>
                        <a:latin typeface="Arial" panose="020B0604020202020204" pitchFamily="34" charset="0"/>
                      </a:endParaRPr>
                    </a:p>
                  </a:txBody>
                  <a:tcPr marL="41705" marR="39859" marT="5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486997"/>
                  </a:ext>
                </a:extLst>
              </a:tr>
              <a:tr h="2825395">
                <a:tc>
                  <a:txBody>
                    <a:bodyPr/>
                    <a:lstStyle/>
                    <a:p>
                      <a:pPr algn="l" fontAlgn="t">
                        <a:spcBef>
                          <a:spcPts val="0"/>
                        </a:spcBef>
                        <a:spcAft>
                          <a:spcPts val="0"/>
                        </a:spcAft>
                      </a:pPr>
                      <a:r>
                        <a:rPr lang="it-IT" sz="1200" b="1"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Flusso degli eventi:                        </a:t>
                      </a:r>
                      <a:endParaRPr lang="it-IT" sz="1200" b="0" i="0" u="none" strike="noStrike" dirty="0">
                        <a:effectLst/>
                        <a:latin typeface="Arial" panose="020B0604020202020204" pitchFamily="34" charset="0"/>
                      </a:endParaRPr>
                    </a:p>
                  </a:txBody>
                  <a:tcPr marL="41705" marR="39859" marT="5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l" fontAlgn="t">
                        <a:spcBef>
                          <a:spcPts val="1200"/>
                        </a:spcBef>
                        <a:spcAft>
                          <a:spcPts val="1200"/>
                        </a:spcAft>
                      </a:pP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1) Il sistema presenta un </a:t>
                      </a:r>
                      <a:r>
                        <a:rPr lang="it-IT" sz="1200" b="0" i="0" u="none" strike="noStrike" kern="100" dirty="0" err="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form</a:t>
                      </a: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per la creazione della </a:t>
                      </a:r>
                      <a:r>
                        <a:rPr lang="it-IT" sz="1200" b="0" i="0" u="none" strike="noStrike" kern="100" dirty="0" err="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booklist</a:t>
                      </a: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it-IT" sz="1200" b="0" i="0" u="none" strike="noStrike" dirty="0">
                        <a:effectLst/>
                        <a:latin typeface="Arial" panose="020B0604020202020204" pitchFamily="34" charset="0"/>
                      </a:endParaRPr>
                    </a:p>
                    <a:p>
                      <a:pPr algn="l" fontAlgn="t">
                        <a:spcBef>
                          <a:spcPts val="1200"/>
                        </a:spcBef>
                        <a:spcAft>
                          <a:spcPts val="1200"/>
                        </a:spcAft>
                      </a:pP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2) L’utente compila il </a:t>
                      </a:r>
                      <a:r>
                        <a:rPr lang="it-IT" sz="1200" b="0" i="0" u="none" strike="noStrike" kern="100" dirty="0" err="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form</a:t>
                      </a: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immettendo il nome della </a:t>
                      </a:r>
                      <a:r>
                        <a:rPr lang="it-IT" sz="1200" b="0" i="0" u="none" strike="noStrike" kern="100" dirty="0" err="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booklist</a:t>
                      </a: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it-IT" sz="1200" b="0" i="0" u="none" strike="noStrike" dirty="0">
                        <a:effectLst/>
                        <a:latin typeface="Arial" panose="020B0604020202020204" pitchFamily="34" charset="0"/>
                      </a:endParaRPr>
                    </a:p>
                    <a:p>
                      <a:pPr algn="l" fontAlgn="t">
                        <a:spcBef>
                          <a:spcPts val="1200"/>
                        </a:spcBef>
                        <a:spcAft>
                          <a:spcPts val="1200"/>
                        </a:spcAft>
                      </a:pPr>
                      <a:r>
                        <a:rPr lang="it-IT" sz="1200" b="0" i="0" u="none" strike="noStrike" kern="100" dirty="0">
                          <a:effectLst/>
                          <a:latin typeface="Century Gothic" panose="020B0502020202020204" pitchFamily="34" charset="0"/>
                          <a:ea typeface="Century Gothic" panose="020B0502020202020204" pitchFamily="34" charset="0"/>
                          <a:cs typeface="Century Gothic" panose="020B0502020202020204" pitchFamily="34" charset="0"/>
                        </a:rPr>
                        <a:t>3)L’utente sottomette il </a:t>
                      </a:r>
                      <a:r>
                        <a:rPr lang="it-IT" sz="1200" b="0" i="0" u="none" strike="noStrike" kern="100" dirty="0" err="1">
                          <a:effectLst/>
                          <a:latin typeface="Century Gothic" panose="020B0502020202020204" pitchFamily="34" charset="0"/>
                          <a:ea typeface="Century Gothic" panose="020B0502020202020204" pitchFamily="34" charset="0"/>
                          <a:cs typeface="Century Gothic" panose="020B0502020202020204" pitchFamily="34" charset="0"/>
                        </a:rPr>
                        <a:t>form</a:t>
                      </a:r>
                      <a:r>
                        <a:rPr lang="it-IT" sz="1200" b="0" i="0" u="none" strike="noStrike" kern="100" dirty="0">
                          <a:effectLst/>
                          <a:latin typeface="Century Gothic" panose="020B0502020202020204" pitchFamily="34" charset="0"/>
                          <a:ea typeface="Century Gothic" panose="020B0502020202020204" pitchFamily="34" charset="0"/>
                          <a:cs typeface="Century Gothic" panose="020B0502020202020204" pitchFamily="34" charset="0"/>
                        </a:rPr>
                        <a:t>.</a:t>
                      </a:r>
                      <a:endParaRPr lang="it-IT" sz="1200" b="0" i="0" u="none" strike="noStrike" dirty="0">
                        <a:effectLst/>
                        <a:latin typeface="Arial" panose="020B0604020202020204" pitchFamily="34" charset="0"/>
                      </a:endParaRPr>
                    </a:p>
                    <a:p>
                      <a:pPr algn="l" fontAlgn="t">
                        <a:spcBef>
                          <a:spcPts val="1200"/>
                        </a:spcBef>
                        <a:spcAft>
                          <a:spcPts val="1200"/>
                        </a:spcAft>
                      </a:pPr>
                      <a:r>
                        <a:rPr lang="it-IT" sz="1200" b="0" i="0" u="none" strike="noStrike" kern="100" dirty="0">
                          <a:effectLst/>
                          <a:latin typeface="Century Gothic" panose="020B0502020202020204" pitchFamily="34" charset="0"/>
                          <a:ea typeface="Century Gothic" panose="020B0502020202020204" pitchFamily="34" charset="0"/>
                          <a:cs typeface="Century Gothic" panose="020B0502020202020204" pitchFamily="34" charset="0"/>
                        </a:rPr>
                        <a:t>4</a:t>
                      </a: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Il sistema controlla i dati inseriti nel </a:t>
                      </a:r>
                      <a:r>
                        <a:rPr lang="it-IT" sz="1200" b="0" i="0" u="none" strike="noStrike" kern="100" dirty="0" err="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form</a:t>
                      </a: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it-IT" sz="1200" b="0" i="0" u="none" strike="noStrike" dirty="0">
                        <a:effectLst/>
                        <a:latin typeface="Arial" panose="020B0604020202020204" pitchFamily="34" charset="0"/>
                      </a:endParaRPr>
                    </a:p>
                    <a:p>
                      <a:pPr algn="l" fontAlgn="t">
                        <a:spcBef>
                          <a:spcPts val="1200"/>
                        </a:spcBef>
                        <a:spcAft>
                          <a:spcPts val="1200"/>
                        </a:spcAft>
                      </a:pPr>
                      <a:r>
                        <a:rPr lang="it-IT" sz="1200" b="0" i="0" u="none" strike="noStrike" kern="100" dirty="0">
                          <a:effectLst/>
                          <a:latin typeface="Century Gothic" panose="020B0502020202020204" pitchFamily="34" charset="0"/>
                          <a:ea typeface="Century Gothic" panose="020B0502020202020204" pitchFamily="34" charset="0"/>
                          <a:cs typeface="Century Gothic" panose="020B0502020202020204" pitchFamily="34" charset="0"/>
                        </a:rPr>
                        <a:t>5</a:t>
                      </a: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Il sistema genera un messaggio di avvenuta modifica e mostra la lista delle </a:t>
                      </a:r>
                      <a:r>
                        <a:rPr lang="it-IT" sz="1200" b="0" i="0" u="none" strike="noStrike" kern="100" dirty="0" err="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booklist</a:t>
                      </a:r>
                      <a:r>
                        <a:rPr lang="it-IT" sz="1200" b="0" i="0" u="none" strike="noStrike"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dell’utente.</a:t>
                      </a:r>
                      <a:endParaRPr lang="it-IT" sz="1200" b="0" i="0" u="none" strike="noStrike" dirty="0">
                        <a:effectLst/>
                        <a:latin typeface="Arial" panose="020B0604020202020204" pitchFamily="34" charset="0"/>
                      </a:endParaRPr>
                    </a:p>
                  </a:txBody>
                  <a:tcPr marL="41705" marR="39859" marT="5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6668640"/>
                  </a:ext>
                </a:extLst>
              </a:tr>
              <a:tr h="185445">
                <a:tc>
                  <a:txBody>
                    <a:bodyPr/>
                    <a:lstStyle/>
                    <a:p>
                      <a:pPr algn="l" fontAlgn="t">
                        <a:spcBef>
                          <a:spcPts val="0"/>
                        </a:spcBef>
                        <a:spcAft>
                          <a:spcPts val="0"/>
                        </a:spcAft>
                      </a:pPr>
                      <a:r>
                        <a:rPr lang="it-IT" sz="1200" b="1" i="0" u="none" strike="noStrike" kern="1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Exit condition:</a:t>
                      </a:r>
                      <a:endParaRPr lang="it-IT" sz="1200" b="0" i="0" u="none" strike="noStrike">
                        <a:effectLst/>
                        <a:latin typeface="Arial" panose="020B0604020202020204" pitchFamily="34" charset="0"/>
                      </a:endParaRPr>
                    </a:p>
                  </a:txBody>
                  <a:tcPr marL="41705" marR="39859" marT="5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l" fontAlgn="t">
                        <a:spcBef>
                          <a:spcPts val="0"/>
                        </a:spcBef>
                        <a:spcAft>
                          <a:spcPts val="0"/>
                        </a:spcAft>
                      </a:pPr>
                      <a:r>
                        <a:rPr lang="it-IT" sz="1200" b="0" i="0" u="none" strike="noStrike" kern="100">
                          <a:effectLst/>
                          <a:latin typeface="Century Gothic" panose="020B0502020202020204" pitchFamily="34" charset="0"/>
                          <a:ea typeface="Noto Sans CJK SC"/>
                          <a:cs typeface="Lohit Devanagari"/>
                        </a:rPr>
                        <a:t>L’utente ha creato la bookList.</a:t>
                      </a:r>
                      <a:endParaRPr lang="it-IT" sz="1200" b="0" i="0" u="none" strike="noStrike">
                        <a:effectLst/>
                        <a:latin typeface="Arial" panose="020B0604020202020204" pitchFamily="34" charset="0"/>
                      </a:endParaRPr>
                    </a:p>
                  </a:txBody>
                  <a:tcPr marL="41705" marR="39859" marT="5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1097747"/>
                  </a:ext>
                </a:extLst>
              </a:tr>
              <a:tr h="616834">
                <a:tc>
                  <a:txBody>
                    <a:bodyPr/>
                    <a:lstStyle/>
                    <a:p>
                      <a:pPr algn="l" fontAlgn="t">
                        <a:spcBef>
                          <a:spcPts val="0"/>
                        </a:spcBef>
                        <a:spcAft>
                          <a:spcPts val="0"/>
                        </a:spcAft>
                      </a:pPr>
                      <a:r>
                        <a:rPr lang="it-IT" sz="1200" b="1" i="0" u="none" strike="noStrike" kern="1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Eccezione:</a:t>
                      </a:r>
                      <a:endParaRPr lang="it-IT" sz="1200" b="0" i="0" u="none" strike="noStrike">
                        <a:effectLst/>
                        <a:latin typeface="Arial" panose="020B0604020202020204" pitchFamily="34" charset="0"/>
                      </a:endParaRPr>
                    </a:p>
                  </a:txBody>
                  <a:tcPr marL="41705" marR="39859" marT="5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l" fontAlgn="t">
                        <a:spcBef>
                          <a:spcPts val="0"/>
                        </a:spcBef>
                        <a:spcAft>
                          <a:spcPts val="0"/>
                        </a:spcAft>
                      </a:pPr>
                      <a:r>
                        <a:rPr lang="it-IT" sz="1200" b="0" i="0" u="none" strike="noStrike" kern="100" dirty="0">
                          <a:effectLst/>
                          <a:latin typeface="Century Gothic" panose="020B0502020202020204" pitchFamily="34" charset="0"/>
                          <a:ea typeface="Century Gothic" panose="020B0502020202020204" pitchFamily="34" charset="0"/>
                          <a:cs typeface="Century Gothic" panose="020B0502020202020204" pitchFamily="34" charset="0"/>
                        </a:rPr>
                        <a:t>1) Se l’utente ha già una </a:t>
                      </a:r>
                      <a:r>
                        <a:rPr lang="it-IT" sz="1200" b="0" i="0" u="none" strike="noStrike" kern="100" dirty="0" err="1">
                          <a:effectLst/>
                          <a:latin typeface="Century Gothic" panose="020B0502020202020204" pitchFamily="34" charset="0"/>
                          <a:ea typeface="Century Gothic" panose="020B0502020202020204" pitchFamily="34" charset="0"/>
                          <a:cs typeface="Century Gothic" panose="020B0502020202020204" pitchFamily="34" charset="0"/>
                        </a:rPr>
                        <a:t>booklist</a:t>
                      </a:r>
                      <a:r>
                        <a:rPr lang="it-IT" sz="1200" b="0" i="0" u="none" strike="noStrike" kern="100" dirty="0">
                          <a:effectLst/>
                          <a:latin typeface="Century Gothic" panose="020B0502020202020204" pitchFamily="34" charset="0"/>
                          <a:ea typeface="Century Gothic" panose="020B0502020202020204" pitchFamily="34" charset="0"/>
                          <a:cs typeface="Century Gothic" panose="020B0502020202020204" pitchFamily="34" charset="0"/>
                        </a:rPr>
                        <a:t> con quel nome, UC_7.1 </a:t>
                      </a:r>
                      <a:r>
                        <a:rPr lang="it-IT" sz="1200" b="0" i="1" u="none" strike="noStrike" kern="100" dirty="0">
                          <a:effectLst/>
                          <a:latin typeface="Century Gothic" panose="020B0502020202020204" pitchFamily="34" charset="0"/>
                          <a:ea typeface="Century Gothic" panose="020B0502020202020204" pitchFamily="34" charset="0"/>
                          <a:cs typeface="Century Gothic" panose="020B0502020202020204" pitchFamily="34" charset="0"/>
                        </a:rPr>
                        <a:t>Ridondanza nome </a:t>
                      </a:r>
                      <a:r>
                        <a:rPr lang="it-IT" sz="1200" b="0" i="1" u="none" strike="noStrike" kern="100" dirty="0" err="1">
                          <a:effectLst/>
                          <a:latin typeface="Century Gothic" panose="020B0502020202020204" pitchFamily="34" charset="0"/>
                          <a:ea typeface="Century Gothic" panose="020B0502020202020204" pitchFamily="34" charset="0"/>
                          <a:cs typeface="Century Gothic" panose="020B0502020202020204" pitchFamily="34" charset="0"/>
                        </a:rPr>
                        <a:t>booklist</a:t>
                      </a:r>
                      <a:r>
                        <a:rPr lang="it-IT" sz="1200" b="0" i="1" u="none" strike="noStrike" kern="1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it-IT" sz="1200" b="0" i="0" u="none" strike="noStrike" kern="100" dirty="0">
                          <a:effectLst/>
                          <a:latin typeface="Century Gothic" panose="020B0502020202020204" pitchFamily="34" charset="0"/>
                          <a:ea typeface="Century Gothic" panose="020B0502020202020204" pitchFamily="34" charset="0"/>
                          <a:cs typeface="Century Gothic" panose="020B0502020202020204" pitchFamily="34" charset="0"/>
                        </a:rPr>
                        <a:t>viene visualizzato un messaggio di errore.</a:t>
                      </a:r>
                      <a:endParaRPr lang="it-IT" sz="1200" b="0" i="0" u="none" strike="noStrike" dirty="0">
                        <a:effectLst/>
                        <a:latin typeface="Arial" panose="020B0604020202020204" pitchFamily="34" charset="0"/>
                      </a:endParaRPr>
                    </a:p>
                  </a:txBody>
                  <a:tcPr marL="41705" marR="39859" marT="5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6567646"/>
                  </a:ext>
                </a:extLst>
              </a:tr>
            </a:tbl>
          </a:graphicData>
        </a:graphic>
      </p:graphicFrame>
      <p:pic>
        <p:nvPicPr>
          <p:cNvPr id="11" name="Segnaposto contenuto 10">
            <a:extLst>
              <a:ext uri="{FF2B5EF4-FFF2-40B4-BE49-F238E27FC236}">
                <a16:creationId xmlns:a16="http://schemas.microsoft.com/office/drawing/2014/main" id="{E29ED52E-2B83-4D6B-89D2-32EDA7D79449}"/>
              </a:ext>
            </a:extLst>
          </p:cNvPr>
          <p:cNvPicPr>
            <a:picLocks noGrp="1" noChangeAspect="1"/>
          </p:cNvPicPr>
          <p:nvPr>
            <p:ph idx="1"/>
          </p:nvPr>
        </p:nvPicPr>
        <p:blipFill>
          <a:blip r:embed="rId2"/>
          <a:stretch>
            <a:fillRect/>
          </a:stretch>
        </p:blipFill>
        <p:spPr>
          <a:xfrm>
            <a:off x="330263" y="850565"/>
            <a:ext cx="5908350" cy="5870718"/>
          </a:xfrm>
        </p:spPr>
      </p:pic>
      <p:sp>
        <p:nvSpPr>
          <p:cNvPr id="3" name="CasellaDiTesto 2">
            <a:extLst>
              <a:ext uri="{FF2B5EF4-FFF2-40B4-BE49-F238E27FC236}">
                <a16:creationId xmlns:a16="http://schemas.microsoft.com/office/drawing/2014/main" id="{D8A4B2DE-0784-402C-AA32-9AE96FEEBB65}"/>
              </a:ext>
            </a:extLst>
          </p:cNvPr>
          <p:cNvSpPr txBox="1"/>
          <p:nvPr/>
        </p:nvSpPr>
        <p:spPr>
          <a:xfrm>
            <a:off x="5025453" y="6257925"/>
            <a:ext cx="6099747" cy="338554"/>
          </a:xfrm>
          <a:prstGeom prst="rect">
            <a:avLst/>
          </a:prstGeom>
          <a:noFill/>
        </p:spPr>
        <p:txBody>
          <a:bodyPr wrap="none" rtlCol="0">
            <a:spAutoFit/>
          </a:bodyPr>
          <a:lstStyle/>
          <a:p>
            <a:r>
              <a:rPr lang="it-IT" sz="1600" i="1" dirty="0"/>
              <a:t>Per più casi d’uso consultare documento analisi requisiti (pag.16)</a:t>
            </a:r>
          </a:p>
        </p:txBody>
      </p:sp>
    </p:spTree>
    <p:extLst>
      <p:ext uri="{BB962C8B-B14F-4D97-AF65-F5344CB8AC3E}">
        <p14:creationId xmlns:p14="http://schemas.microsoft.com/office/powerpoint/2010/main" val="1569407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07D57F-D498-4854-B3BE-F3F84256F943}"/>
              </a:ext>
            </a:extLst>
          </p:cNvPr>
          <p:cNvSpPr>
            <a:spLocks noGrp="1"/>
          </p:cNvSpPr>
          <p:nvPr>
            <p:ph type="title"/>
          </p:nvPr>
        </p:nvSpPr>
        <p:spPr>
          <a:xfrm>
            <a:off x="2462420" y="333631"/>
            <a:ext cx="8032208" cy="1609344"/>
          </a:xfrm>
        </p:spPr>
        <p:txBody>
          <a:bodyPr/>
          <a:lstStyle/>
          <a:p>
            <a:r>
              <a:rPr lang="it-IT" dirty="0" err="1"/>
              <a:t>Sequence</a:t>
            </a:r>
            <a:r>
              <a:rPr lang="it-IT" dirty="0"/>
              <a:t> </a:t>
            </a:r>
            <a:r>
              <a:rPr lang="it-IT" dirty="0" err="1"/>
              <a:t>Diagram</a:t>
            </a:r>
            <a:r>
              <a:rPr lang="it-IT" dirty="0"/>
              <a:t>: Creazione </a:t>
            </a:r>
            <a:r>
              <a:rPr lang="it-IT" dirty="0" err="1"/>
              <a:t>Booklist</a:t>
            </a:r>
            <a:endParaRPr lang="it-IT" dirty="0"/>
          </a:p>
        </p:txBody>
      </p:sp>
      <p:pic>
        <p:nvPicPr>
          <p:cNvPr id="5" name="Segnaposto contenuto 4">
            <a:extLst>
              <a:ext uri="{FF2B5EF4-FFF2-40B4-BE49-F238E27FC236}">
                <a16:creationId xmlns:a16="http://schemas.microsoft.com/office/drawing/2014/main" id="{B05C7743-6E1E-41DD-BBE8-A071C9E8C84D}"/>
              </a:ext>
            </a:extLst>
          </p:cNvPr>
          <p:cNvPicPr>
            <a:picLocks noGrp="1" noChangeAspect="1"/>
          </p:cNvPicPr>
          <p:nvPr>
            <p:ph idx="1"/>
          </p:nvPr>
        </p:nvPicPr>
        <p:blipFill>
          <a:blip r:embed="rId2"/>
          <a:stretch>
            <a:fillRect/>
          </a:stretch>
        </p:blipFill>
        <p:spPr>
          <a:xfrm>
            <a:off x="846019" y="2248250"/>
            <a:ext cx="10698642" cy="3613890"/>
          </a:xfrm>
        </p:spPr>
      </p:pic>
    </p:spTree>
    <p:extLst>
      <p:ext uri="{BB962C8B-B14F-4D97-AF65-F5344CB8AC3E}">
        <p14:creationId xmlns:p14="http://schemas.microsoft.com/office/powerpoint/2010/main" val="3145605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18B2E7-61D4-462A-B31E-E515FDD4C35B}"/>
              </a:ext>
            </a:extLst>
          </p:cNvPr>
          <p:cNvSpPr>
            <a:spLocks noGrp="1"/>
          </p:cNvSpPr>
          <p:nvPr>
            <p:ph type="title"/>
          </p:nvPr>
        </p:nvSpPr>
        <p:spPr>
          <a:xfrm>
            <a:off x="1740967" y="350409"/>
            <a:ext cx="10058400" cy="1609344"/>
          </a:xfrm>
        </p:spPr>
        <p:txBody>
          <a:bodyPr/>
          <a:lstStyle/>
          <a:p>
            <a:r>
              <a:rPr lang="it-IT" dirty="0"/>
              <a:t>    </a:t>
            </a:r>
            <a:r>
              <a:rPr lang="it-IT" dirty="0" err="1"/>
              <a:t>Sequence</a:t>
            </a:r>
            <a:r>
              <a:rPr lang="it-IT" dirty="0"/>
              <a:t> </a:t>
            </a:r>
            <a:r>
              <a:rPr lang="it-IT" dirty="0" err="1"/>
              <a:t>Diagram</a:t>
            </a:r>
            <a:r>
              <a:rPr lang="it-IT" dirty="0"/>
              <a:t>: Eccezione Crea </a:t>
            </a:r>
            <a:r>
              <a:rPr lang="it-IT" dirty="0" err="1"/>
              <a:t>Booklist</a:t>
            </a:r>
            <a:endParaRPr lang="it-IT" dirty="0"/>
          </a:p>
        </p:txBody>
      </p:sp>
      <p:pic>
        <p:nvPicPr>
          <p:cNvPr id="5" name="Segnaposto contenuto 4">
            <a:extLst>
              <a:ext uri="{FF2B5EF4-FFF2-40B4-BE49-F238E27FC236}">
                <a16:creationId xmlns:a16="http://schemas.microsoft.com/office/drawing/2014/main" id="{33069B86-E6AC-4F5B-BA4A-A0963370EDEA}"/>
              </a:ext>
            </a:extLst>
          </p:cNvPr>
          <p:cNvPicPr>
            <a:picLocks noGrp="1" noChangeAspect="1"/>
          </p:cNvPicPr>
          <p:nvPr>
            <p:ph idx="1"/>
          </p:nvPr>
        </p:nvPicPr>
        <p:blipFill>
          <a:blip r:embed="rId2"/>
          <a:stretch>
            <a:fillRect/>
          </a:stretch>
        </p:blipFill>
        <p:spPr>
          <a:xfrm>
            <a:off x="973124" y="2172179"/>
            <a:ext cx="10268124" cy="3869703"/>
          </a:xfrm>
        </p:spPr>
      </p:pic>
      <p:sp>
        <p:nvSpPr>
          <p:cNvPr id="3" name="CasellaDiTesto 2">
            <a:extLst>
              <a:ext uri="{FF2B5EF4-FFF2-40B4-BE49-F238E27FC236}">
                <a16:creationId xmlns:a16="http://schemas.microsoft.com/office/drawing/2014/main" id="{191B00A1-5133-46D4-A5DA-F316F588556B}"/>
              </a:ext>
            </a:extLst>
          </p:cNvPr>
          <p:cNvSpPr txBox="1"/>
          <p:nvPr/>
        </p:nvSpPr>
        <p:spPr>
          <a:xfrm>
            <a:off x="2498730" y="6254308"/>
            <a:ext cx="7216912" cy="338554"/>
          </a:xfrm>
          <a:prstGeom prst="rect">
            <a:avLst/>
          </a:prstGeom>
          <a:noFill/>
        </p:spPr>
        <p:txBody>
          <a:bodyPr wrap="none" rtlCol="0">
            <a:spAutoFit/>
          </a:bodyPr>
          <a:lstStyle/>
          <a:p>
            <a:r>
              <a:rPr lang="it-IT" sz="1600" i="1" dirty="0"/>
              <a:t>Per più </a:t>
            </a:r>
            <a:r>
              <a:rPr lang="it-IT" sz="1600" i="1" dirty="0" err="1"/>
              <a:t>sequence</a:t>
            </a:r>
            <a:r>
              <a:rPr lang="it-IT" sz="1600" i="1" dirty="0"/>
              <a:t> </a:t>
            </a:r>
            <a:r>
              <a:rPr lang="it-IT" sz="1600" i="1" dirty="0" err="1"/>
              <a:t>diagram</a:t>
            </a:r>
            <a:r>
              <a:rPr lang="it-IT" sz="1600" i="1" dirty="0"/>
              <a:t> consultare documento Analisi dei requisiti (pag.33)</a:t>
            </a:r>
          </a:p>
        </p:txBody>
      </p:sp>
    </p:spTree>
    <p:extLst>
      <p:ext uri="{BB962C8B-B14F-4D97-AF65-F5344CB8AC3E}">
        <p14:creationId xmlns:p14="http://schemas.microsoft.com/office/powerpoint/2010/main" val="360482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9F7A820-AA09-4D36-8BC9-6057B1A5B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311E4EC-B4A9-492D-BAC6-7C3D37BA25F4}"/>
              </a:ext>
            </a:extLst>
          </p:cNvPr>
          <p:cNvSpPr>
            <a:spLocks noGrp="1"/>
          </p:cNvSpPr>
          <p:nvPr>
            <p:ph type="title"/>
          </p:nvPr>
        </p:nvSpPr>
        <p:spPr>
          <a:xfrm>
            <a:off x="8242136" y="697378"/>
            <a:ext cx="3544035" cy="5463241"/>
          </a:xfrm>
          <a:ln>
            <a:noFill/>
          </a:ln>
        </p:spPr>
        <p:txBody>
          <a:bodyPr vert="vert">
            <a:normAutofit/>
          </a:bodyPr>
          <a:lstStyle/>
          <a:p>
            <a:r>
              <a:rPr lang="it-IT" sz="8000" dirty="0"/>
              <a:t>Class </a:t>
            </a:r>
            <a:r>
              <a:rPr lang="it-IT" sz="8000" dirty="0" err="1"/>
              <a:t>Diagram</a:t>
            </a:r>
            <a:endParaRPr lang="it-IT" sz="8000" dirty="0"/>
          </a:p>
        </p:txBody>
      </p:sp>
      <p:grpSp>
        <p:nvGrpSpPr>
          <p:cNvPr id="14" name="Group 13">
            <a:extLst>
              <a:ext uri="{FF2B5EF4-FFF2-40B4-BE49-F238E27FC236}">
                <a16:creationId xmlns:a16="http://schemas.microsoft.com/office/drawing/2014/main" id="{950C1A80-C382-44F9-8B72-19D5625BA5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BD7C7BAE-433B-4B8F-9F80-E469A375C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32D7D7E4-5AD3-4B48-9AD1-274BA925B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Segnaposto contenuto 5">
            <a:extLst>
              <a:ext uri="{FF2B5EF4-FFF2-40B4-BE49-F238E27FC236}">
                <a16:creationId xmlns:a16="http://schemas.microsoft.com/office/drawing/2014/main" id="{C4CB5F36-1E49-410C-86F1-71DD72425799}"/>
              </a:ext>
            </a:extLst>
          </p:cNvPr>
          <p:cNvPicPr>
            <a:picLocks noGrp="1" noChangeAspect="1"/>
          </p:cNvPicPr>
          <p:nvPr>
            <p:ph idx="1"/>
          </p:nvPr>
        </p:nvPicPr>
        <p:blipFill>
          <a:blip r:embed="rId5"/>
          <a:stretch>
            <a:fillRect/>
          </a:stretch>
        </p:blipFill>
        <p:spPr>
          <a:xfrm>
            <a:off x="749030" y="-25855"/>
            <a:ext cx="6622458" cy="6883855"/>
          </a:xfrm>
        </p:spPr>
      </p:pic>
    </p:spTree>
    <p:extLst>
      <p:ext uri="{BB962C8B-B14F-4D97-AF65-F5344CB8AC3E}">
        <p14:creationId xmlns:p14="http://schemas.microsoft.com/office/powerpoint/2010/main" val="1086518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gno">
  <a:themeElements>
    <a:clrScheme name="Legno">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Legno">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egno">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TM03090434[[fn=Legno]]</Template>
  <TotalTime>513</TotalTime>
  <Words>2109</Words>
  <Application>Microsoft Office PowerPoint</Application>
  <PresentationFormat>Widescreen</PresentationFormat>
  <Paragraphs>263</Paragraphs>
  <Slides>20</Slides>
  <Notes>0</Notes>
  <HiddenSlides>0</HiddenSlides>
  <MMClips>1</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20</vt:i4>
      </vt:variant>
    </vt:vector>
  </HeadingPairs>
  <TitlesOfParts>
    <vt:vector size="29" baseType="lpstr">
      <vt:lpstr>Arial</vt:lpstr>
      <vt:lpstr>Arial Black</vt:lpstr>
      <vt:lpstr>Calibri</vt:lpstr>
      <vt:lpstr>Century Gothic</vt:lpstr>
      <vt:lpstr>Liberation Sans</vt:lpstr>
      <vt:lpstr>Liberation Serif</vt:lpstr>
      <vt:lpstr>Rockwell Extra Bold</vt:lpstr>
      <vt:lpstr>Wingdings</vt:lpstr>
      <vt:lpstr>Legno</vt:lpstr>
      <vt:lpstr>SocialBook</vt:lpstr>
      <vt:lpstr>Cos’è SocialBook?</vt:lpstr>
      <vt:lpstr>Requisiti non funzionali</vt:lpstr>
      <vt:lpstr>Use Case Diagram</vt:lpstr>
      <vt:lpstr>Use Case: Recensione</vt:lpstr>
      <vt:lpstr>Use Case: Creazione Booklist</vt:lpstr>
      <vt:lpstr>Sequence Diagram: Creazione Booklist</vt:lpstr>
      <vt:lpstr>    Sequence Diagram: Eccezione Crea Booklist</vt:lpstr>
      <vt:lpstr>Class Diagram</vt:lpstr>
      <vt:lpstr>Architettura del Sistema</vt:lpstr>
      <vt:lpstr>Modello relazionale del database</vt:lpstr>
      <vt:lpstr>Divisione in sottosistemi</vt:lpstr>
      <vt:lpstr>Presentazione standard di PowerPoint</vt:lpstr>
      <vt:lpstr>Presentazione standard di PowerPoint</vt:lpstr>
      <vt:lpstr>Presentazione standard di PowerPoint</vt:lpstr>
      <vt:lpstr>Caso di test: Recensione</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SocialBook</dc:title>
  <dc:creator>Luca Russo</dc:creator>
  <cp:lastModifiedBy>Luca Russo</cp:lastModifiedBy>
  <cp:revision>8</cp:revision>
  <dcterms:created xsi:type="dcterms:W3CDTF">2021-02-14T16:01:22Z</dcterms:created>
  <dcterms:modified xsi:type="dcterms:W3CDTF">2021-02-16T22:30:52Z</dcterms:modified>
</cp:coreProperties>
</file>