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9"/>
  </p:notesMasterIdLst>
  <p:handoutMasterIdLst>
    <p:handoutMasterId r:id="rId20"/>
  </p:handoutMasterIdLst>
  <p:sldIdLst>
    <p:sldId id="378" r:id="rId2"/>
    <p:sldId id="323" r:id="rId3"/>
    <p:sldId id="414" r:id="rId4"/>
    <p:sldId id="327" r:id="rId5"/>
    <p:sldId id="401" r:id="rId6"/>
    <p:sldId id="402" r:id="rId7"/>
    <p:sldId id="403" r:id="rId8"/>
    <p:sldId id="382" r:id="rId9"/>
    <p:sldId id="379" r:id="rId10"/>
    <p:sldId id="412" r:id="rId11"/>
    <p:sldId id="413" r:id="rId12"/>
    <p:sldId id="411" r:id="rId13"/>
    <p:sldId id="409" r:id="rId14"/>
    <p:sldId id="410" r:id="rId15"/>
    <p:sldId id="415" r:id="rId16"/>
    <p:sldId id="408" r:id="rId17"/>
    <p:sldId id="344" r:id="rId18"/>
  </p:sldIdLst>
  <p:sldSz cx="9144000" cy="6858000" type="screen4x3"/>
  <p:notesSz cx="6797675" cy="9926638"/>
  <p:custDataLst>
    <p:tags r:id="rId21"/>
  </p:custDataLst>
  <p:defaultTextStyle>
    <a:defPPr>
      <a:defRPr lang="en-US"/>
    </a:defPPr>
    <a:lvl1pPr algn="ctr" rtl="0" fontAlgn="base">
      <a:spcBef>
        <a:spcPct val="0"/>
      </a:spcBef>
      <a:spcAft>
        <a:spcPct val="0"/>
      </a:spcAft>
      <a:defRPr sz="2400" kern="1200">
        <a:solidFill>
          <a:schemeClr val="tx1"/>
        </a:solidFill>
        <a:latin typeface="Swis721 Bd BT"/>
        <a:ea typeface="+mn-ea"/>
        <a:cs typeface="Arial" pitchFamily="34" charset="0"/>
      </a:defRPr>
    </a:lvl1pPr>
    <a:lvl2pPr marL="457200" algn="ctr" rtl="0" fontAlgn="base">
      <a:spcBef>
        <a:spcPct val="0"/>
      </a:spcBef>
      <a:spcAft>
        <a:spcPct val="0"/>
      </a:spcAft>
      <a:defRPr sz="2400" kern="1200">
        <a:solidFill>
          <a:schemeClr val="tx1"/>
        </a:solidFill>
        <a:latin typeface="Swis721 Bd BT"/>
        <a:ea typeface="+mn-ea"/>
        <a:cs typeface="Arial" pitchFamily="34" charset="0"/>
      </a:defRPr>
    </a:lvl2pPr>
    <a:lvl3pPr marL="914400" algn="ctr" rtl="0" fontAlgn="base">
      <a:spcBef>
        <a:spcPct val="0"/>
      </a:spcBef>
      <a:spcAft>
        <a:spcPct val="0"/>
      </a:spcAft>
      <a:defRPr sz="2400" kern="1200">
        <a:solidFill>
          <a:schemeClr val="tx1"/>
        </a:solidFill>
        <a:latin typeface="Swis721 Bd BT"/>
        <a:ea typeface="+mn-ea"/>
        <a:cs typeface="Arial" pitchFamily="34" charset="0"/>
      </a:defRPr>
    </a:lvl3pPr>
    <a:lvl4pPr marL="1371600" algn="ctr" rtl="0" fontAlgn="base">
      <a:spcBef>
        <a:spcPct val="0"/>
      </a:spcBef>
      <a:spcAft>
        <a:spcPct val="0"/>
      </a:spcAft>
      <a:defRPr sz="2400" kern="1200">
        <a:solidFill>
          <a:schemeClr val="tx1"/>
        </a:solidFill>
        <a:latin typeface="Swis721 Bd BT"/>
        <a:ea typeface="+mn-ea"/>
        <a:cs typeface="Arial" pitchFamily="34" charset="0"/>
      </a:defRPr>
    </a:lvl4pPr>
    <a:lvl5pPr marL="1828800" algn="ctr" rtl="0" fontAlgn="base">
      <a:spcBef>
        <a:spcPct val="0"/>
      </a:spcBef>
      <a:spcAft>
        <a:spcPct val="0"/>
      </a:spcAft>
      <a:defRPr sz="2400" kern="1200">
        <a:solidFill>
          <a:schemeClr val="tx1"/>
        </a:solidFill>
        <a:latin typeface="Swis721 Bd BT"/>
        <a:ea typeface="+mn-ea"/>
        <a:cs typeface="Arial" pitchFamily="34" charset="0"/>
      </a:defRPr>
    </a:lvl5pPr>
    <a:lvl6pPr marL="2286000" algn="l" defTabSz="914400" rtl="0" eaLnBrk="1" latinLnBrk="0" hangingPunct="1">
      <a:defRPr sz="2400" kern="1200">
        <a:solidFill>
          <a:schemeClr val="tx1"/>
        </a:solidFill>
        <a:latin typeface="Swis721 Bd BT"/>
        <a:ea typeface="+mn-ea"/>
        <a:cs typeface="Arial" pitchFamily="34" charset="0"/>
      </a:defRPr>
    </a:lvl6pPr>
    <a:lvl7pPr marL="2743200" algn="l" defTabSz="914400" rtl="0" eaLnBrk="1" latinLnBrk="0" hangingPunct="1">
      <a:defRPr sz="2400" kern="1200">
        <a:solidFill>
          <a:schemeClr val="tx1"/>
        </a:solidFill>
        <a:latin typeface="Swis721 Bd BT"/>
        <a:ea typeface="+mn-ea"/>
        <a:cs typeface="Arial" pitchFamily="34" charset="0"/>
      </a:defRPr>
    </a:lvl7pPr>
    <a:lvl8pPr marL="3200400" algn="l" defTabSz="914400" rtl="0" eaLnBrk="1" latinLnBrk="0" hangingPunct="1">
      <a:defRPr sz="2400" kern="1200">
        <a:solidFill>
          <a:schemeClr val="tx1"/>
        </a:solidFill>
        <a:latin typeface="Swis721 Bd BT"/>
        <a:ea typeface="+mn-ea"/>
        <a:cs typeface="Arial" pitchFamily="34" charset="0"/>
      </a:defRPr>
    </a:lvl8pPr>
    <a:lvl9pPr marL="3657600" algn="l" defTabSz="914400" rtl="0" eaLnBrk="1" latinLnBrk="0" hangingPunct="1">
      <a:defRPr sz="2400" kern="1200">
        <a:solidFill>
          <a:schemeClr val="tx1"/>
        </a:solidFill>
        <a:latin typeface="Swis721 Bd BT"/>
        <a:ea typeface="+mn-ea"/>
        <a:cs typeface="Arial" pitchFamily="34" charset="0"/>
      </a:defRPr>
    </a:lvl9pPr>
  </p:defaultTextStyle>
  <p:extLst>
    <p:ext uri="{EFAFB233-063F-42B5-8137-9DF3F51BA10A}">
      <p15:sldGuideLst xmlns:p15="http://schemas.microsoft.com/office/powerpoint/2012/main">
        <p15:guide id="1" orient="horz" pos="164">
          <p15:clr>
            <a:srgbClr val="A4A3A4"/>
          </p15:clr>
        </p15:guide>
        <p15:guide id="2" orient="horz" pos="981">
          <p15:clr>
            <a:srgbClr val="A4A3A4"/>
          </p15:clr>
        </p15:guide>
        <p15:guide id="3" pos="1338">
          <p15:clr>
            <a:srgbClr val="A4A3A4"/>
          </p15:clr>
        </p15:guide>
        <p15:guide id="4" pos="113">
          <p15:clr>
            <a:srgbClr val="A4A3A4"/>
          </p15:clr>
        </p15:guide>
      </p15:sldGuideLst>
    </p:ext>
    <p:ext uri="{2D200454-40CA-4A62-9FC3-DE9A4176ACB9}">
      <p15:notesGuideLst xmlns:p15="http://schemas.microsoft.com/office/powerpoint/2012/main">
        <p15:guide id="1" orient="horz" pos="3159">
          <p15:clr>
            <a:srgbClr val="A4A3A4"/>
          </p15:clr>
        </p15:guide>
        <p15:guide id="2" pos="2171">
          <p15:clr>
            <a:srgbClr val="A4A3A4"/>
          </p15:clr>
        </p15:guide>
        <p15:guide id="3" orient="horz" pos="3129">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C0C0C0"/>
    <a:srgbClr val="2929A9"/>
    <a:srgbClr val="FF0000"/>
    <a:srgbClr val="DDDDDD"/>
    <a:srgbClr val="4D4D4D"/>
    <a:srgbClr val="014075"/>
    <a:srgbClr val="BCD8F6"/>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ile chiaro 1 - Color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Stile medio 1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74" autoAdjust="0"/>
    <p:restoredTop sz="94737" autoAdjust="0"/>
  </p:normalViewPr>
  <p:slideViewPr>
    <p:cSldViewPr snapToGrid="0">
      <p:cViewPr varScale="1">
        <p:scale>
          <a:sx n="80" d="100"/>
          <a:sy n="80" d="100"/>
        </p:scale>
        <p:origin x="732" y="40"/>
      </p:cViewPr>
      <p:guideLst>
        <p:guide orient="horz" pos="164"/>
        <p:guide orient="horz" pos="981"/>
        <p:guide pos="1338"/>
        <p:guide pos="1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06" y="-108"/>
      </p:cViewPr>
      <p:guideLst>
        <p:guide orient="horz" pos="3159"/>
        <p:guide pos="2171"/>
        <p:guide orient="horz" pos="3129"/>
        <p:guide pos="2142"/>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2943727" cy="49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00" tIns="47599" rIns="95200" bIns="47599" numCol="1" anchor="t" anchorCtr="0" compatLnSpc="1">
            <a:prstTxWarp prst="textNoShape">
              <a:avLst/>
            </a:prstTxWarp>
          </a:bodyPr>
          <a:lstStyle>
            <a:lvl1pPr algn="l" defTabSz="949969" eaLnBrk="0" hangingPunct="0">
              <a:defRPr sz="1200">
                <a:latin typeface="Times" pitchFamily="18" charset="0"/>
              </a:defRPr>
            </a:lvl1pPr>
          </a:lstStyle>
          <a:p>
            <a:pPr>
              <a:defRPr/>
            </a:pPr>
            <a:endParaRPr lang="it-IT"/>
          </a:p>
        </p:txBody>
      </p:sp>
      <p:sp>
        <p:nvSpPr>
          <p:cNvPr id="6147" name="Rectangle 3"/>
          <p:cNvSpPr>
            <a:spLocks noGrp="1" noChangeArrowheads="1"/>
          </p:cNvSpPr>
          <p:nvPr>
            <p:ph type="dt" sz="quarter" idx="1"/>
          </p:nvPr>
        </p:nvSpPr>
        <p:spPr bwMode="auto">
          <a:xfrm>
            <a:off x="3853948" y="0"/>
            <a:ext cx="2943727" cy="49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00" tIns="47599" rIns="95200" bIns="47599" numCol="1" anchor="t" anchorCtr="0" compatLnSpc="1">
            <a:prstTxWarp prst="textNoShape">
              <a:avLst/>
            </a:prstTxWarp>
          </a:bodyPr>
          <a:lstStyle>
            <a:lvl1pPr algn="r" defTabSz="949969" eaLnBrk="0" hangingPunct="0">
              <a:defRPr sz="1200">
                <a:latin typeface="Times" pitchFamily="18" charset="0"/>
              </a:defRPr>
            </a:lvl1pPr>
          </a:lstStyle>
          <a:p>
            <a:pPr>
              <a:defRPr/>
            </a:pPr>
            <a:endParaRPr lang="it-IT"/>
          </a:p>
        </p:txBody>
      </p:sp>
      <p:sp>
        <p:nvSpPr>
          <p:cNvPr id="6148" name="Rectangle 4"/>
          <p:cNvSpPr>
            <a:spLocks noGrp="1" noChangeArrowheads="1"/>
          </p:cNvSpPr>
          <p:nvPr>
            <p:ph type="ftr" sz="quarter" idx="2"/>
          </p:nvPr>
        </p:nvSpPr>
        <p:spPr bwMode="auto">
          <a:xfrm>
            <a:off x="1" y="9429677"/>
            <a:ext cx="2943727" cy="49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00" tIns="47599" rIns="95200" bIns="47599" numCol="1" anchor="b" anchorCtr="0" compatLnSpc="1">
            <a:prstTxWarp prst="textNoShape">
              <a:avLst/>
            </a:prstTxWarp>
          </a:bodyPr>
          <a:lstStyle>
            <a:lvl1pPr algn="l" defTabSz="949969" eaLnBrk="0" hangingPunct="0">
              <a:defRPr sz="1200">
                <a:latin typeface="Times" pitchFamily="18" charset="0"/>
              </a:defRPr>
            </a:lvl1pPr>
          </a:lstStyle>
          <a:p>
            <a:pPr>
              <a:defRPr/>
            </a:pPr>
            <a:endParaRPr lang="it-IT"/>
          </a:p>
        </p:txBody>
      </p:sp>
      <p:sp>
        <p:nvSpPr>
          <p:cNvPr id="6149" name="Rectangle 5"/>
          <p:cNvSpPr>
            <a:spLocks noGrp="1" noChangeArrowheads="1"/>
          </p:cNvSpPr>
          <p:nvPr>
            <p:ph type="sldNum" sz="quarter" idx="3"/>
          </p:nvPr>
        </p:nvSpPr>
        <p:spPr bwMode="auto">
          <a:xfrm>
            <a:off x="3853948" y="9429677"/>
            <a:ext cx="2943727" cy="49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00" tIns="47599" rIns="95200" bIns="47599" numCol="1" anchor="b" anchorCtr="0" compatLnSpc="1">
            <a:prstTxWarp prst="textNoShape">
              <a:avLst/>
            </a:prstTxWarp>
          </a:bodyPr>
          <a:lstStyle>
            <a:lvl1pPr algn="r" defTabSz="949969" eaLnBrk="0" hangingPunct="0">
              <a:defRPr sz="1200">
                <a:latin typeface="Times" pitchFamily="18" charset="0"/>
              </a:defRPr>
            </a:lvl1pPr>
          </a:lstStyle>
          <a:p>
            <a:pPr>
              <a:defRPr/>
            </a:pPr>
            <a:fld id="{50C902E9-0653-4ECB-8605-9F0E36804B6D}" type="slidenum">
              <a:rPr lang="it-IT"/>
              <a:pPr>
                <a:defRPr/>
              </a:pPr>
              <a:t>‹N›</a:t>
            </a:fld>
            <a:endParaRPr lang="it-IT"/>
          </a:p>
        </p:txBody>
      </p:sp>
    </p:spTree>
    <p:extLst>
      <p:ext uri="{BB962C8B-B14F-4D97-AF65-F5344CB8AC3E}">
        <p14:creationId xmlns:p14="http://schemas.microsoft.com/office/powerpoint/2010/main" val="16886857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0"/>
            <a:ext cx="2943727" cy="49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00" tIns="47599" rIns="95200" bIns="47599" numCol="1" anchor="t" anchorCtr="0" compatLnSpc="1">
            <a:prstTxWarp prst="textNoShape">
              <a:avLst/>
            </a:prstTxWarp>
          </a:bodyPr>
          <a:lstStyle>
            <a:lvl1pPr algn="l" defTabSz="949969" eaLnBrk="0" hangingPunct="0">
              <a:defRPr sz="1200">
                <a:latin typeface="Times" pitchFamily="18" charset="0"/>
              </a:defRPr>
            </a:lvl1pPr>
          </a:lstStyle>
          <a:p>
            <a:pPr>
              <a:defRPr/>
            </a:pPr>
            <a:endParaRPr lang="it-IT"/>
          </a:p>
        </p:txBody>
      </p:sp>
      <p:sp>
        <p:nvSpPr>
          <p:cNvPr id="8195" name="Rectangle 3"/>
          <p:cNvSpPr>
            <a:spLocks noGrp="1" noChangeArrowheads="1"/>
          </p:cNvSpPr>
          <p:nvPr>
            <p:ph type="dt" idx="1"/>
          </p:nvPr>
        </p:nvSpPr>
        <p:spPr bwMode="auto">
          <a:xfrm>
            <a:off x="3853948" y="0"/>
            <a:ext cx="2943727" cy="49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00" tIns="47599" rIns="95200" bIns="47599" numCol="1" anchor="t" anchorCtr="0" compatLnSpc="1">
            <a:prstTxWarp prst="textNoShape">
              <a:avLst/>
            </a:prstTxWarp>
          </a:bodyPr>
          <a:lstStyle>
            <a:lvl1pPr algn="r" defTabSz="949969" eaLnBrk="0" hangingPunct="0">
              <a:defRPr sz="1200">
                <a:latin typeface="Times" pitchFamily="18" charset="0"/>
              </a:defRPr>
            </a:lvl1pPr>
          </a:lstStyle>
          <a:p>
            <a:pPr>
              <a:defRPr/>
            </a:pPr>
            <a:endParaRPr lang="it-IT"/>
          </a:p>
        </p:txBody>
      </p:sp>
      <p:sp>
        <p:nvSpPr>
          <p:cNvPr id="37892" name="Rectangle 4"/>
          <p:cNvSpPr>
            <a:spLocks noGrp="1" noRot="1" noChangeAspect="1" noChangeArrowheads="1" noTextEdit="1"/>
          </p:cNvSpPr>
          <p:nvPr>
            <p:ph type="sldImg" idx="2"/>
          </p:nvPr>
        </p:nvSpPr>
        <p:spPr bwMode="auto">
          <a:xfrm>
            <a:off x="919163" y="744538"/>
            <a:ext cx="4960937"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05521" y="4714839"/>
            <a:ext cx="4986633" cy="446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00" tIns="47599" rIns="95200" bIns="47599"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8198" name="Rectangle 6"/>
          <p:cNvSpPr>
            <a:spLocks noGrp="1" noChangeArrowheads="1"/>
          </p:cNvSpPr>
          <p:nvPr>
            <p:ph type="ftr" sz="quarter" idx="4"/>
          </p:nvPr>
        </p:nvSpPr>
        <p:spPr bwMode="auto">
          <a:xfrm>
            <a:off x="1" y="9429677"/>
            <a:ext cx="2943727" cy="49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00" tIns="47599" rIns="95200" bIns="47599" numCol="1" anchor="b" anchorCtr="0" compatLnSpc="1">
            <a:prstTxWarp prst="textNoShape">
              <a:avLst/>
            </a:prstTxWarp>
          </a:bodyPr>
          <a:lstStyle>
            <a:lvl1pPr algn="l" defTabSz="949969" eaLnBrk="0" hangingPunct="0">
              <a:defRPr sz="1200">
                <a:latin typeface="Times" pitchFamily="18" charset="0"/>
              </a:defRPr>
            </a:lvl1pPr>
          </a:lstStyle>
          <a:p>
            <a:pPr>
              <a:defRPr/>
            </a:pPr>
            <a:endParaRPr lang="it-IT"/>
          </a:p>
        </p:txBody>
      </p:sp>
      <p:sp>
        <p:nvSpPr>
          <p:cNvPr id="8199" name="Rectangle 7"/>
          <p:cNvSpPr>
            <a:spLocks noGrp="1" noChangeArrowheads="1"/>
          </p:cNvSpPr>
          <p:nvPr>
            <p:ph type="sldNum" sz="quarter" idx="5"/>
          </p:nvPr>
        </p:nvSpPr>
        <p:spPr bwMode="auto">
          <a:xfrm>
            <a:off x="3853948" y="9429677"/>
            <a:ext cx="2943727" cy="49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00" tIns="47599" rIns="95200" bIns="47599" numCol="1" anchor="b" anchorCtr="0" compatLnSpc="1">
            <a:prstTxWarp prst="textNoShape">
              <a:avLst/>
            </a:prstTxWarp>
          </a:bodyPr>
          <a:lstStyle>
            <a:lvl1pPr algn="r" defTabSz="949969" eaLnBrk="0" hangingPunct="0">
              <a:defRPr sz="1200">
                <a:latin typeface="Times" pitchFamily="18" charset="0"/>
              </a:defRPr>
            </a:lvl1pPr>
          </a:lstStyle>
          <a:p>
            <a:pPr>
              <a:defRPr/>
            </a:pPr>
            <a:fld id="{520E198E-7836-41E7-82B4-D3021BB41E6E}" type="slidenum">
              <a:rPr lang="it-IT"/>
              <a:pPr>
                <a:defRPr/>
              </a:pPr>
              <a:t>‹N›</a:t>
            </a:fld>
            <a:endParaRPr lang="it-IT"/>
          </a:p>
        </p:txBody>
      </p:sp>
    </p:spTree>
    <p:extLst>
      <p:ext uri="{BB962C8B-B14F-4D97-AF65-F5344CB8AC3E}">
        <p14:creationId xmlns:p14="http://schemas.microsoft.com/office/powerpoint/2010/main" val="41914593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8C7207E9-7C5F-4DC8-8902-5A7396B03B2B}" type="slidenum">
              <a:rPr lang="it-IT" altLang="it-IT" smtClean="0"/>
              <a:pPr/>
              <a:t>2</a:t>
            </a:fld>
            <a:endParaRPr lang="it-IT" altLang="it-IT"/>
          </a:p>
        </p:txBody>
      </p:sp>
      <p:sp>
        <p:nvSpPr>
          <p:cNvPr id="39939" name="Rectangle 2"/>
          <p:cNvSpPr>
            <a:spLocks noGrp="1" noRot="1" noChangeAspect="1" noChangeArrowheads="1" noTextEdit="1"/>
          </p:cNvSpPr>
          <p:nvPr>
            <p:ph type="sldImg"/>
          </p:nvPr>
        </p:nvSpPr>
        <p:spPr>
          <a:xfrm>
            <a:off x="920750" y="744538"/>
            <a:ext cx="4960938" cy="3721100"/>
          </a:xfrm>
          <a:ln/>
        </p:spPr>
      </p:sp>
      <p:sp>
        <p:nvSpPr>
          <p:cNvPr id="39940"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3424939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AEBEE220-AA76-4725-9CFB-32F2810AA4C7}" type="slidenum">
              <a:rPr lang="it-IT" altLang="it-IT" smtClean="0"/>
              <a:pPr/>
              <a:t>12</a:t>
            </a:fld>
            <a:endParaRPr lang="it-IT" altLang="it-IT"/>
          </a:p>
        </p:txBody>
      </p:sp>
      <p:sp>
        <p:nvSpPr>
          <p:cNvPr id="67587" name="Rectangle 2"/>
          <p:cNvSpPr>
            <a:spLocks noGrp="1" noRot="1" noChangeAspect="1" noChangeArrowheads="1" noTextEdit="1"/>
          </p:cNvSpPr>
          <p:nvPr>
            <p:ph type="sldImg"/>
          </p:nvPr>
        </p:nvSpPr>
        <p:spPr>
          <a:xfrm>
            <a:off x="920750" y="744538"/>
            <a:ext cx="4960938" cy="3721100"/>
          </a:xfrm>
          <a:ln/>
        </p:spPr>
      </p:sp>
      <p:sp>
        <p:nvSpPr>
          <p:cNvPr id="6758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71396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AEBEE220-AA76-4725-9CFB-32F2810AA4C7}" type="slidenum">
              <a:rPr lang="it-IT" altLang="it-IT" smtClean="0"/>
              <a:pPr/>
              <a:t>13</a:t>
            </a:fld>
            <a:endParaRPr lang="it-IT" altLang="it-IT"/>
          </a:p>
        </p:txBody>
      </p:sp>
      <p:sp>
        <p:nvSpPr>
          <p:cNvPr id="67587" name="Rectangle 2"/>
          <p:cNvSpPr>
            <a:spLocks noGrp="1" noRot="1" noChangeAspect="1" noChangeArrowheads="1" noTextEdit="1"/>
          </p:cNvSpPr>
          <p:nvPr>
            <p:ph type="sldImg"/>
          </p:nvPr>
        </p:nvSpPr>
        <p:spPr>
          <a:xfrm>
            <a:off x="920750" y="744538"/>
            <a:ext cx="4960938" cy="3721100"/>
          </a:xfrm>
          <a:ln/>
        </p:spPr>
      </p:sp>
      <p:sp>
        <p:nvSpPr>
          <p:cNvPr id="6758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725664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AEBEE220-AA76-4725-9CFB-32F2810AA4C7}" type="slidenum">
              <a:rPr lang="it-IT" altLang="it-IT" smtClean="0"/>
              <a:pPr/>
              <a:t>14</a:t>
            </a:fld>
            <a:endParaRPr lang="it-IT" altLang="it-IT"/>
          </a:p>
        </p:txBody>
      </p:sp>
      <p:sp>
        <p:nvSpPr>
          <p:cNvPr id="67587" name="Rectangle 2"/>
          <p:cNvSpPr>
            <a:spLocks noGrp="1" noRot="1" noChangeAspect="1" noChangeArrowheads="1" noTextEdit="1"/>
          </p:cNvSpPr>
          <p:nvPr>
            <p:ph type="sldImg"/>
          </p:nvPr>
        </p:nvSpPr>
        <p:spPr>
          <a:xfrm>
            <a:off x="920750" y="744538"/>
            <a:ext cx="4960938" cy="3721100"/>
          </a:xfrm>
          <a:ln/>
        </p:spPr>
      </p:sp>
      <p:sp>
        <p:nvSpPr>
          <p:cNvPr id="6758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1158155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AEBEE220-AA76-4725-9CFB-32F2810AA4C7}" type="slidenum">
              <a:rPr lang="it-IT" altLang="it-IT" smtClean="0"/>
              <a:pPr/>
              <a:t>15</a:t>
            </a:fld>
            <a:endParaRPr lang="it-IT" altLang="it-IT"/>
          </a:p>
        </p:txBody>
      </p:sp>
      <p:sp>
        <p:nvSpPr>
          <p:cNvPr id="67587" name="Rectangle 2"/>
          <p:cNvSpPr>
            <a:spLocks noGrp="1" noRot="1" noChangeAspect="1" noChangeArrowheads="1" noTextEdit="1"/>
          </p:cNvSpPr>
          <p:nvPr>
            <p:ph type="sldImg"/>
          </p:nvPr>
        </p:nvSpPr>
        <p:spPr>
          <a:xfrm>
            <a:off x="920750" y="744538"/>
            <a:ext cx="4960938" cy="3721100"/>
          </a:xfrm>
          <a:ln/>
        </p:spPr>
      </p:sp>
      <p:sp>
        <p:nvSpPr>
          <p:cNvPr id="6758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52426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AEBEE220-AA76-4725-9CFB-32F2810AA4C7}" type="slidenum">
              <a:rPr lang="it-IT" altLang="it-IT" smtClean="0"/>
              <a:pPr/>
              <a:t>16</a:t>
            </a:fld>
            <a:endParaRPr lang="it-IT" altLang="it-IT"/>
          </a:p>
        </p:txBody>
      </p:sp>
      <p:sp>
        <p:nvSpPr>
          <p:cNvPr id="67587" name="Rectangle 2"/>
          <p:cNvSpPr>
            <a:spLocks noGrp="1" noRot="1" noChangeAspect="1" noChangeArrowheads="1" noTextEdit="1"/>
          </p:cNvSpPr>
          <p:nvPr>
            <p:ph type="sldImg"/>
          </p:nvPr>
        </p:nvSpPr>
        <p:spPr>
          <a:xfrm>
            <a:off x="920750" y="744538"/>
            <a:ext cx="4960938" cy="3721100"/>
          </a:xfrm>
          <a:ln/>
        </p:spPr>
      </p:sp>
      <p:sp>
        <p:nvSpPr>
          <p:cNvPr id="6758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1678125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AEBEE220-AA76-4725-9CFB-32F2810AA4C7}" type="slidenum">
              <a:rPr lang="it-IT" altLang="it-IT" smtClean="0"/>
              <a:pPr/>
              <a:t>3</a:t>
            </a:fld>
            <a:endParaRPr lang="it-IT" altLang="it-IT"/>
          </a:p>
        </p:txBody>
      </p:sp>
      <p:sp>
        <p:nvSpPr>
          <p:cNvPr id="67587" name="Rectangle 2"/>
          <p:cNvSpPr>
            <a:spLocks noGrp="1" noRot="1" noChangeAspect="1" noChangeArrowheads="1" noTextEdit="1"/>
          </p:cNvSpPr>
          <p:nvPr>
            <p:ph type="sldImg"/>
          </p:nvPr>
        </p:nvSpPr>
        <p:spPr>
          <a:xfrm>
            <a:off x="920750" y="744538"/>
            <a:ext cx="4960938" cy="3721100"/>
          </a:xfrm>
          <a:ln/>
        </p:spPr>
      </p:sp>
      <p:sp>
        <p:nvSpPr>
          <p:cNvPr id="6758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54573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FDF95EAD-B478-47B5-80BF-7BCB4331C425}" type="slidenum">
              <a:rPr lang="it-IT" altLang="it-IT" smtClean="0"/>
              <a:pPr/>
              <a:t>4</a:t>
            </a:fld>
            <a:endParaRPr lang="it-IT" altLang="it-IT"/>
          </a:p>
        </p:txBody>
      </p:sp>
      <p:sp>
        <p:nvSpPr>
          <p:cNvPr id="41987" name="Rectangle 2"/>
          <p:cNvSpPr>
            <a:spLocks noGrp="1" noRot="1" noChangeAspect="1" noChangeArrowheads="1" noTextEdit="1"/>
          </p:cNvSpPr>
          <p:nvPr>
            <p:ph type="sldImg"/>
          </p:nvPr>
        </p:nvSpPr>
        <p:spPr>
          <a:xfrm>
            <a:off x="920750" y="744538"/>
            <a:ext cx="4960938" cy="3721100"/>
          </a:xfrm>
          <a:ln/>
        </p:spPr>
      </p:sp>
      <p:sp>
        <p:nvSpPr>
          <p:cNvPr id="4198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1314687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2B1111C2-0E61-4D44-BAAD-136D2AEE12F2}" type="slidenum">
              <a:rPr lang="it-IT" altLang="it-IT" smtClean="0"/>
              <a:pPr/>
              <a:t>5</a:t>
            </a:fld>
            <a:endParaRPr lang="it-IT" altLang="it-IT"/>
          </a:p>
        </p:txBody>
      </p:sp>
      <p:sp>
        <p:nvSpPr>
          <p:cNvPr id="64515" name="Rectangle 2"/>
          <p:cNvSpPr>
            <a:spLocks noGrp="1" noRot="1" noChangeAspect="1" noChangeArrowheads="1" noTextEdit="1"/>
          </p:cNvSpPr>
          <p:nvPr>
            <p:ph type="sldImg"/>
          </p:nvPr>
        </p:nvSpPr>
        <p:spPr>
          <a:xfrm>
            <a:off x="919163" y="746125"/>
            <a:ext cx="4960937" cy="3721100"/>
          </a:xfrm>
          <a:ln/>
        </p:spPr>
      </p:sp>
      <p:sp>
        <p:nvSpPr>
          <p:cNvPr id="64516"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526335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690DE8F5-A442-4D8D-BFB6-513FB718782D}" type="slidenum">
              <a:rPr lang="it-IT" altLang="it-IT" smtClean="0"/>
              <a:pPr/>
              <a:t>6</a:t>
            </a:fld>
            <a:endParaRPr lang="it-IT" altLang="it-IT"/>
          </a:p>
        </p:txBody>
      </p:sp>
      <p:sp>
        <p:nvSpPr>
          <p:cNvPr id="63491" name="Rectangle 2"/>
          <p:cNvSpPr>
            <a:spLocks noGrp="1" noRot="1" noChangeAspect="1" noChangeArrowheads="1" noTextEdit="1"/>
          </p:cNvSpPr>
          <p:nvPr>
            <p:ph type="sldImg"/>
          </p:nvPr>
        </p:nvSpPr>
        <p:spPr>
          <a:xfrm>
            <a:off x="919163" y="746125"/>
            <a:ext cx="4960937" cy="3721100"/>
          </a:xfrm>
          <a:ln/>
        </p:spPr>
      </p:sp>
      <p:sp>
        <p:nvSpPr>
          <p:cNvPr id="63492"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4291343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3505408C-5B38-480D-BF21-84E6DF4E7A6B}" type="slidenum">
              <a:rPr lang="it-IT" altLang="it-IT" smtClean="0"/>
              <a:pPr/>
              <a:t>7</a:t>
            </a:fld>
            <a:endParaRPr lang="it-IT" altLang="it-IT"/>
          </a:p>
        </p:txBody>
      </p:sp>
      <p:sp>
        <p:nvSpPr>
          <p:cNvPr id="62467" name="Rectangle 2"/>
          <p:cNvSpPr>
            <a:spLocks noGrp="1" noRot="1" noChangeAspect="1" noChangeArrowheads="1" noTextEdit="1"/>
          </p:cNvSpPr>
          <p:nvPr>
            <p:ph type="sldImg"/>
          </p:nvPr>
        </p:nvSpPr>
        <p:spPr>
          <a:xfrm>
            <a:off x="920750" y="744538"/>
            <a:ext cx="4960938" cy="3721100"/>
          </a:xfrm>
          <a:ln/>
        </p:spPr>
      </p:sp>
      <p:sp>
        <p:nvSpPr>
          <p:cNvPr id="6246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65604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AEBEE220-AA76-4725-9CFB-32F2810AA4C7}" type="slidenum">
              <a:rPr lang="it-IT" altLang="it-IT" smtClean="0"/>
              <a:pPr/>
              <a:t>9</a:t>
            </a:fld>
            <a:endParaRPr lang="it-IT" altLang="it-IT"/>
          </a:p>
        </p:txBody>
      </p:sp>
      <p:sp>
        <p:nvSpPr>
          <p:cNvPr id="67587" name="Rectangle 2"/>
          <p:cNvSpPr>
            <a:spLocks noGrp="1" noRot="1" noChangeAspect="1" noChangeArrowheads="1" noTextEdit="1"/>
          </p:cNvSpPr>
          <p:nvPr>
            <p:ph type="sldImg"/>
          </p:nvPr>
        </p:nvSpPr>
        <p:spPr>
          <a:xfrm>
            <a:off x="920750" y="744538"/>
            <a:ext cx="4960938" cy="3721100"/>
          </a:xfrm>
          <a:ln/>
        </p:spPr>
      </p:sp>
      <p:sp>
        <p:nvSpPr>
          <p:cNvPr id="6758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1875881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AEBEE220-AA76-4725-9CFB-32F2810AA4C7}" type="slidenum">
              <a:rPr lang="it-IT" altLang="it-IT" smtClean="0"/>
              <a:pPr/>
              <a:t>10</a:t>
            </a:fld>
            <a:endParaRPr lang="it-IT" altLang="it-IT"/>
          </a:p>
        </p:txBody>
      </p:sp>
      <p:sp>
        <p:nvSpPr>
          <p:cNvPr id="67587" name="Rectangle 2"/>
          <p:cNvSpPr>
            <a:spLocks noGrp="1" noRot="1" noChangeAspect="1" noChangeArrowheads="1" noTextEdit="1"/>
          </p:cNvSpPr>
          <p:nvPr>
            <p:ph type="sldImg"/>
          </p:nvPr>
        </p:nvSpPr>
        <p:spPr>
          <a:xfrm>
            <a:off x="920750" y="744538"/>
            <a:ext cx="4960938" cy="3721100"/>
          </a:xfrm>
          <a:ln/>
        </p:spPr>
      </p:sp>
      <p:sp>
        <p:nvSpPr>
          <p:cNvPr id="6758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523002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49969">
              <a:defRPr sz="1200">
                <a:solidFill>
                  <a:schemeClr val="tx1"/>
                </a:solidFill>
                <a:latin typeface="Times" pitchFamily="18" charset="0"/>
              </a:defRPr>
            </a:lvl1pPr>
            <a:lvl2pPr marL="734852" indent="-282635" defTabSz="949969">
              <a:defRPr sz="1200">
                <a:solidFill>
                  <a:schemeClr val="tx1"/>
                </a:solidFill>
                <a:latin typeface="Times" pitchFamily="18" charset="0"/>
              </a:defRPr>
            </a:lvl2pPr>
            <a:lvl3pPr marL="1130541" indent="-226108" defTabSz="949969">
              <a:defRPr sz="1200">
                <a:solidFill>
                  <a:schemeClr val="tx1"/>
                </a:solidFill>
                <a:latin typeface="Times" pitchFamily="18" charset="0"/>
              </a:defRPr>
            </a:lvl3pPr>
            <a:lvl4pPr marL="1582758" indent="-226108" defTabSz="949969">
              <a:defRPr sz="1200">
                <a:solidFill>
                  <a:schemeClr val="tx1"/>
                </a:solidFill>
                <a:latin typeface="Times" pitchFamily="18" charset="0"/>
              </a:defRPr>
            </a:lvl4pPr>
            <a:lvl5pPr marL="2034974" indent="-226108" defTabSz="949969">
              <a:defRPr sz="1200">
                <a:solidFill>
                  <a:schemeClr val="tx1"/>
                </a:solidFill>
                <a:latin typeface="Times" pitchFamily="18" charset="0"/>
              </a:defRPr>
            </a:lvl5pPr>
            <a:lvl6pPr marL="2487191" indent="-226108" defTabSz="949969" eaLnBrk="0" fontAlgn="base" hangingPunct="0">
              <a:spcBef>
                <a:spcPct val="30000"/>
              </a:spcBef>
              <a:spcAft>
                <a:spcPct val="0"/>
              </a:spcAft>
              <a:defRPr sz="1200">
                <a:solidFill>
                  <a:schemeClr val="tx1"/>
                </a:solidFill>
                <a:latin typeface="Times" pitchFamily="18" charset="0"/>
              </a:defRPr>
            </a:lvl6pPr>
            <a:lvl7pPr marL="2939407" indent="-226108" defTabSz="949969" eaLnBrk="0" fontAlgn="base" hangingPunct="0">
              <a:spcBef>
                <a:spcPct val="30000"/>
              </a:spcBef>
              <a:spcAft>
                <a:spcPct val="0"/>
              </a:spcAft>
              <a:defRPr sz="1200">
                <a:solidFill>
                  <a:schemeClr val="tx1"/>
                </a:solidFill>
                <a:latin typeface="Times" pitchFamily="18" charset="0"/>
              </a:defRPr>
            </a:lvl7pPr>
            <a:lvl8pPr marL="3391624" indent="-226108" defTabSz="949969" eaLnBrk="0" fontAlgn="base" hangingPunct="0">
              <a:spcBef>
                <a:spcPct val="30000"/>
              </a:spcBef>
              <a:spcAft>
                <a:spcPct val="0"/>
              </a:spcAft>
              <a:defRPr sz="1200">
                <a:solidFill>
                  <a:schemeClr val="tx1"/>
                </a:solidFill>
                <a:latin typeface="Times" pitchFamily="18" charset="0"/>
              </a:defRPr>
            </a:lvl8pPr>
            <a:lvl9pPr marL="3843840" indent="-226108" defTabSz="949969" eaLnBrk="0" fontAlgn="base" hangingPunct="0">
              <a:spcBef>
                <a:spcPct val="30000"/>
              </a:spcBef>
              <a:spcAft>
                <a:spcPct val="0"/>
              </a:spcAft>
              <a:defRPr sz="1200">
                <a:solidFill>
                  <a:schemeClr val="tx1"/>
                </a:solidFill>
                <a:latin typeface="Times" pitchFamily="18" charset="0"/>
              </a:defRPr>
            </a:lvl9pPr>
          </a:lstStyle>
          <a:p>
            <a:fld id="{AEBEE220-AA76-4725-9CFB-32F2810AA4C7}" type="slidenum">
              <a:rPr lang="it-IT" altLang="it-IT" smtClean="0"/>
              <a:pPr/>
              <a:t>11</a:t>
            </a:fld>
            <a:endParaRPr lang="it-IT" altLang="it-IT"/>
          </a:p>
        </p:txBody>
      </p:sp>
      <p:sp>
        <p:nvSpPr>
          <p:cNvPr id="67587" name="Rectangle 2"/>
          <p:cNvSpPr>
            <a:spLocks noGrp="1" noRot="1" noChangeAspect="1" noChangeArrowheads="1" noTextEdit="1"/>
          </p:cNvSpPr>
          <p:nvPr>
            <p:ph type="sldImg"/>
          </p:nvPr>
        </p:nvSpPr>
        <p:spPr>
          <a:xfrm>
            <a:off x="920750" y="744538"/>
            <a:ext cx="4960938" cy="3721100"/>
          </a:xfrm>
          <a:ln/>
        </p:spPr>
      </p:sp>
      <p:sp>
        <p:nvSpPr>
          <p:cNvPr id="6758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94173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xml"/><Relationship Id="rId7" Type="http://schemas.openxmlformats.org/officeDocument/2006/relationships/image" Target="../media/image2.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09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olo e contenuto">
    <p:bg>
      <p:bgRef idx="1001">
        <a:schemeClr val="bg1"/>
      </p:bgRef>
    </p:bg>
    <p:spTree>
      <p:nvGrpSpPr>
        <p:cNvPr id="1" name=""/>
        <p:cNvGrpSpPr/>
        <p:nvPr/>
      </p:nvGrpSpPr>
      <p:grpSpPr>
        <a:xfrm>
          <a:off x="0" y="0"/>
          <a:ext cx="0" cy="0"/>
          <a:chOff x="0" y="0"/>
          <a:chExt cx="0" cy="0"/>
        </a:xfrm>
      </p:grpSpPr>
      <p:graphicFrame>
        <p:nvGraphicFramePr>
          <p:cNvPr id="4" name="Object 12" hidden="1"/>
          <p:cNvGraphicFramePr>
            <a:graphicFrameLocks noChangeAspect="1"/>
          </p:cNvGraphicFramePr>
          <p:nvPr userDrawn="1">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81" imgH="381" progId="TCLayout.ActiveDocument.1">
                  <p:embed/>
                </p:oleObj>
              </mc:Choice>
              <mc:Fallback>
                <p:oleObj name="think-cell Slide" r:id="rId6" imgW="381" imgH="381"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4"/>
          <p:cNvSpPr>
            <a:spLocks noChangeShapeType="1"/>
          </p:cNvSpPr>
          <p:nvPr>
            <p:custDataLst>
              <p:tags r:id="rId2"/>
            </p:custDataLst>
          </p:nvPr>
        </p:nvSpPr>
        <p:spPr bwMode="auto">
          <a:xfrm flipV="1">
            <a:off x="0" y="928688"/>
            <a:ext cx="9144000" cy="0"/>
          </a:xfrm>
          <a:prstGeom prst="line">
            <a:avLst/>
          </a:prstGeom>
          <a:ln>
            <a:solidFill>
              <a:schemeClr val="accent6">
                <a:lumMod val="75000"/>
              </a:schemeClr>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a:defRPr/>
            </a:pPr>
            <a:endParaRPr lang="it-IT"/>
          </a:p>
        </p:txBody>
      </p:sp>
      <p:sp>
        <p:nvSpPr>
          <p:cNvPr id="7" name="Line 4"/>
          <p:cNvSpPr>
            <a:spLocks noChangeShapeType="1"/>
          </p:cNvSpPr>
          <p:nvPr>
            <p:custDataLst>
              <p:tags r:id="rId3"/>
            </p:custDataLst>
          </p:nvPr>
        </p:nvSpPr>
        <p:spPr bwMode="auto">
          <a:xfrm flipV="1">
            <a:off x="0" y="6643688"/>
            <a:ext cx="9144000" cy="0"/>
          </a:xfrm>
          <a:prstGeom prst="line">
            <a:avLst/>
          </a:prstGeom>
          <a:ln>
            <a:solidFill>
              <a:schemeClr val="accent6">
                <a:lumMod val="75000"/>
              </a:schemeClr>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a:defRPr/>
            </a:pPr>
            <a:endParaRPr lang="it-IT"/>
          </a:p>
        </p:txBody>
      </p:sp>
      <p:sp>
        <p:nvSpPr>
          <p:cNvPr id="2" name="Titolo 1"/>
          <p:cNvSpPr>
            <a:spLocks noGrp="1"/>
          </p:cNvSpPr>
          <p:nvPr>
            <p:ph type="title"/>
          </p:nvPr>
        </p:nvSpPr>
        <p:spPr>
          <a:xfrm>
            <a:off x="1142976" y="152400"/>
            <a:ext cx="5876949" cy="776270"/>
          </a:xfrm>
        </p:spPr>
        <p:txBody>
          <a:bodyPr/>
          <a:lstStyle/>
          <a:p>
            <a:r>
              <a:rPr lang="it-IT" dirty="0"/>
              <a:t>Fare clic per modificare lo stile del titolo</a:t>
            </a:r>
          </a:p>
        </p:txBody>
      </p:sp>
      <p:sp>
        <p:nvSpPr>
          <p:cNvPr id="3" name="Segnaposto contenuto 2"/>
          <p:cNvSpPr>
            <a:spLocks noGrp="1"/>
          </p:cNvSpPr>
          <p:nvPr>
            <p:ph idx="1"/>
          </p:nvPr>
        </p:nvSpPr>
        <p:spPr>
          <a:xfrm>
            <a:off x="833438" y="933450"/>
            <a:ext cx="7396162" cy="5314950"/>
          </a:xfrm>
          <a:prstGeom prst="rect">
            <a:avLst/>
          </a:prstGeom>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8" name="Rectangle 6"/>
          <p:cNvSpPr>
            <a:spLocks noGrp="1" noChangeArrowheads="1"/>
          </p:cNvSpPr>
          <p:nvPr>
            <p:ph type="sldNum" sz="quarter" idx="10"/>
            <p:custDataLst>
              <p:tags r:id="rId4"/>
            </p:custDataLst>
          </p:nvPr>
        </p:nvSpPr>
        <p:spPr bwMode="auto">
          <a:xfrm>
            <a:off x="6700838" y="6554788"/>
            <a:ext cx="2311400" cy="323850"/>
          </a:xfrm>
          <a:prstGeom prst="rect">
            <a:avLst/>
          </a:prstGeom>
          <a:ln>
            <a:miter lim="800000"/>
            <a:headEnd/>
            <a:tailEnd/>
          </a:ln>
        </p:spPr>
        <p:txBody>
          <a:bodyPr vert="horz" wrap="square" lIns="0" tIns="45720" rIns="0" bIns="45720" numCol="1" anchor="b" anchorCtr="0" compatLnSpc="1">
            <a:prstTxWarp prst="textNoShape">
              <a:avLst/>
            </a:prstTxWarp>
          </a:bodyPr>
          <a:lstStyle>
            <a:lvl1pPr algn="r">
              <a:defRPr sz="800">
                <a:solidFill>
                  <a:srgbClr val="000000"/>
                </a:solidFill>
                <a:latin typeface="Arial" pitchFamily="34" charset="0"/>
              </a:defRPr>
            </a:lvl1pPr>
          </a:lstStyle>
          <a:p>
            <a:pPr>
              <a:defRPr/>
            </a:pPr>
            <a:fld id="{8271B4BD-A30E-4790-8949-A57238198706}" type="slidenum">
              <a:rPr lang="it-IT"/>
              <a:pPr>
                <a:defRPr/>
              </a:pPr>
              <a:t>‹N›</a:t>
            </a:fld>
            <a:endParaRPr lang="it-IT"/>
          </a:p>
        </p:txBody>
      </p:sp>
      <p:pic>
        <p:nvPicPr>
          <p:cNvPr id="70658" name="Picture 2" descr="\\BLOOMBE-49PTVAP\Cartella condivisa\B&amp;S\Presentazioni\LOGO.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787869" y="214153"/>
            <a:ext cx="1215453" cy="66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25697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Line 4"/>
          <p:cNvSpPr>
            <a:spLocks noChangeShapeType="1"/>
          </p:cNvSpPr>
          <p:nvPr/>
        </p:nvSpPr>
        <p:spPr bwMode="auto">
          <a:xfrm flipV="1">
            <a:off x="0" y="928688"/>
            <a:ext cx="9144000" cy="0"/>
          </a:xfrm>
          <a:prstGeom prst="line">
            <a:avLst/>
          </a:prstGeom>
          <a:ln>
            <a:solidFill>
              <a:schemeClr val="tx1">
                <a:lumMod val="95000"/>
                <a:lumOff val="5000"/>
              </a:schemeClr>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a:defRPr/>
            </a:pPr>
            <a:endParaRPr lang="it-IT"/>
          </a:p>
        </p:txBody>
      </p:sp>
      <p:sp>
        <p:nvSpPr>
          <p:cNvPr id="1027" name="Rectangle 2"/>
          <p:cNvSpPr>
            <a:spLocks noGrp="1" noChangeArrowheads="1"/>
          </p:cNvSpPr>
          <p:nvPr>
            <p:ph type="title"/>
          </p:nvPr>
        </p:nvSpPr>
        <p:spPr bwMode="auto">
          <a:xfrm>
            <a:off x="660400" y="152400"/>
            <a:ext cx="63595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Click to edit Master title style</a:t>
            </a:r>
          </a:p>
        </p:txBody>
      </p:sp>
      <p:pic>
        <p:nvPicPr>
          <p:cNvPr id="1031" name="Picture 12" descr="ica"/>
          <p:cNvPicPr>
            <a:picLocks noChangeAspect="1" noChangeArrowheads="1"/>
          </p:cNvPicPr>
          <p:nvPr/>
        </p:nvPicPr>
        <p:blipFill>
          <a:blip r:embed="rId4" cstate="print">
            <a:duotone>
              <a:schemeClr val="accent4">
                <a:shade val="45000"/>
                <a:satMod val="135000"/>
              </a:schemeClr>
              <a:prstClr val="white"/>
            </a:duotone>
            <a:lum/>
          </a:blip>
          <a:srcRect l="6862" t="6575" r="11549" b="13972"/>
          <a:stretch>
            <a:fillRect/>
          </a:stretch>
        </p:blipFill>
        <p:spPr bwMode="auto">
          <a:xfrm>
            <a:off x="7929586" y="285728"/>
            <a:ext cx="1000132" cy="500066"/>
          </a:xfrm>
          <a:prstGeom prst="rect">
            <a:avLst/>
          </a:prstGeom>
          <a:ln w="3175" cap="rnd">
            <a:solidFill>
              <a:schemeClr val="tx1"/>
            </a:solidFill>
          </a:ln>
          <a:effectLst/>
          <a:scene3d>
            <a:camera prst="orthographicFront">
              <a:rot lat="0" lon="0" rev="0"/>
            </a:camera>
            <a:lightRig rig="contrasting" dir="t">
              <a:rot lat="0" lon="0" rev="7800000"/>
            </a:lightRig>
          </a:scene3d>
          <a:sp3d>
            <a:bevelT w="139700" h="139700"/>
          </a:sp3d>
        </p:spPr>
      </p:pic>
      <p:sp>
        <p:nvSpPr>
          <p:cNvPr id="15" name="Line 4"/>
          <p:cNvSpPr>
            <a:spLocks noChangeShapeType="1"/>
          </p:cNvSpPr>
          <p:nvPr/>
        </p:nvSpPr>
        <p:spPr bwMode="auto">
          <a:xfrm flipV="1">
            <a:off x="0" y="6643688"/>
            <a:ext cx="9144000" cy="0"/>
          </a:xfrm>
          <a:prstGeom prst="line">
            <a:avLst/>
          </a:prstGeom>
          <a:ln>
            <a:solidFill>
              <a:schemeClr val="tx1">
                <a:lumMod val="95000"/>
                <a:lumOff val="5000"/>
              </a:schemeClr>
            </a:solidFill>
            <a:headEnd/>
            <a:tailEnd/>
          </a:ln>
        </p:spPr>
        <p:style>
          <a:lnRef idx="1">
            <a:schemeClr val="dk1"/>
          </a:lnRef>
          <a:fillRef idx="0">
            <a:schemeClr val="dk1"/>
          </a:fillRef>
          <a:effectRef idx="0">
            <a:schemeClr val="dk1"/>
          </a:effectRef>
          <a:fontRef idx="minor">
            <a:schemeClr val="tx1"/>
          </a:fontRef>
        </p:style>
        <p:txBody>
          <a:bodyPr wrap="none" anchor="ctr"/>
          <a:lstStyle/>
          <a:p>
            <a:pPr algn="l">
              <a:defRPr/>
            </a:pPr>
            <a:endParaRPr lang="it-IT"/>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Lst>
  <p:hf hdr="0" ftr="0" dt="0"/>
  <p:txStyles>
    <p:title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Swis721 Bd BT" charset="0"/>
        </a:defRPr>
      </a:lvl2pPr>
      <a:lvl3pPr algn="l" rtl="0" eaLnBrk="0" fontAlgn="base" hangingPunct="0">
        <a:spcBef>
          <a:spcPct val="0"/>
        </a:spcBef>
        <a:spcAft>
          <a:spcPct val="0"/>
        </a:spcAft>
        <a:defRPr sz="4400">
          <a:solidFill>
            <a:srgbClr val="800000"/>
          </a:solidFill>
          <a:latin typeface="Swis721 Bd BT" charset="0"/>
        </a:defRPr>
      </a:lvl3pPr>
      <a:lvl4pPr algn="l" rtl="0" eaLnBrk="0" fontAlgn="base" hangingPunct="0">
        <a:spcBef>
          <a:spcPct val="0"/>
        </a:spcBef>
        <a:spcAft>
          <a:spcPct val="0"/>
        </a:spcAft>
        <a:defRPr sz="4400">
          <a:solidFill>
            <a:srgbClr val="800000"/>
          </a:solidFill>
          <a:latin typeface="Swis721 Bd BT" charset="0"/>
        </a:defRPr>
      </a:lvl4pPr>
      <a:lvl5pPr algn="l" rtl="0" eaLnBrk="0" fontAlgn="base" hangingPunct="0">
        <a:spcBef>
          <a:spcPct val="0"/>
        </a:spcBef>
        <a:spcAft>
          <a:spcPct val="0"/>
        </a:spcAft>
        <a:defRPr sz="4400">
          <a:solidFill>
            <a:srgbClr val="800000"/>
          </a:solidFill>
          <a:latin typeface="Swis721 Bd BT" charset="0"/>
        </a:defRPr>
      </a:lvl5pPr>
      <a:lvl6pPr marL="457200" algn="l" rtl="0" eaLnBrk="0" fontAlgn="base" hangingPunct="0">
        <a:spcBef>
          <a:spcPct val="0"/>
        </a:spcBef>
        <a:spcAft>
          <a:spcPct val="0"/>
        </a:spcAft>
        <a:defRPr>
          <a:solidFill>
            <a:srgbClr val="800000"/>
          </a:solidFill>
          <a:latin typeface="Swis721 Bd BT" charset="0"/>
        </a:defRPr>
      </a:lvl6pPr>
      <a:lvl7pPr marL="914400" algn="l" rtl="0" eaLnBrk="0" fontAlgn="base" hangingPunct="0">
        <a:spcBef>
          <a:spcPct val="0"/>
        </a:spcBef>
        <a:spcAft>
          <a:spcPct val="0"/>
        </a:spcAft>
        <a:defRPr>
          <a:solidFill>
            <a:srgbClr val="800000"/>
          </a:solidFill>
          <a:latin typeface="Swis721 Bd BT" charset="0"/>
        </a:defRPr>
      </a:lvl7pPr>
      <a:lvl8pPr marL="1371600" algn="l" rtl="0" eaLnBrk="0" fontAlgn="base" hangingPunct="0">
        <a:spcBef>
          <a:spcPct val="0"/>
        </a:spcBef>
        <a:spcAft>
          <a:spcPct val="0"/>
        </a:spcAft>
        <a:defRPr>
          <a:solidFill>
            <a:srgbClr val="800000"/>
          </a:solidFill>
          <a:latin typeface="Swis721 Bd BT" charset="0"/>
        </a:defRPr>
      </a:lvl8pPr>
      <a:lvl9pPr marL="1828800" algn="l" rtl="0" eaLnBrk="0" fontAlgn="base" hangingPunct="0">
        <a:spcBef>
          <a:spcPct val="0"/>
        </a:spcBef>
        <a:spcAft>
          <a:spcPct val="0"/>
        </a:spcAft>
        <a:defRPr>
          <a:solidFill>
            <a:srgbClr val="800000"/>
          </a:solidFill>
          <a:latin typeface="Swis721 Bd BT" charset="0"/>
        </a:defRPr>
      </a:lvl9pPr>
    </p:titleStyle>
    <p:bodyStyle>
      <a:lvl1pPr marL="342900" indent="-342900" algn="l" rtl="0" eaLnBrk="0" fontAlgn="base" hangingPunct="0">
        <a:spcBef>
          <a:spcPct val="20000"/>
        </a:spcBef>
        <a:spcAft>
          <a:spcPct val="0"/>
        </a:spcAft>
        <a:buChar char="•"/>
        <a:defRPr sz="1200">
          <a:solidFill>
            <a:schemeClr val="tx1"/>
          </a:solidFill>
          <a:latin typeface="+mn-lt"/>
          <a:ea typeface="+mn-ea"/>
          <a:cs typeface="+mn-cs"/>
        </a:defRPr>
      </a:lvl1pPr>
      <a:lvl2pPr marL="190500" indent="266700" algn="l" rtl="0" eaLnBrk="0" fontAlgn="base" hangingPunct="0">
        <a:spcBef>
          <a:spcPct val="20000"/>
        </a:spcBef>
        <a:spcAft>
          <a:spcPct val="0"/>
        </a:spcAft>
        <a:buChar char="–"/>
        <a:defRPr sz="1200">
          <a:solidFill>
            <a:schemeClr val="tx1"/>
          </a:solidFill>
          <a:latin typeface="+mn-lt"/>
        </a:defRPr>
      </a:lvl2pPr>
      <a:lvl3pPr marL="381000" indent="4763" algn="l" rtl="0" eaLnBrk="0" fontAlgn="base" hangingPunct="0">
        <a:spcBef>
          <a:spcPct val="20000"/>
        </a:spcBef>
        <a:spcAft>
          <a:spcPct val="0"/>
        </a:spcAft>
        <a:buChar char="•"/>
        <a:defRPr sz="1200">
          <a:solidFill>
            <a:schemeClr val="tx1"/>
          </a:solidFill>
          <a:latin typeface="+mn-lt"/>
        </a:defRPr>
      </a:lvl3pPr>
      <a:lvl4pPr marL="576263" indent="795338" algn="l" rtl="0" eaLnBrk="0" fontAlgn="base" hangingPunct="0">
        <a:spcBef>
          <a:spcPct val="20000"/>
        </a:spcBef>
        <a:spcAft>
          <a:spcPct val="0"/>
        </a:spcAft>
        <a:buChar char="–"/>
        <a:defRPr sz="1200">
          <a:solidFill>
            <a:schemeClr val="tx1"/>
          </a:solidFill>
          <a:latin typeface="+mn-lt"/>
        </a:defRPr>
      </a:lvl4pPr>
      <a:lvl5pPr marL="766763" indent="1062038" algn="l" rtl="0" eaLnBrk="0" fontAlgn="base" hangingPunct="0">
        <a:spcBef>
          <a:spcPct val="20000"/>
        </a:spcBef>
        <a:spcAft>
          <a:spcPct val="0"/>
        </a:spcAft>
        <a:buChar char="»"/>
        <a:defRPr sz="1200">
          <a:solidFill>
            <a:schemeClr val="tx1"/>
          </a:solidFill>
          <a:latin typeface="+mn-lt"/>
        </a:defRPr>
      </a:lvl5pPr>
      <a:lvl6pPr marL="1223963" algn="l" rtl="0" eaLnBrk="0" fontAlgn="base" hangingPunct="0">
        <a:spcBef>
          <a:spcPct val="20000"/>
        </a:spcBef>
        <a:spcAft>
          <a:spcPct val="0"/>
        </a:spcAft>
        <a:buChar char="»"/>
        <a:defRPr sz="1200">
          <a:solidFill>
            <a:schemeClr val="tx1"/>
          </a:solidFill>
          <a:latin typeface="+mn-lt"/>
        </a:defRPr>
      </a:lvl6pPr>
      <a:lvl7pPr marL="1681163" algn="l" rtl="0" eaLnBrk="0" fontAlgn="base" hangingPunct="0">
        <a:spcBef>
          <a:spcPct val="20000"/>
        </a:spcBef>
        <a:spcAft>
          <a:spcPct val="0"/>
        </a:spcAft>
        <a:buChar char="»"/>
        <a:defRPr sz="1200">
          <a:solidFill>
            <a:schemeClr val="tx1"/>
          </a:solidFill>
          <a:latin typeface="+mn-lt"/>
        </a:defRPr>
      </a:lvl7pPr>
      <a:lvl8pPr marL="2138363" algn="l" rtl="0" eaLnBrk="0" fontAlgn="base" hangingPunct="0">
        <a:spcBef>
          <a:spcPct val="20000"/>
        </a:spcBef>
        <a:spcAft>
          <a:spcPct val="0"/>
        </a:spcAft>
        <a:buChar char="»"/>
        <a:defRPr sz="1200">
          <a:solidFill>
            <a:schemeClr val="tx1"/>
          </a:solidFill>
          <a:latin typeface="+mn-lt"/>
        </a:defRPr>
      </a:lvl8pPr>
      <a:lvl9pPr marL="2595563" algn="l" rtl="0" eaLnBrk="0" fontAlgn="base" hangingPunct="0">
        <a:spcBef>
          <a:spcPct val="20000"/>
        </a:spcBef>
        <a:spcAft>
          <a:spcPct val="0"/>
        </a:spcAft>
        <a:buChar char="»"/>
        <a:defRPr sz="12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2.emf"/><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oleObject" Target="../embeddings/oleObject7.bin"/><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2.emf"/><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oleObject" Target="../embeddings/oleObject8.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9.bin"/><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2.emf"/><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oleObject" Target="../embeddings/oleObject10.bin"/><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2.emf"/><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oleObject" Target="../embeddings/oleObject11.bin"/><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2.emf"/><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oleObject" Target="../embeddings/oleObject11.bin"/><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49.xml"/><Relationship Id="rId7" Type="http://schemas.openxmlformats.org/officeDocument/2006/relationships/notesSlide" Target="../notesSlides/notesSlide14.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image" Target="../media/image2.emf"/></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8.xml"/><Relationship Id="rId7" Type="http://schemas.openxmlformats.org/officeDocument/2006/relationships/notesSlide" Target="../notesSlides/notesSlide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2.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6.xml"/><Relationship Id="rId7" Type="http://schemas.openxmlformats.org/officeDocument/2006/relationships/notesSlide" Target="../notesSlides/notesSlide3.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notesSlide" Target="../notesSlides/notesSlide6.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2.emf"/></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www.ing.it/default.html" TargetMode="External"/><Relationship Id="rId18" Type="http://schemas.openxmlformats.org/officeDocument/2006/relationships/image" Target="../media/image16.png"/><Relationship Id="rId26" Type="http://schemas.openxmlformats.org/officeDocument/2006/relationships/image" Target="../media/image24.jpeg"/><Relationship Id="rId3" Type="http://schemas.openxmlformats.org/officeDocument/2006/relationships/image" Target="../media/image5.png"/><Relationship Id="rId21" Type="http://schemas.openxmlformats.org/officeDocument/2006/relationships/image" Target="../media/image19.png"/><Relationship Id="rId7" Type="http://schemas.openxmlformats.org/officeDocument/2006/relationships/image" Target="../media/image8.jpeg"/><Relationship Id="rId12" Type="http://schemas.openxmlformats.org/officeDocument/2006/relationships/image" Target="../media/image12.png"/><Relationship Id="rId17" Type="http://schemas.openxmlformats.org/officeDocument/2006/relationships/image" Target="https://static.wcn.co.uk/company/nomura/images/hdr_logo.gif" TargetMode="External"/><Relationship Id="rId25" Type="http://schemas.openxmlformats.org/officeDocument/2006/relationships/image" Target="../media/image23.png"/><Relationship Id="rId2" Type="http://schemas.openxmlformats.org/officeDocument/2006/relationships/image" Target="../media/image4.jpeg"/><Relationship Id="rId16" Type="http://schemas.openxmlformats.org/officeDocument/2006/relationships/image" Target="../media/image15.gif"/><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24" Type="http://schemas.openxmlformats.org/officeDocument/2006/relationships/image" Target="../media/image22.jpeg"/><Relationship Id="rId5" Type="http://schemas.openxmlformats.org/officeDocument/2006/relationships/hyperlink" Target="http://www.carivita.com/home2.asp" TargetMode="External"/><Relationship Id="rId15" Type="http://schemas.openxmlformats.org/officeDocument/2006/relationships/image" Target="../media/image14.jpeg"/><Relationship Id="rId23" Type="http://schemas.openxmlformats.org/officeDocument/2006/relationships/image" Target="../media/image21.jpeg"/><Relationship Id="rId28" Type="http://schemas.openxmlformats.org/officeDocument/2006/relationships/image" Target="../media/image26.gif"/><Relationship Id="rId10" Type="http://schemas.openxmlformats.org/officeDocument/2006/relationships/hyperlink" Target="http://www.finanzaefuturo.it/main.asp" TargetMode="External"/><Relationship Id="rId19" Type="http://schemas.openxmlformats.org/officeDocument/2006/relationships/image" Target="../media/image17.jpeg"/><Relationship Id="rId31" Type="http://schemas.openxmlformats.org/officeDocument/2006/relationships/image" Target="../media/image28.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3.png"/><Relationship Id="rId22" Type="http://schemas.openxmlformats.org/officeDocument/2006/relationships/image" Target="../media/image20.jpeg"/><Relationship Id="rId27" Type="http://schemas.openxmlformats.org/officeDocument/2006/relationships/image" Target="../media/image25.png"/><Relationship Id="rId30" Type="http://schemas.openxmlformats.org/officeDocument/2006/relationships/hyperlink" Target="http://www.chebanca.it/" TargetMode="Externa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26.xml"/><Relationship Id="rId7" Type="http://schemas.openxmlformats.org/officeDocument/2006/relationships/notesSlide" Target="../notesSlides/notesSlide7.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0"/>
          </p:nvPr>
        </p:nvSpPr>
        <p:spPr/>
        <p:txBody>
          <a:bodyPr/>
          <a:lstStyle/>
          <a:p>
            <a:pPr>
              <a:defRPr/>
            </a:pPr>
            <a:fld id="{8271B4BD-A30E-4790-8949-A57238198706}" type="slidenum">
              <a:rPr lang="it-IT" smtClean="0"/>
              <a:pPr>
                <a:defRPr/>
              </a:pPr>
              <a:t>1</a:t>
            </a:fld>
            <a:endParaRPr lang="it-IT"/>
          </a:p>
        </p:txBody>
      </p:sp>
      <p:sp>
        <p:nvSpPr>
          <p:cNvPr id="5" name="CasellaDiTesto 4"/>
          <p:cNvSpPr txBox="1"/>
          <p:nvPr/>
        </p:nvSpPr>
        <p:spPr>
          <a:xfrm>
            <a:off x="516470" y="2754919"/>
            <a:ext cx="8195733" cy="1015663"/>
          </a:xfrm>
          <a:prstGeom prst="rect">
            <a:avLst/>
          </a:prstGeom>
          <a:noFill/>
        </p:spPr>
        <p:txBody>
          <a:bodyPr wrap="square" rtlCol="0">
            <a:spAutoFit/>
          </a:bodyPr>
          <a:lstStyle/>
          <a:p>
            <a:r>
              <a:rPr lang="it-IT" sz="6000" dirty="0">
                <a:solidFill>
                  <a:schemeClr val="accent2">
                    <a:lumMod val="50000"/>
                  </a:schemeClr>
                </a:solidFill>
                <a:latin typeface="Book Antiqua" panose="02040602050305030304" pitchFamily="18" charset="0"/>
              </a:rPr>
              <a:t>Benchmark &amp; Style</a:t>
            </a:r>
          </a:p>
        </p:txBody>
      </p:sp>
    </p:spTree>
    <p:extLst>
      <p:ext uri="{BB962C8B-B14F-4D97-AF65-F5344CB8AC3E}">
        <p14:creationId xmlns:p14="http://schemas.microsoft.com/office/powerpoint/2010/main" val="3945310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eaLnBrk="1" hangingPunct="1"/>
            <a:fld id="{1804E06C-3BD1-417F-9EAD-DAAAA0D358DD}" type="slidenum">
              <a:rPr lang="it-IT" altLang="it-IT" sz="800" smtClean="0">
                <a:solidFill>
                  <a:srgbClr val="000000"/>
                </a:solidFill>
                <a:latin typeface="Arial" pitchFamily="34" charset="0"/>
              </a:rPr>
              <a:pPr eaLnBrk="1" hangingPunct="1"/>
              <a:t>10</a:t>
            </a:fld>
            <a:endParaRPr lang="it-IT" altLang="it-IT" sz="800">
              <a:solidFill>
                <a:srgbClr val="000000"/>
              </a:solidFill>
              <a:latin typeface="Arial" pitchFamily="34" charset="0"/>
            </a:endParaRPr>
          </a:p>
        </p:txBody>
      </p:sp>
      <p:graphicFrame>
        <p:nvGraphicFramePr>
          <p:cNvPr id="35843" name="Object 8"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81" imgH="381" progId="TCLayout.ActiveDocument.1">
                  <p:embed/>
                </p:oleObj>
              </mc:Choice>
              <mc:Fallback>
                <p:oleObj name="think-cell Slide" r:id="rId6" imgW="381" imgH="381"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Rectangle 2"/>
          <p:cNvSpPr>
            <a:spLocks noGrp="1" noChangeArrowheads="1"/>
          </p:cNvSpPr>
          <p:nvPr>
            <p:ph type="title"/>
            <p:custDataLst>
              <p:tags r:id="rId3"/>
            </p:custDataLst>
          </p:nvPr>
        </p:nvSpPr>
        <p:spPr>
          <a:xfrm>
            <a:off x="144463" y="128588"/>
            <a:ext cx="6359525" cy="762000"/>
          </a:xfrm>
        </p:spPr>
        <p:txBody>
          <a:bodyPr/>
          <a:lstStyle/>
          <a:p>
            <a:r>
              <a:rPr lang="it-IT" sz="1600" b="1" dirty="0">
                <a:solidFill>
                  <a:schemeClr val="accent6">
                    <a:lumMod val="75000"/>
                  </a:schemeClr>
                </a:solidFill>
                <a:latin typeface="Arial Narrow" pitchFamily="34" charset="0"/>
              </a:rPr>
              <a:t>I PROGETTI DELLA DIVISIONE TOOLS/APPLICATIVI</a:t>
            </a:r>
            <a:endParaRPr lang="it-IT" altLang="it-IT" sz="1600" b="1" dirty="0">
              <a:solidFill>
                <a:schemeClr val="accent6">
                  <a:lumMod val="75000"/>
                </a:schemeClr>
              </a:solidFill>
              <a:latin typeface="Arial Narrow" pitchFamily="34" charset="0"/>
            </a:endParaRPr>
          </a:p>
        </p:txBody>
      </p:sp>
      <p:sp>
        <p:nvSpPr>
          <p:cNvPr id="2" name="Rettangolo 1"/>
          <p:cNvSpPr/>
          <p:nvPr/>
        </p:nvSpPr>
        <p:spPr>
          <a:xfrm>
            <a:off x="144463" y="1005225"/>
            <a:ext cx="8797236" cy="5632311"/>
          </a:xfrm>
          <a:prstGeom prst="rect">
            <a:avLst/>
          </a:prstGeom>
        </p:spPr>
        <p:txBody>
          <a:bodyPr wrap="square">
            <a:spAutoFit/>
          </a:bodyPr>
          <a:lstStyle/>
          <a:p>
            <a:pPr algn="just">
              <a:lnSpc>
                <a:spcPct val="150000"/>
              </a:lnSpc>
            </a:pPr>
            <a:r>
              <a:rPr lang="it-IT" sz="1600" b="1" dirty="0" err="1">
                <a:solidFill>
                  <a:schemeClr val="accent6">
                    <a:lumMod val="75000"/>
                  </a:schemeClr>
                </a:solidFill>
                <a:latin typeface="Arial Narrow" pitchFamily="34" charset="0"/>
                <a:ea typeface="+mj-ea"/>
                <a:cs typeface="+mj-cs"/>
              </a:rPr>
              <a:t>Xelion</a:t>
            </a:r>
            <a:r>
              <a:rPr lang="it-IT" sz="1600" b="1" dirty="0">
                <a:solidFill>
                  <a:schemeClr val="accent6">
                    <a:lumMod val="75000"/>
                  </a:schemeClr>
                </a:solidFill>
                <a:latin typeface="Arial Narrow" pitchFamily="34" charset="0"/>
                <a:ea typeface="+mj-ea"/>
                <a:cs typeface="+mj-cs"/>
              </a:rPr>
              <a:t> </a:t>
            </a:r>
            <a:r>
              <a:rPr lang="it-IT" sz="1600" b="1" dirty="0" err="1">
                <a:solidFill>
                  <a:schemeClr val="accent6">
                    <a:lumMod val="75000"/>
                  </a:schemeClr>
                </a:solidFill>
                <a:latin typeface="Arial Narrow" pitchFamily="34" charset="0"/>
                <a:ea typeface="+mj-ea"/>
                <a:cs typeface="+mj-cs"/>
              </a:rPr>
              <a:t>Advice</a:t>
            </a:r>
            <a:r>
              <a:rPr lang="it-IT" sz="1600" b="1" dirty="0">
                <a:solidFill>
                  <a:schemeClr val="accent6">
                    <a:lumMod val="75000"/>
                  </a:schemeClr>
                </a:solidFill>
                <a:latin typeface="Arial Narrow" pitchFamily="34" charset="0"/>
                <a:ea typeface="+mj-ea"/>
                <a:cs typeface="+mj-cs"/>
              </a:rPr>
              <a:t> (ora Fineco </a:t>
            </a:r>
            <a:r>
              <a:rPr lang="it-IT" sz="1600" b="1" dirty="0" err="1">
                <a:solidFill>
                  <a:schemeClr val="accent6">
                    <a:lumMod val="75000"/>
                  </a:schemeClr>
                </a:solidFill>
                <a:latin typeface="Arial Narrow" pitchFamily="34" charset="0"/>
                <a:ea typeface="+mj-ea"/>
                <a:cs typeface="+mj-cs"/>
              </a:rPr>
              <a:t>advice</a:t>
            </a:r>
            <a:r>
              <a:rPr lang="it-IT" sz="1600" b="1" dirty="0">
                <a:solidFill>
                  <a:schemeClr val="accent6">
                    <a:lumMod val="75000"/>
                  </a:schemeClr>
                </a:solidFill>
                <a:latin typeface="Arial Narrow" pitchFamily="34" charset="0"/>
                <a:ea typeface="+mj-ea"/>
                <a:cs typeface="+mj-cs"/>
              </a:rPr>
              <a:t>): </a:t>
            </a:r>
            <a:r>
              <a:rPr lang="it-IT" sz="1600" dirty="0">
                <a:solidFill>
                  <a:schemeClr val="accent6">
                    <a:lumMod val="75000"/>
                  </a:schemeClr>
                </a:solidFill>
                <a:latin typeface="Arial Narrow" pitchFamily="34" charset="0"/>
                <a:ea typeface="+mj-ea"/>
                <a:cs typeface="+mj-cs"/>
              </a:rPr>
              <a:t>il progetto </a:t>
            </a:r>
            <a:r>
              <a:rPr lang="it-IT" sz="1600" dirty="0" err="1">
                <a:solidFill>
                  <a:schemeClr val="accent6">
                    <a:lumMod val="75000"/>
                  </a:schemeClr>
                </a:solidFill>
                <a:latin typeface="Arial Narrow" pitchFamily="34" charset="0"/>
                <a:ea typeface="+mj-ea"/>
                <a:cs typeface="+mj-cs"/>
              </a:rPr>
              <a:t>Xelion</a:t>
            </a:r>
            <a:r>
              <a:rPr lang="it-IT" sz="1600" dirty="0">
                <a:solidFill>
                  <a:schemeClr val="accent6">
                    <a:lumMod val="75000"/>
                  </a:schemeClr>
                </a:solidFill>
                <a:latin typeface="Arial Narrow" pitchFamily="34" charset="0"/>
                <a:ea typeface="+mj-ea"/>
                <a:cs typeface="+mj-cs"/>
              </a:rPr>
              <a:t> </a:t>
            </a:r>
            <a:r>
              <a:rPr lang="it-IT" sz="1600" dirty="0" err="1">
                <a:solidFill>
                  <a:schemeClr val="accent6">
                    <a:lumMod val="75000"/>
                  </a:schemeClr>
                </a:solidFill>
                <a:latin typeface="Arial Narrow" pitchFamily="34" charset="0"/>
                <a:ea typeface="+mj-ea"/>
                <a:cs typeface="+mj-cs"/>
              </a:rPr>
              <a:t>Advice</a:t>
            </a:r>
            <a:r>
              <a:rPr lang="it-IT" sz="1600" dirty="0">
                <a:solidFill>
                  <a:schemeClr val="accent6">
                    <a:lumMod val="75000"/>
                  </a:schemeClr>
                </a:solidFill>
                <a:latin typeface="Arial Narrow" pitchFamily="34" charset="0"/>
                <a:ea typeface="+mj-ea"/>
                <a:cs typeface="+mj-cs"/>
              </a:rPr>
              <a:t> è nato nel 2002 come evoluzione di un precedente progetto (del 2000) sviluppato con la rete ING (acquisita successivamente da </a:t>
            </a:r>
            <a:r>
              <a:rPr lang="it-IT" sz="1600" dirty="0" err="1">
                <a:solidFill>
                  <a:schemeClr val="accent6">
                    <a:lumMod val="75000"/>
                  </a:schemeClr>
                </a:solidFill>
                <a:latin typeface="Arial Narrow" pitchFamily="34" charset="0"/>
                <a:ea typeface="+mj-ea"/>
                <a:cs typeface="+mj-cs"/>
              </a:rPr>
              <a:t>Xelion</a:t>
            </a:r>
            <a:r>
              <a:rPr lang="it-IT" sz="1600" dirty="0">
                <a:solidFill>
                  <a:schemeClr val="accent6">
                    <a:lumMod val="75000"/>
                  </a:schemeClr>
                </a:solidFill>
                <a:latin typeface="Arial Narrow" pitchFamily="34" charset="0"/>
                <a:ea typeface="+mj-ea"/>
                <a:cs typeface="+mj-cs"/>
              </a:rPr>
              <a:t>). </a:t>
            </a:r>
          </a:p>
          <a:p>
            <a:pPr algn="just">
              <a:lnSpc>
                <a:spcPct val="150000"/>
              </a:lnSpc>
            </a:pPr>
            <a:r>
              <a:rPr lang="it-IT" sz="1600" dirty="0">
                <a:solidFill>
                  <a:schemeClr val="accent6">
                    <a:lumMod val="75000"/>
                  </a:schemeClr>
                </a:solidFill>
                <a:latin typeface="Arial Narrow" pitchFamily="34" charset="0"/>
                <a:ea typeface="+mj-ea"/>
                <a:cs typeface="+mj-cs"/>
              </a:rPr>
              <a:t>La condivisione delle logiche finanziarie e della proposta commerciale presenti nel software di ING da parte del gruppo di lavoro </a:t>
            </a:r>
            <a:r>
              <a:rPr lang="it-IT" sz="1600" dirty="0" err="1">
                <a:solidFill>
                  <a:schemeClr val="accent6">
                    <a:lumMod val="75000"/>
                  </a:schemeClr>
                </a:solidFill>
                <a:latin typeface="Arial Narrow" pitchFamily="34" charset="0"/>
                <a:ea typeface="+mj-ea"/>
                <a:cs typeface="+mj-cs"/>
              </a:rPr>
              <a:t>McKinsey</a:t>
            </a:r>
            <a:r>
              <a:rPr lang="it-IT" sz="1600" dirty="0">
                <a:solidFill>
                  <a:schemeClr val="accent6">
                    <a:lumMod val="75000"/>
                  </a:schemeClr>
                </a:solidFill>
                <a:latin typeface="Arial Narrow" pitchFamily="34" charset="0"/>
                <a:ea typeface="+mj-ea"/>
                <a:cs typeface="+mj-cs"/>
              </a:rPr>
              <a:t> impegnato nel rilancio della rete </a:t>
            </a:r>
            <a:r>
              <a:rPr lang="it-IT" sz="1600" dirty="0" err="1">
                <a:solidFill>
                  <a:schemeClr val="accent6">
                    <a:lumMod val="75000"/>
                  </a:schemeClr>
                </a:solidFill>
                <a:latin typeface="Arial Narrow" pitchFamily="34" charset="0"/>
                <a:ea typeface="+mj-ea"/>
                <a:cs typeface="+mj-cs"/>
              </a:rPr>
              <a:t>Xelion</a:t>
            </a:r>
            <a:r>
              <a:rPr lang="it-IT" sz="1600" dirty="0">
                <a:solidFill>
                  <a:schemeClr val="accent6">
                    <a:lumMod val="75000"/>
                  </a:schemeClr>
                </a:solidFill>
                <a:latin typeface="Arial Narrow" pitchFamily="34" charset="0"/>
                <a:ea typeface="+mj-ea"/>
                <a:cs typeface="+mj-cs"/>
              </a:rPr>
              <a:t> ha portato alla sostituzione del precedente software in uso presso </a:t>
            </a:r>
            <a:r>
              <a:rPr lang="it-IT" sz="1600" dirty="0" err="1">
                <a:solidFill>
                  <a:schemeClr val="accent6">
                    <a:lumMod val="75000"/>
                  </a:schemeClr>
                </a:solidFill>
                <a:latin typeface="Arial Narrow" pitchFamily="34" charset="0"/>
                <a:ea typeface="+mj-ea"/>
                <a:cs typeface="+mj-cs"/>
              </a:rPr>
              <a:t>Xelion</a:t>
            </a:r>
            <a:r>
              <a:rPr lang="it-IT" sz="1600" dirty="0">
                <a:solidFill>
                  <a:schemeClr val="accent6">
                    <a:lumMod val="75000"/>
                  </a:schemeClr>
                </a:solidFill>
                <a:latin typeface="Arial Narrow" pitchFamily="34" charset="0"/>
                <a:ea typeface="+mj-ea"/>
                <a:cs typeface="+mj-cs"/>
              </a:rPr>
              <a:t> e l'acquisizione del </a:t>
            </a:r>
            <a:r>
              <a:rPr lang="it-IT" sz="1600" dirty="0" err="1">
                <a:solidFill>
                  <a:schemeClr val="accent6">
                    <a:lumMod val="75000"/>
                  </a:schemeClr>
                </a:solidFill>
                <a:latin typeface="Arial Narrow" pitchFamily="34" charset="0"/>
                <a:ea typeface="+mj-ea"/>
                <a:cs typeface="+mj-cs"/>
              </a:rPr>
              <a:t>tool</a:t>
            </a:r>
            <a:r>
              <a:rPr lang="it-IT" sz="1600" dirty="0">
                <a:solidFill>
                  <a:schemeClr val="accent6">
                    <a:lumMod val="75000"/>
                  </a:schemeClr>
                </a:solidFill>
                <a:latin typeface="Arial Narrow" pitchFamily="34" charset="0"/>
                <a:ea typeface="+mj-ea"/>
                <a:cs typeface="+mj-cs"/>
              </a:rPr>
              <a:t> di B&amp;S finalizzato al lancio del primo servizio di consulenza a parcella in Italia da parte di una rete promotori di dimensioni significative. Il progetto ha reso necessario il coinvolgimento della SGR di gruppo, mancando, all'interno di </a:t>
            </a:r>
            <a:r>
              <a:rPr lang="it-IT" sz="1600" dirty="0" err="1">
                <a:solidFill>
                  <a:schemeClr val="accent6">
                    <a:lumMod val="75000"/>
                  </a:schemeClr>
                </a:solidFill>
                <a:latin typeface="Arial Narrow" pitchFamily="34" charset="0"/>
                <a:ea typeface="+mj-ea"/>
                <a:cs typeface="+mj-cs"/>
              </a:rPr>
              <a:t>Xelion</a:t>
            </a:r>
            <a:r>
              <a:rPr lang="it-IT" sz="1600" dirty="0">
                <a:solidFill>
                  <a:schemeClr val="accent6">
                    <a:lumMod val="75000"/>
                  </a:schemeClr>
                </a:solidFill>
                <a:latin typeface="Arial Narrow" pitchFamily="34" charset="0"/>
                <a:ea typeface="+mj-ea"/>
                <a:cs typeface="+mj-cs"/>
              </a:rPr>
              <a:t>, una direzione investimenti in grado di presidiare le tematiche inerenti le logiche di costruzione dei portafogli modello ed il rating dei prodotti di risparmio gestito.  </a:t>
            </a:r>
          </a:p>
          <a:p>
            <a:pPr algn="just">
              <a:lnSpc>
                <a:spcPct val="150000"/>
              </a:lnSpc>
            </a:pPr>
            <a:r>
              <a:rPr lang="it-IT" sz="1600" dirty="0">
                <a:solidFill>
                  <a:schemeClr val="accent6">
                    <a:lumMod val="75000"/>
                  </a:schemeClr>
                </a:solidFill>
                <a:latin typeface="Arial Narrow" pitchFamily="34" charset="0"/>
                <a:ea typeface="+mj-ea"/>
                <a:cs typeface="+mj-cs"/>
              </a:rPr>
              <a:t>B&amp;S si è fatta carico, attraverso opportuni adeguamenti al software in uso sino a quel momento presso ING, di garantire coerenza tra gli input forniti dalla SGR ed i portafogli proposti agli investitori. Il software a disposizione della rete consentiva di navigare tra le diverse </a:t>
            </a:r>
            <a:r>
              <a:rPr lang="it-IT" sz="1600" dirty="0" err="1">
                <a:solidFill>
                  <a:schemeClr val="accent6">
                    <a:lumMod val="75000"/>
                  </a:schemeClr>
                </a:solidFill>
                <a:latin typeface="Arial Narrow" pitchFamily="34" charset="0"/>
                <a:ea typeface="+mj-ea"/>
                <a:cs typeface="+mj-cs"/>
              </a:rPr>
              <a:t>asset</a:t>
            </a:r>
            <a:r>
              <a:rPr lang="it-IT" sz="1600" dirty="0">
                <a:solidFill>
                  <a:schemeClr val="accent6">
                    <a:lumMod val="75000"/>
                  </a:schemeClr>
                </a:solidFill>
                <a:latin typeface="Arial Narrow" pitchFamily="34" charset="0"/>
                <a:ea typeface="+mj-ea"/>
                <a:cs typeface="+mj-cs"/>
              </a:rPr>
              <a:t> </a:t>
            </a:r>
            <a:r>
              <a:rPr lang="it-IT" sz="1600" dirty="0" err="1">
                <a:solidFill>
                  <a:schemeClr val="accent6">
                    <a:lumMod val="75000"/>
                  </a:schemeClr>
                </a:solidFill>
                <a:latin typeface="Arial Narrow" pitchFamily="34" charset="0"/>
                <a:ea typeface="+mj-ea"/>
                <a:cs typeface="+mj-cs"/>
              </a:rPr>
              <a:t>allocation</a:t>
            </a:r>
            <a:r>
              <a:rPr lang="it-IT" sz="1600" dirty="0">
                <a:solidFill>
                  <a:schemeClr val="accent6">
                    <a:lumMod val="75000"/>
                  </a:schemeClr>
                </a:solidFill>
                <a:latin typeface="Arial Narrow" pitchFamily="34" charset="0"/>
                <a:ea typeface="+mj-ea"/>
                <a:cs typeface="+mj-cs"/>
              </a:rPr>
              <a:t> utilizzando diversi strumenti di profilatura (questionario, cono, vincolo di </a:t>
            </a:r>
            <a:r>
              <a:rPr lang="it-IT" sz="1600" dirty="0" err="1">
                <a:solidFill>
                  <a:schemeClr val="accent6">
                    <a:lumMod val="75000"/>
                  </a:schemeClr>
                </a:solidFill>
                <a:latin typeface="Arial Narrow" pitchFamily="34" charset="0"/>
                <a:ea typeface="+mj-ea"/>
                <a:cs typeface="+mj-cs"/>
              </a:rPr>
              <a:t>shortfall</a:t>
            </a:r>
            <a:r>
              <a:rPr lang="it-IT" sz="1600" dirty="0">
                <a:solidFill>
                  <a:schemeClr val="accent6">
                    <a:lumMod val="75000"/>
                  </a:schemeClr>
                </a:solidFill>
                <a:latin typeface="Arial Narrow" pitchFamily="34" charset="0"/>
                <a:ea typeface="+mj-ea"/>
                <a:cs typeface="+mj-cs"/>
              </a:rPr>
              <a:t>, </a:t>
            </a:r>
            <a:r>
              <a:rPr lang="it-IT" sz="1600" dirty="0" err="1">
                <a:solidFill>
                  <a:schemeClr val="accent6">
                    <a:lumMod val="75000"/>
                  </a:schemeClr>
                </a:solidFill>
                <a:latin typeface="Arial Narrow" pitchFamily="34" charset="0"/>
                <a:ea typeface="+mj-ea"/>
                <a:cs typeface="+mj-cs"/>
              </a:rPr>
              <a:t>etc</a:t>
            </a:r>
            <a:r>
              <a:rPr lang="it-IT" sz="1600" dirty="0">
                <a:solidFill>
                  <a:schemeClr val="accent6">
                    <a:lumMod val="75000"/>
                  </a:schemeClr>
                </a:solidFill>
                <a:latin typeface="Arial Narrow" pitchFamily="34" charset="0"/>
                <a:ea typeface="+mj-ea"/>
                <a:cs typeface="+mj-cs"/>
              </a:rPr>
              <a:t>) e di tradurre il portafoglio così selezionato in portafogli di GPF, di fondi o di prodotti assicurativi (</a:t>
            </a:r>
            <a:r>
              <a:rPr lang="it-IT" sz="1600" dirty="0" err="1">
                <a:solidFill>
                  <a:schemeClr val="accent6">
                    <a:lumMod val="75000"/>
                  </a:schemeClr>
                </a:solidFill>
                <a:latin typeface="Arial Narrow" pitchFamily="34" charset="0"/>
                <a:ea typeface="+mj-ea"/>
                <a:cs typeface="+mj-cs"/>
              </a:rPr>
              <a:t>unit</a:t>
            </a:r>
            <a:r>
              <a:rPr lang="it-IT" sz="1600" dirty="0">
                <a:solidFill>
                  <a:schemeClr val="accent6">
                    <a:lumMod val="75000"/>
                  </a:schemeClr>
                </a:solidFill>
                <a:latin typeface="Arial Narrow" pitchFamily="34" charset="0"/>
                <a:ea typeface="+mj-ea"/>
                <a:cs typeface="+mj-cs"/>
              </a:rPr>
              <a:t> </a:t>
            </a:r>
            <a:r>
              <a:rPr lang="it-IT" sz="1600" dirty="0" err="1">
                <a:solidFill>
                  <a:schemeClr val="accent6">
                    <a:lumMod val="75000"/>
                  </a:schemeClr>
                </a:solidFill>
                <a:latin typeface="Arial Narrow" pitchFamily="34" charset="0"/>
                <a:ea typeface="+mj-ea"/>
                <a:cs typeface="+mj-cs"/>
              </a:rPr>
              <a:t>linked</a:t>
            </a:r>
            <a:r>
              <a:rPr lang="it-IT" sz="1600" dirty="0">
                <a:solidFill>
                  <a:schemeClr val="accent6">
                    <a:lumMod val="75000"/>
                  </a:schemeClr>
                </a:solidFill>
                <a:latin typeface="Arial Narrow" pitchFamily="34" charset="0"/>
                <a:ea typeface="+mj-ea"/>
                <a:cs typeface="+mj-cs"/>
              </a:rPr>
              <a:t>) opportunamente costruiti. </a:t>
            </a:r>
            <a:r>
              <a:rPr lang="it-IT" sz="1600" dirty="0">
                <a:solidFill>
                  <a:schemeClr val="accent6">
                    <a:lumMod val="75000"/>
                  </a:schemeClr>
                </a:solidFill>
                <a:latin typeface="Arial Narrow" pitchFamily="34" charset="0"/>
              </a:rPr>
              <a:t>La fase di selezione dei prodotti, pur lasciando totale autonomia di scelta ai promotori (coerentemente con la logica </a:t>
            </a:r>
            <a:r>
              <a:rPr lang="it-IT" sz="1600" dirty="0" err="1">
                <a:solidFill>
                  <a:schemeClr val="accent6">
                    <a:lumMod val="75000"/>
                  </a:schemeClr>
                </a:solidFill>
                <a:latin typeface="Arial Narrow" pitchFamily="34" charset="0"/>
              </a:rPr>
              <a:t>multimanger</a:t>
            </a:r>
            <a:r>
              <a:rPr lang="it-IT" sz="1600" dirty="0">
                <a:solidFill>
                  <a:schemeClr val="accent6">
                    <a:lumMod val="75000"/>
                  </a:schemeClr>
                </a:solidFill>
                <a:latin typeface="Arial Narrow" pitchFamily="34" charset="0"/>
              </a:rPr>
              <a:t> della rete), permetteva un presidio costante delle personalizzazioni mediante un sistema di semafori che abilitava il promotore ad effettuare la proposta finale. </a:t>
            </a:r>
            <a:endParaRPr lang="it-IT" sz="1600" dirty="0">
              <a:solidFill>
                <a:schemeClr val="accent6">
                  <a:lumMod val="75000"/>
                </a:schemeClr>
              </a:solidFill>
              <a:latin typeface="Arial Narrow" pitchFamily="34" charset="0"/>
              <a:ea typeface="+mj-ea"/>
              <a:cs typeface="+mj-cs"/>
            </a:endParaRPr>
          </a:p>
        </p:txBody>
      </p:sp>
    </p:spTree>
    <p:extLst>
      <p:ext uri="{BB962C8B-B14F-4D97-AF65-F5344CB8AC3E}">
        <p14:creationId xmlns:p14="http://schemas.microsoft.com/office/powerpoint/2010/main" val="923555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eaLnBrk="1" hangingPunct="1"/>
            <a:fld id="{1804E06C-3BD1-417F-9EAD-DAAAA0D358DD}" type="slidenum">
              <a:rPr lang="it-IT" altLang="it-IT" sz="800" smtClean="0">
                <a:solidFill>
                  <a:srgbClr val="000000"/>
                </a:solidFill>
                <a:latin typeface="Arial" pitchFamily="34" charset="0"/>
              </a:rPr>
              <a:pPr eaLnBrk="1" hangingPunct="1"/>
              <a:t>11</a:t>
            </a:fld>
            <a:endParaRPr lang="it-IT" altLang="it-IT" sz="800">
              <a:solidFill>
                <a:srgbClr val="000000"/>
              </a:solidFill>
              <a:latin typeface="Arial" pitchFamily="34" charset="0"/>
            </a:endParaRPr>
          </a:p>
        </p:txBody>
      </p:sp>
      <p:graphicFrame>
        <p:nvGraphicFramePr>
          <p:cNvPr id="35843" name="Object 8"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81" imgH="381" progId="TCLayout.ActiveDocument.1">
                  <p:embed/>
                </p:oleObj>
              </mc:Choice>
              <mc:Fallback>
                <p:oleObj name="think-cell Slide" r:id="rId6" imgW="381" imgH="381"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Rectangle 2"/>
          <p:cNvSpPr>
            <a:spLocks noGrp="1" noChangeArrowheads="1"/>
          </p:cNvSpPr>
          <p:nvPr>
            <p:ph type="title"/>
            <p:custDataLst>
              <p:tags r:id="rId3"/>
            </p:custDataLst>
          </p:nvPr>
        </p:nvSpPr>
        <p:spPr>
          <a:xfrm>
            <a:off x="144463" y="128588"/>
            <a:ext cx="6359525" cy="762000"/>
          </a:xfrm>
        </p:spPr>
        <p:txBody>
          <a:bodyPr/>
          <a:lstStyle/>
          <a:p>
            <a:r>
              <a:rPr lang="it-IT" sz="1600" b="1" dirty="0">
                <a:solidFill>
                  <a:schemeClr val="accent6">
                    <a:lumMod val="75000"/>
                  </a:schemeClr>
                </a:solidFill>
                <a:latin typeface="Arial Narrow" pitchFamily="34" charset="0"/>
              </a:rPr>
              <a:t>I PROGETTI DELLA DIVISIONE TOOLS/APPLICATIVI</a:t>
            </a:r>
            <a:endParaRPr lang="it-IT" altLang="it-IT" sz="1600" b="1" dirty="0">
              <a:solidFill>
                <a:schemeClr val="accent6">
                  <a:lumMod val="75000"/>
                </a:schemeClr>
              </a:solidFill>
              <a:latin typeface="Arial Narrow" pitchFamily="34" charset="0"/>
            </a:endParaRPr>
          </a:p>
        </p:txBody>
      </p:sp>
      <p:sp>
        <p:nvSpPr>
          <p:cNvPr id="2" name="Rettangolo 1"/>
          <p:cNvSpPr/>
          <p:nvPr/>
        </p:nvSpPr>
        <p:spPr>
          <a:xfrm>
            <a:off x="144463" y="1013318"/>
            <a:ext cx="8797236" cy="5955028"/>
          </a:xfrm>
          <a:prstGeom prst="rect">
            <a:avLst/>
          </a:prstGeom>
        </p:spPr>
        <p:txBody>
          <a:bodyPr wrap="square">
            <a:spAutoFit/>
          </a:bodyPr>
          <a:lstStyle/>
          <a:p>
            <a:pPr algn="just">
              <a:lnSpc>
                <a:spcPct val="150000"/>
              </a:lnSpc>
            </a:pPr>
            <a:r>
              <a:rPr lang="it-IT" sz="1600" b="1" dirty="0" err="1">
                <a:solidFill>
                  <a:schemeClr val="accent6">
                    <a:lumMod val="75000"/>
                  </a:schemeClr>
                </a:solidFill>
                <a:latin typeface="Arial Narrow" pitchFamily="34" charset="0"/>
                <a:ea typeface="+mj-ea"/>
                <a:cs typeface="+mj-cs"/>
              </a:rPr>
              <a:t>Xelion</a:t>
            </a:r>
            <a:r>
              <a:rPr lang="it-IT" sz="1600" b="1" dirty="0">
                <a:solidFill>
                  <a:schemeClr val="accent6">
                    <a:lumMod val="75000"/>
                  </a:schemeClr>
                </a:solidFill>
                <a:latin typeface="Arial Narrow" pitchFamily="34" charset="0"/>
                <a:ea typeface="+mj-ea"/>
                <a:cs typeface="+mj-cs"/>
              </a:rPr>
              <a:t> </a:t>
            </a:r>
            <a:r>
              <a:rPr lang="it-IT" sz="1600" b="1" dirty="0" err="1">
                <a:solidFill>
                  <a:schemeClr val="accent6">
                    <a:lumMod val="75000"/>
                  </a:schemeClr>
                </a:solidFill>
                <a:latin typeface="Arial Narrow" pitchFamily="34" charset="0"/>
                <a:ea typeface="+mj-ea"/>
                <a:cs typeface="+mj-cs"/>
              </a:rPr>
              <a:t>Advice</a:t>
            </a:r>
            <a:r>
              <a:rPr lang="it-IT" sz="1600" b="1" dirty="0">
                <a:solidFill>
                  <a:schemeClr val="accent6">
                    <a:lumMod val="75000"/>
                  </a:schemeClr>
                </a:solidFill>
                <a:latin typeface="Arial Narrow" pitchFamily="34" charset="0"/>
                <a:ea typeface="+mj-ea"/>
                <a:cs typeface="+mj-cs"/>
              </a:rPr>
              <a:t> (ora Fineco </a:t>
            </a:r>
            <a:r>
              <a:rPr lang="it-IT" sz="1600" b="1" dirty="0" err="1">
                <a:solidFill>
                  <a:schemeClr val="accent6">
                    <a:lumMod val="75000"/>
                  </a:schemeClr>
                </a:solidFill>
                <a:latin typeface="Arial Narrow" pitchFamily="34" charset="0"/>
                <a:ea typeface="+mj-ea"/>
                <a:cs typeface="+mj-cs"/>
              </a:rPr>
              <a:t>advice</a:t>
            </a:r>
            <a:r>
              <a:rPr lang="it-IT" sz="1600" b="1" dirty="0">
                <a:solidFill>
                  <a:schemeClr val="accent6">
                    <a:lumMod val="75000"/>
                  </a:schemeClr>
                </a:solidFill>
                <a:latin typeface="Arial Narrow" pitchFamily="34" charset="0"/>
                <a:ea typeface="+mj-ea"/>
                <a:cs typeface="+mj-cs"/>
              </a:rPr>
              <a:t>): </a:t>
            </a:r>
            <a:r>
              <a:rPr lang="it-IT" sz="1600" dirty="0">
                <a:solidFill>
                  <a:schemeClr val="accent6">
                    <a:lumMod val="75000"/>
                  </a:schemeClr>
                </a:solidFill>
                <a:latin typeface="Arial Narrow" pitchFamily="34" charset="0"/>
                <a:ea typeface="+mj-ea"/>
                <a:cs typeface="+mj-cs"/>
              </a:rPr>
              <a:t>(segue) l'autonomia del promotore veniva successivamente monitorata in fase di rendicontazione analizzando il valore creato/distrutto mediante le modifiche apportate ai portafogli modello. Altro elemento distintivo è l'implementazione dell'</a:t>
            </a:r>
            <a:r>
              <a:rPr lang="it-IT" sz="1600" dirty="0" err="1">
                <a:solidFill>
                  <a:schemeClr val="accent6">
                    <a:lumMod val="75000"/>
                  </a:schemeClr>
                </a:solidFill>
                <a:latin typeface="Arial Narrow" pitchFamily="34" charset="0"/>
                <a:ea typeface="+mj-ea"/>
                <a:cs typeface="+mj-cs"/>
              </a:rPr>
              <a:t>asset</a:t>
            </a:r>
            <a:r>
              <a:rPr lang="it-IT" sz="1600" dirty="0">
                <a:solidFill>
                  <a:schemeClr val="accent6">
                    <a:lumMod val="75000"/>
                  </a:schemeClr>
                </a:solidFill>
                <a:latin typeface="Arial Narrow" pitchFamily="34" charset="0"/>
                <a:ea typeface="+mj-ea"/>
                <a:cs typeface="+mj-cs"/>
              </a:rPr>
              <a:t> </a:t>
            </a:r>
            <a:r>
              <a:rPr lang="it-IT" sz="1600" dirty="0" err="1">
                <a:solidFill>
                  <a:schemeClr val="accent6">
                    <a:lumMod val="75000"/>
                  </a:schemeClr>
                </a:solidFill>
                <a:latin typeface="Arial Narrow" pitchFamily="34" charset="0"/>
                <a:ea typeface="+mj-ea"/>
                <a:cs typeface="+mj-cs"/>
              </a:rPr>
              <a:t>allocation</a:t>
            </a:r>
            <a:r>
              <a:rPr lang="it-IT" sz="1600" dirty="0">
                <a:solidFill>
                  <a:schemeClr val="accent6">
                    <a:lumMod val="75000"/>
                  </a:schemeClr>
                </a:solidFill>
                <a:latin typeface="Arial Narrow" pitchFamily="34" charset="0"/>
                <a:ea typeface="+mj-ea"/>
                <a:cs typeface="+mj-cs"/>
              </a:rPr>
              <a:t> tattica non sui portafogli modello ma sui portafogli dei singoli clienti. E' stato inoltre sviluppato un potente motore di rendicontazione MW e TW e di performance </a:t>
            </a:r>
            <a:r>
              <a:rPr lang="it-IT" sz="1600" dirty="0" err="1">
                <a:solidFill>
                  <a:schemeClr val="accent6">
                    <a:lumMod val="75000"/>
                  </a:schemeClr>
                </a:solidFill>
                <a:latin typeface="Arial Narrow" pitchFamily="34" charset="0"/>
                <a:ea typeface="+mj-ea"/>
                <a:cs typeface="+mj-cs"/>
              </a:rPr>
              <a:t>attribution</a:t>
            </a:r>
            <a:r>
              <a:rPr lang="it-IT" sz="1600" dirty="0">
                <a:solidFill>
                  <a:schemeClr val="accent6">
                    <a:lumMod val="75000"/>
                  </a:schemeClr>
                </a:solidFill>
                <a:latin typeface="Arial Narrow" pitchFamily="34" charset="0"/>
                <a:ea typeface="+mj-ea"/>
                <a:cs typeface="+mj-cs"/>
              </a:rPr>
              <a:t> che lavora sui portafogli costruiti per i singoli obiettivi del cliente consentendo, quindi, una gestione </a:t>
            </a:r>
            <a:r>
              <a:rPr lang="it-IT" sz="1600" dirty="0" err="1">
                <a:solidFill>
                  <a:schemeClr val="accent6">
                    <a:lumMod val="75000"/>
                  </a:schemeClr>
                </a:solidFill>
                <a:latin typeface="Arial Narrow" pitchFamily="34" charset="0"/>
                <a:ea typeface="+mj-ea"/>
                <a:cs typeface="+mj-cs"/>
              </a:rPr>
              <a:t>multiobiettivo</a:t>
            </a:r>
            <a:r>
              <a:rPr lang="it-IT" sz="1600" dirty="0">
                <a:solidFill>
                  <a:schemeClr val="accent6">
                    <a:lumMod val="75000"/>
                  </a:schemeClr>
                </a:solidFill>
                <a:latin typeface="Arial Narrow" pitchFamily="34" charset="0"/>
                <a:ea typeface="+mj-ea"/>
                <a:cs typeface="+mj-cs"/>
              </a:rPr>
              <a:t> del portafoglio. Dal progetto </a:t>
            </a:r>
            <a:r>
              <a:rPr lang="it-IT" sz="1600" dirty="0" err="1">
                <a:solidFill>
                  <a:schemeClr val="accent6">
                    <a:lumMod val="75000"/>
                  </a:schemeClr>
                </a:solidFill>
                <a:latin typeface="Arial Narrow" pitchFamily="34" charset="0"/>
                <a:ea typeface="+mj-ea"/>
                <a:cs typeface="+mj-cs"/>
              </a:rPr>
              <a:t>Xelion</a:t>
            </a:r>
            <a:r>
              <a:rPr lang="it-IT" sz="1600" dirty="0">
                <a:solidFill>
                  <a:schemeClr val="accent6">
                    <a:lumMod val="75000"/>
                  </a:schemeClr>
                </a:solidFill>
                <a:latin typeface="Arial Narrow" pitchFamily="34" charset="0"/>
                <a:ea typeface="+mj-ea"/>
                <a:cs typeface="+mj-cs"/>
              </a:rPr>
              <a:t> sono nati analoghi progetti per </a:t>
            </a:r>
            <a:r>
              <a:rPr lang="it-IT" sz="1600" dirty="0" err="1">
                <a:solidFill>
                  <a:schemeClr val="accent6">
                    <a:lumMod val="75000"/>
                  </a:schemeClr>
                </a:solidFill>
                <a:latin typeface="Arial Narrow" pitchFamily="34" charset="0"/>
                <a:ea typeface="+mj-ea"/>
                <a:cs typeface="+mj-cs"/>
              </a:rPr>
              <a:t>Unicredti</a:t>
            </a:r>
            <a:r>
              <a:rPr lang="it-IT" sz="1600" dirty="0">
                <a:solidFill>
                  <a:schemeClr val="accent6">
                    <a:lumMod val="75000"/>
                  </a:schemeClr>
                </a:solidFill>
                <a:latin typeface="Arial Narrow" pitchFamily="34" charset="0"/>
                <a:ea typeface="+mj-ea"/>
                <a:cs typeface="+mj-cs"/>
              </a:rPr>
              <a:t> Private Banking e per la Banca Commerciale di San Marino.</a:t>
            </a:r>
          </a:p>
          <a:p>
            <a:pPr algn="just">
              <a:lnSpc>
                <a:spcPct val="150000"/>
              </a:lnSpc>
            </a:pPr>
            <a:r>
              <a:rPr lang="it-IT" sz="1600" b="1" dirty="0">
                <a:solidFill>
                  <a:schemeClr val="accent6">
                    <a:lumMod val="75000"/>
                  </a:schemeClr>
                </a:solidFill>
                <a:latin typeface="Arial Narrow" pitchFamily="34" charset="0"/>
              </a:rPr>
              <a:t>Finanza e Futuro: </a:t>
            </a:r>
            <a:r>
              <a:rPr lang="it-IT" sz="1600" dirty="0">
                <a:solidFill>
                  <a:schemeClr val="accent6">
                    <a:lumMod val="75000"/>
                  </a:schemeClr>
                </a:solidFill>
                <a:latin typeface="Arial Narrow" pitchFamily="34" charset="0"/>
              </a:rPr>
              <a:t>implementazione su piattaforma Web del software proprietario sviluppato da B&amp;S per l’analisi della composizione strategica dei portafogli e la valutazione quantitativa dei prodotti di risparmio gestito (dal 2002 al 2005). </a:t>
            </a:r>
          </a:p>
          <a:p>
            <a:pPr algn="just">
              <a:lnSpc>
                <a:spcPct val="150000"/>
              </a:lnSpc>
            </a:pPr>
            <a:r>
              <a:rPr lang="it-IT" sz="1600" dirty="0">
                <a:solidFill>
                  <a:schemeClr val="accent6">
                    <a:lumMod val="75000"/>
                  </a:schemeClr>
                </a:solidFill>
                <a:latin typeface="Arial Narrow" pitchFamily="34" charset="0"/>
              </a:rPr>
              <a:t>Il progetto </a:t>
            </a:r>
            <a:r>
              <a:rPr lang="it-IT" sz="1600" dirty="0" err="1">
                <a:solidFill>
                  <a:schemeClr val="accent6">
                    <a:lumMod val="75000"/>
                  </a:schemeClr>
                </a:solidFill>
                <a:latin typeface="Arial Narrow" pitchFamily="34" charset="0"/>
              </a:rPr>
              <a:t>Egoplan</a:t>
            </a:r>
            <a:r>
              <a:rPr lang="it-IT" sz="1600" dirty="0">
                <a:solidFill>
                  <a:schemeClr val="accent6">
                    <a:lumMod val="75000"/>
                  </a:schemeClr>
                </a:solidFill>
                <a:latin typeface="Arial Narrow" pitchFamily="34" charset="0"/>
              </a:rPr>
              <a:t> è nato come frutto della collaborazione tra la rete di Finanza e Futuro, la direzione investimenti della SGR e la struttura di IT. Il progetto è stato sviluppato prevedendo una struttura software residente sulla intranet che consentisse alla direzione investimenti di gestire la selezione delle </a:t>
            </a:r>
            <a:r>
              <a:rPr lang="it-IT" sz="1600" dirty="0" err="1">
                <a:solidFill>
                  <a:schemeClr val="accent6">
                    <a:lumMod val="75000"/>
                  </a:schemeClr>
                </a:solidFill>
                <a:latin typeface="Arial Narrow" pitchFamily="34" charset="0"/>
              </a:rPr>
              <a:t>asset</a:t>
            </a:r>
            <a:r>
              <a:rPr lang="it-IT" sz="1600" dirty="0">
                <a:solidFill>
                  <a:schemeClr val="accent6">
                    <a:lumMod val="75000"/>
                  </a:schemeClr>
                </a:solidFill>
                <a:latin typeface="Arial Narrow" pitchFamily="34" charset="0"/>
              </a:rPr>
              <a:t> </a:t>
            </a:r>
            <a:r>
              <a:rPr lang="it-IT" sz="1600" dirty="0" err="1">
                <a:solidFill>
                  <a:schemeClr val="accent6">
                    <a:lumMod val="75000"/>
                  </a:schemeClr>
                </a:solidFill>
                <a:latin typeface="Arial Narrow" pitchFamily="34" charset="0"/>
              </a:rPr>
              <a:t>class</a:t>
            </a:r>
            <a:r>
              <a:rPr lang="it-IT" sz="1600" dirty="0">
                <a:solidFill>
                  <a:schemeClr val="accent6">
                    <a:lumMod val="75000"/>
                  </a:schemeClr>
                </a:solidFill>
                <a:latin typeface="Arial Narrow" pitchFamily="34" charset="0"/>
              </a:rPr>
              <a:t>, la stima degli input di ottimizzazione, l'ottimizzazione dei portafogli efficienti e la selezione degli stessi ai fini dell'alimentazione dei portafogli modello a disposizione della rete (10 portafogli modello). </a:t>
            </a:r>
          </a:p>
          <a:p>
            <a:pPr algn="just">
              <a:lnSpc>
                <a:spcPct val="150000"/>
              </a:lnSpc>
            </a:pPr>
            <a:endParaRPr lang="it-IT" sz="1600" dirty="0">
              <a:solidFill>
                <a:schemeClr val="accent6">
                  <a:lumMod val="75000"/>
                </a:schemeClr>
              </a:solidFill>
              <a:latin typeface="Arial Narrow" pitchFamily="34" charset="0"/>
              <a:ea typeface="+mj-ea"/>
              <a:cs typeface="+mj-cs"/>
            </a:endParaRPr>
          </a:p>
        </p:txBody>
      </p:sp>
    </p:spTree>
    <p:extLst>
      <p:ext uri="{BB962C8B-B14F-4D97-AF65-F5344CB8AC3E}">
        <p14:creationId xmlns:p14="http://schemas.microsoft.com/office/powerpoint/2010/main" val="983570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eaLnBrk="1" hangingPunct="1"/>
            <a:fld id="{1804E06C-3BD1-417F-9EAD-DAAAA0D358DD}" type="slidenum">
              <a:rPr lang="it-IT" altLang="it-IT" sz="800" smtClean="0">
                <a:solidFill>
                  <a:srgbClr val="000000"/>
                </a:solidFill>
                <a:latin typeface="Arial" pitchFamily="34" charset="0"/>
              </a:rPr>
              <a:pPr eaLnBrk="1" hangingPunct="1"/>
              <a:t>12</a:t>
            </a:fld>
            <a:endParaRPr lang="it-IT" altLang="it-IT" sz="800">
              <a:solidFill>
                <a:srgbClr val="000000"/>
              </a:solidFill>
              <a:latin typeface="Arial" pitchFamily="34" charset="0"/>
            </a:endParaRPr>
          </a:p>
        </p:txBody>
      </p:sp>
      <p:graphicFrame>
        <p:nvGraphicFramePr>
          <p:cNvPr id="35843" name="Object 8"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81" imgH="381" progId="TCLayout.ActiveDocument.1">
                  <p:embed/>
                </p:oleObj>
              </mc:Choice>
              <mc:Fallback>
                <p:oleObj name="think-cell Slide" r:id="rId6" imgW="381" imgH="381"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Rectangle 2"/>
          <p:cNvSpPr>
            <a:spLocks noGrp="1" noChangeArrowheads="1"/>
          </p:cNvSpPr>
          <p:nvPr>
            <p:ph type="title"/>
            <p:custDataLst>
              <p:tags r:id="rId3"/>
            </p:custDataLst>
          </p:nvPr>
        </p:nvSpPr>
        <p:spPr>
          <a:xfrm>
            <a:off x="144463" y="128588"/>
            <a:ext cx="6359525" cy="762000"/>
          </a:xfrm>
        </p:spPr>
        <p:txBody>
          <a:bodyPr/>
          <a:lstStyle/>
          <a:p>
            <a:r>
              <a:rPr lang="it-IT" sz="1600" b="1" dirty="0">
                <a:solidFill>
                  <a:schemeClr val="accent6">
                    <a:lumMod val="75000"/>
                  </a:schemeClr>
                </a:solidFill>
                <a:latin typeface="Arial Narrow" pitchFamily="34" charset="0"/>
              </a:rPr>
              <a:t>I PROGETTI DELLA DIVISIONE TOOLS/APPLICATIVI</a:t>
            </a:r>
            <a:endParaRPr lang="it-IT" altLang="it-IT" sz="1600" b="1" dirty="0">
              <a:solidFill>
                <a:schemeClr val="accent6">
                  <a:lumMod val="75000"/>
                </a:schemeClr>
              </a:solidFill>
              <a:latin typeface="Arial Narrow" pitchFamily="34" charset="0"/>
            </a:endParaRPr>
          </a:p>
        </p:txBody>
      </p:sp>
      <p:sp>
        <p:nvSpPr>
          <p:cNvPr id="2" name="Rettangolo 1"/>
          <p:cNvSpPr/>
          <p:nvPr/>
        </p:nvSpPr>
        <p:spPr>
          <a:xfrm>
            <a:off x="144463" y="995784"/>
            <a:ext cx="8797236" cy="5632311"/>
          </a:xfrm>
          <a:prstGeom prst="rect">
            <a:avLst/>
          </a:prstGeom>
        </p:spPr>
        <p:txBody>
          <a:bodyPr wrap="square">
            <a:spAutoFit/>
          </a:bodyPr>
          <a:lstStyle/>
          <a:p>
            <a:pPr algn="just">
              <a:lnSpc>
                <a:spcPct val="150000"/>
              </a:lnSpc>
            </a:pPr>
            <a:r>
              <a:rPr lang="it-IT" sz="1600" b="1" dirty="0">
                <a:solidFill>
                  <a:schemeClr val="accent6">
                    <a:lumMod val="75000"/>
                  </a:schemeClr>
                </a:solidFill>
                <a:latin typeface="Arial Narrow" pitchFamily="34" charset="0"/>
              </a:rPr>
              <a:t>Finanza e Futuro (segue): </a:t>
            </a:r>
            <a:r>
              <a:rPr lang="it-IT" sz="1600" dirty="0">
                <a:solidFill>
                  <a:schemeClr val="accent6">
                    <a:lumMod val="75000"/>
                  </a:schemeClr>
                </a:solidFill>
                <a:latin typeface="Arial Narrow" pitchFamily="34" charset="0"/>
                <a:ea typeface="+mj-ea"/>
                <a:cs typeface="+mj-cs"/>
              </a:rPr>
              <a:t>Altre funzionalità a disposizione della rete riguardavano la mappatura di tutti i prodotti di risparmio gestito collocati al fine di analizzare sia i portafogli attuali dei clienti </a:t>
            </a:r>
            <a:r>
              <a:rPr lang="it-IT" sz="1600" dirty="0" err="1">
                <a:solidFill>
                  <a:schemeClr val="accent6">
                    <a:lumMod val="75000"/>
                  </a:schemeClr>
                </a:solidFill>
                <a:latin typeface="Arial Narrow" pitchFamily="34" charset="0"/>
                <a:ea typeface="+mj-ea"/>
                <a:cs typeface="+mj-cs"/>
              </a:rPr>
              <a:t>prospect</a:t>
            </a:r>
            <a:r>
              <a:rPr lang="it-IT" sz="1600" dirty="0">
                <a:solidFill>
                  <a:schemeClr val="accent6">
                    <a:lumMod val="75000"/>
                  </a:schemeClr>
                </a:solidFill>
                <a:latin typeface="Arial Narrow" pitchFamily="34" charset="0"/>
                <a:ea typeface="+mj-ea"/>
                <a:cs typeface="+mj-cs"/>
              </a:rPr>
              <a:t>, sia la costruzione in fondi dei portafogli dei clienti. Il </a:t>
            </a:r>
            <a:r>
              <a:rPr lang="it-IT" sz="1600" dirty="0" err="1">
                <a:solidFill>
                  <a:schemeClr val="accent6">
                    <a:lumMod val="75000"/>
                  </a:schemeClr>
                </a:solidFill>
                <a:latin typeface="Arial Narrow" pitchFamily="34" charset="0"/>
                <a:ea typeface="+mj-ea"/>
                <a:cs typeface="+mj-cs"/>
              </a:rPr>
              <a:t>tool</a:t>
            </a:r>
            <a:r>
              <a:rPr lang="it-IT" sz="1600" dirty="0">
                <a:solidFill>
                  <a:schemeClr val="accent6">
                    <a:lumMod val="75000"/>
                  </a:schemeClr>
                </a:solidFill>
                <a:latin typeface="Arial Narrow" pitchFamily="34" charset="0"/>
                <a:ea typeface="+mj-ea"/>
                <a:cs typeface="+mj-cs"/>
              </a:rPr>
              <a:t> a disposizione dei promotori consentiva la selezione del portafoglio ideale per il cliente tramite l’ausilio di un questionario e di strumenti di </a:t>
            </a:r>
            <a:r>
              <a:rPr lang="it-IT" sz="1600" dirty="0" err="1">
                <a:solidFill>
                  <a:schemeClr val="accent6">
                    <a:lumMod val="75000"/>
                  </a:schemeClr>
                </a:solidFill>
                <a:latin typeface="Arial Narrow" pitchFamily="34" charset="0"/>
                <a:ea typeface="+mj-ea"/>
                <a:cs typeface="+mj-cs"/>
              </a:rPr>
              <a:t>financial</a:t>
            </a:r>
            <a:r>
              <a:rPr lang="it-IT" sz="1600" dirty="0">
                <a:solidFill>
                  <a:schemeClr val="accent6">
                    <a:lumMod val="75000"/>
                  </a:schemeClr>
                </a:solidFill>
                <a:latin typeface="Arial Narrow" pitchFamily="34" charset="0"/>
                <a:ea typeface="+mj-ea"/>
                <a:cs typeface="+mj-cs"/>
              </a:rPr>
              <a:t> planning (cono, vincolo di </a:t>
            </a:r>
            <a:r>
              <a:rPr lang="it-IT" sz="1600" dirty="0" err="1">
                <a:solidFill>
                  <a:schemeClr val="accent6">
                    <a:lumMod val="75000"/>
                  </a:schemeClr>
                </a:solidFill>
                <a:latin typeface="Arial Narrow" pitchFamily="34" charset="0"/>
                <a:ea typeface="+mj-ea"/>
                <a:cs typeface="+mj-cs"/>
              </a:rPr>
              <a:t>shortfall</a:t>
            </a:r>
            <a:r>
              <a:rPr lang="it-IT" sz="1600" dirty="0">
                <a:solidFill>
                  <a:schemeClr val="accent6">
                    <a:lumMod val="75000"/>
                  </a:schemeClr>
                </a:solidFill>
                <a:latin typeface="Arial Narrow" pitchFamily="34" charset="0"/>
                <a:ea typeface="+mj-ea"/>
                <a:cs typeface="+mj-cs"/>
              </a:rPr>
              <a:t>, </a:t>
            </a:r>
            <a:r>
              <a:rPr lang="it-IT" sz="1600" dirty="0" err="1">
                <a:solidFill>
                  <a:schemeClr val="accent6">
                    <a:lumMod val="75000"/>
                  </a:schemeClr>
                </a:solidFill>
                <a:latin typeface="Arial Narrow" pitchFamily="34" charset="0"/>
                <a:ea typeface="+mj-ea"/>
                <a:cs typeface="+mj-cs"/>
              </a:rPr>
              <a:t>etc</a:t>
            </a:r>
            <a:r>
              <a:rPr lang="it-IT" sz="1600" dirty="0">
                <a:solidFill>
                  <a:schemeClr val="accent6">
                    <a:lumMod val="75000"/>
                  </a:schemeClr>
                </a:solidFill>
                <a:latin typeface="Arial Narrow" pitchFamily="34" charset="0"/>
                <a:ea typeface="+mj-ea"/>
                <a:cs typeface="+mj-cs"/>
              </a:rPr>
              <a:t>), la costruzione di un portafoglio </a:t>
            </a:r>
            <a:r>
              <a:rPr lang="it-IT" sz="1600" dirty="0" err="1">
                <a:solidFill>
                  <a:schemeClr val="accent6">
                    <a:lumMod val="75000"/>
                  </a:schemeClr>
                </a:solidFill>
                <a:latin typeface="Arial Narrow" pitchFamily="34" charset="0"/>
                <a:ea typeface="+mj-ea"/>
                <a:cs typeface="+mj-cs"/>
              </a:rPr>
              <a:t>multimanager</a:t>
            </a:r>
            <a:r>
              <a:rPr lang="it-IT" sz="1600" dirty="0">
                <a:solidFill>
                  <a:schemeClr val="accent6">
                    <a:lumMod val="75000"/>
                  </a:schemeClr>
                </a:solidFill>
                <a:latin typeface="Arial Narrow" pitchFamily="34" charset="0"/>
                <a:ea typeface="+mj-ea"/>
                <a:cs typeface="+mj-cs"/>
              </a:rPr>
              <a:t> ed il monitoraggio dello stesso nel tempo grazie ad una serie di allarmi che permettono di dare delle priorità agli interventi sulla clientela. </a:t>
            </a:r>
          </a:p>
          <a:p>
            <a:pPr algn="just">
              <a:lnSpc>
                <a:spcPct val="150000"/>
              </a:lnSpc>
            </a:pPr>
            <a:r>
              <a:rPr lang="it-IT" sz="1600" b="1" dirty="0">
                <a:solidFill>
                  <a:schemeClr val="accent6">
                    <a:lumMod val="75000"/>
                  </a:schemeClr>
                </a:solidFill>
                <a:latin typeface="Arial Narrow" pitchFamily="34" charset="0"/>
              </a:rPr>
              <a:t>Banca Monte dei Paschi di Siena: </a:t>
            </a:r>
            <a:r>
              <a:rPr lang="it-IT" sz="1600" dirty="0">
                <a:solidFill>
                  <a:schemeClr val="accent6">
                    <a:lumMod val="75000"/>
                  </a:schemeClr>
                </a:solidFill>
                <a:latin typeface="Arial Narrow" pitchFamily="34" charset="0"/>
              </a:rPr>
              <a:t>consulenza e supporto operativo per la realizzazione del progetto </a:t>
            </a:r>
            <a:r>
              <a:rPr lang="it-IT" sz="1600" dirty="0" err="1">
                <a:solidFill>
                  <a:schemeClr val="accent6">
                    <a:lumMod val="75000"/>
                  </a:schemeClr>
                </a:solidFill>
                <a:latin typeface="Arial Narrow" pitchFamily="34" charset="0"/>
              </a:rPr>
              <a:t>Advice</a:t>
            </a:r>
            <a:r>
              <a:rPr lang="it-IT" sz="1600" dirty="0">
                <a:solidFill>
                  <a:schemeClr val="accent6">
                    <a:lumMod val="75000"/>
                  </a:schemeClr>
                </a:solidFill>
                <a:latin typeface="Arial Narrow" pitchFamily="34" charset="0"/>
              </a:rPr>
              <a:t> di gruppo (dal 2007 ad oggi). Il progetto MPS </a:t>
            </a:r>
            <a:r>
              <a:rPr lang="it-IT" sz="1600" dirty="0" err="1">
                <a:solidFill>
                  <a:schemeClr val="accent6">
                    <a:lumMod val="75000"/>
                  </a:schemeClr>
                </a:solidFill>
                <a:latin typeface="Arial Narrow" pitchFamily="34" charset="0"/>
              </a:rPr>
              <a:t>Advice</a:t>
            </a:r>
            <a:r>
              <a:rPr lang="it-IT" sz="1600" dirty="0">
                <a:solidFill>
                  <a:schemeClr val="accent6">
                    <a:lumMod val="75000"/>
                  </a:schemeClr>
                </a:solidFill>
                <a:latin typeface="Arial Narrow" pitchFamily="34" charset="0"/>
              </a:rPr>
              <a:t> è nato come frutto della collaborazione tra il </a:t>
            </a:r>
            <a:r>
              <a:rPr lang="it-IT" sz="1600" dirty="0" err="1">
                <a:solidFill>
                  <a:schemeClr val="accent6">
                    <a:lumMod val="75000"/>
                  </a:schemeClr>
                </a:solidFill>
                <a:latin typeface="Arial Narrow" pitchFamily="34" charset="0"/>
              </a:rPr>
              <a:t>Wealth</a:t>
            </a:r>
            <a:r>
              <a:rPr lang="it-IT" sz="1600" dirty="0">
                <a:solidFill>
                  <a:schemeClr val="accent6">
                    <a:lumMod val="75000"/>
                  </a:schemeClr>
                </a:solidFill>
                <a:latin typeface="Arial Narrow" pitchFamily="34" charset="0"/>
              </a:rPr>
              <a:t> Management  e la struttura di IT ed è stato sviluppato prevedendo una struttura software, residente sulla intranet della banca, che consentisse alla direzione investimenti di gestire la selezione delle </a:t>
            </a:r>
            <a:r>
              <a:rPr lang="it-IT" sz="1600" dirty="0" err="1">
                <a:solidFill>
                  <a:schemeClr val="accent6">
                    <a:lumMod val="75000"/>
                  </a:schemeClr>
                </a:solidFill>
                <a:latin typeface="Arial Narrow" pitchFamily="34" charset="0"/>
              </a:rPr>
              <a:t>asset</a:t>
            </a:r>
            <a:r>
              <a:rPr lang="it-IT" sz="1600" dirty="0">
                <a:solidFill>
                  <a:schemeClr val="accent6">
                    <a:lumMod val="75000"/>
                  </a:schemeClr>
                </a:solidFill>
                <a:latin typeface="Arial Narrow" pitchFamily="34" charset="0"/>
              </a:rPr>
              <a:t> </a:t>
            </a:r>
            <a:r>
              <a:rPr lang="it-IT" sz="1600" dirty="0" err="1">
                <a:solidFill>
                  <a:schemeClr val="accent6">
                    <a:lumMod val="75000"/>
                  </a:schemeClr>
                </a:solidFill>
                <a:latin typeface="Arial Narrow" pitchFamily="34" charset="0"/>
              </a:rPr>
              <a:t>class</a:t>
            </a:r>
            <a:r>
              <a:rPr lang="it-IT" sz="1600" dirty="0">
                <a:solidFill>
                  <a:schemeClr val="accent6">
                    <a:lumMod val="75000"/>
                  </a:schemeClr>
                </a:solidFill>
                <a:latin typeface="Arial Narrow" pitchFamily="34" charset="0"/>
              </a:rPr>
              <a:t>, la stima degli input di ottimizzazione, l'ottimizzazione dei portafogli efficienti e la selezione degli stessi ai fini dell'alimentazione dei portafogli modello a disposizione della rete. Le funzionalità a disposizione della rete riguardano, invece, la mappatura di tutti i prodotti di risparmio gestito collocati al fine di analizzare sia i portafogli attuali dei clienti </a:t>
            </a:r>
            <a:r>
              <a:rPr lang="it-IT" sz="1600" dirty="0" err="1">
                <a:solidFill>
                  <a:schemeClr val="accent6">
                    <a:lumMod val="75000"/>
                  </a:schemeClr>
                </a:solidFill>
                <a:latin typeface="Arial Narrow" pitchFamily="34" charset="0"/>
              </a:rPr>
              <a:t>prospect</a:t>
            </a:r>
            <a:r>
              <a:rPr lang="it-IT" sz="1600" dirty="0">
                <a:solidFill>
                  <a:schemeClr val="accent6">
                    <a:lumMod val="75000"/>
                  </a:schemeClr>
                </a:solidFill>
                <a:latin typeface="Arial Narrow" pitchFamily="34" charset="0"/>
              </a:rPr>
              <a:t>, sia la costruzione in fondi dei portafogli dei clienti. Il software gestisce anche il risparmio amministrato, gli </a:t>
            </a:r>
            <a:r>
              <a:rPr lang="it-IT" sz="1600" dirty="0" err="1">
                <a:solidFill>
                  <a:schemeClr val="accent6">
                    <a:lumMod val="75000"/>
                  </a:schemeClr>
                </a:solidFill>
                <a:latin typeface="Arial Narrow" pitchFamily="34" charset="0"/>
              </a:rPr>
              <a:t>etf</a:t>
            </a:r>
            <a:r>
              <a:rPr lang="it-IT" sz="1600" dirty="0">
                <a:solidFill>
                  <a:schemeClr val="accent6">
                    <a:lumMod val="75000"/>
                  </a:schemeClr>
                </a:solidFill>
                <a:latin typeface="Arial Narrow" pitchFamily="34" charset="0"/>
              </a:rPr>
              <a:t>, le gestioni patrimoniali ed i prodotti assicurativi.</a:t>
            </a:r>
            <a:endParaRPr lang="it-IT" sz="1600" dirty="0">
              <a:solidFill>
                <a:schemeClr val="accent6">
                  <a:lumMod val="75000"/>
                </a:schemeClr>
              </a:solidFill>
              <a:latin typeface="Arial Narrow" pitchFamily="34" charset="0"/>
              <a:ea typeface="+mj-ea"/>
              <a:cs typeface="+mj-cs"/>
            </a:endParaRPr>
          </a:p>
        </p:txBody>
      </p:sp>
    </p:spTree>
    <p:extLst>
      <p:ext uri="{BB962C8B-B14F-4D97-AF65-F5344CB8AC3E}">
        <p14:creationId xmlns:p14="http://schemas.microsoft.com/office/powerpoint/2010/main" val="85391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eaLnBrk="1" hangingPunct="1"/>
            <a:fld id="{1804E06C-3BD1-417F-9EAD-DAAAA0D358DD}" type="slidenum">
              <a:rPr lang="it-IT" altLang="it-IT" sz="800" smtClean="0">
                <a:solidFill>
                  <a:srgbClr val="000000"/>
                </a:solidFill>
                <a:latin typeface="Arial" pitchFamily="34" charset="0"/>
              </a:rPr>
              <a:pPr eaLnBrk="1" hangingPunct="1"/>
              <a:t>13</a:t>
            </a:fld>
            <a:endParaRPr lang="it-IT" altLang="it-IT" sz="800">
              <a:solidFill>
                <a:srgbClr val="000000"/>
              </a:solidFill>
              <a:latin typeface="Arial" pitchFamily="34" charset="0"/>
            </a:endParaRPr>
          </a:p>
        </p:txBody>
      </p:sp>
      <p:graphicFrame>
        <p:nvGraphicFramePr>
          <p:cNvPr id="35843" name="Object 8"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81" imgH="381" progId="TCLayout.ActiveDocument.1">
                  <p:embed/>
                </p:oleObj>
              </mc:Choice>
              <mc:Fallback>
                <p:oleObj name="think-cell Slide" r:id="rId6" imgW="381" imgH="381"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Rectangle 2"/>
          <p:cNvSpPr>
            <a:spLocks noGrp="1" noChangeArrowheads="1"/>
          </p:cNvSpPr>
          <p:nvPr>
            <p:ph type="title"/>
            <p:custDataLst>
              <p:tags r:id="rId3"/>
            </p:custDataLst>
          </p:nvPr>
        </p:nvSpPr>
        <p:spPr>
          <a:xfrm>
            <a:off x="144463" y="128588"/>
            <a:ext cx="6359525" cy="762000"/>
          </a:xfrm>
        </p:spPr>
        <p:txBody>
          <a:bodyPr/>
          <a:lstStyle/>
          <a:p>
            <a:r>
              <a:rPr lang="it-IT" sz="1600" b="1" dirty="0">
                <a:solidFill>
                  <a:schemeClr val="accent6">
                    <a:lumMod val="75000"/>
                  </a:schemeClr>
                </a:solidFill>
                <a:latin typeface="Arial Narrow" pitchFamily="34" charset="0"/>
              </a:rPr>
              <a:t>I PROGETTI DELLA DIVISIONE TOOLS/APPLICATIVI</a:t>
            </a:r>
            <a:endParaRPr lang="it-IT" altLang="it-IT" sz="1600" b="1" dirty="0">
              <a:solidFill>
                <a:schemeClr val="accent6">
                  <a:lumMod val="75000"/>
                </a:schemeClr>
              </a:solidFill>
              <a:latin typeface="Arial Narrow" pitchFamily="34" charset="0"/>
            </a:endParaRPr>
          </a:p>
        </p:txBody>
      </p:sp>
      <p:sp>
        <p:nvSpPr>
          <p:cNvPr id="2" name="Rettangolo 1"/>
          <p:cNvSpPr/>
          <p:nvPr/>
        </p:nvSpPr>
        <p:spPr>
          <a:xfrm>
            <a:off x="67734" y="945957"/>
            <a:ext cx="9076266" cy="5262979"/>
          </a:xfrm>
          <a:prstGeom prst="rect">
            <a:avLst/>
          </a:prstGeom>
        </p:spPr>
        <p:txBody>
          <a:bodyPr wrap="square">
            <a:spAutoFit/>
          </a:bodyPr>
          <a:lstStyle/>
          <a:p>
            <a:pPr algn="just">
              <a:lnSpc>
                <a:spcPct val="150000"/>
              </a:lnSpc>
            </a:pPr>
            <a:r>
              <a:rPr lang="it-IT" sz="1600" b="1" dirty="0">
                <a:solidFill>
                  <a:schemeClr val="accent6">
                    <a:lumMod val="75000"/>
                  </a:schemeClr>
                </a:solidFill>
                <a:latin typeface="Arial Narrow" pitchFamily="34" charset="0"/>
              </a:rPr>
              <a:t>Banca Popolare di Vicenza: </a:t>
            </a:r>
            <a:r>
              <a:rPr lang="it-IT" sz="1600" dirty="0">
                <a:solidFill>
                  <a:schemeClr val="accent6">
                    <a:lumMod val="75000"/>
                  </a:schemeClr>
                </a:solidFill>
                <a:latin typeface="Arial Narrow" pitchFamily="34" charset="0"/>
              </a:rPr>
              <a:t>consulenza e supporto operativo per la realizzazione, in una prima fase, di un </a:t>
            </a:r>
            <a:r>
              <a:rPr lang="it-IT" sz="1600" dirty="0" err="1">
                <a:solidFill>
                  <a:schemeClr val="accent6">
                    <a:lumMod val="75000"/>
                  </a:schemeClr>
                </a:solidFill>
                <a:latin typeface="Arial Narrow" pitchFamily="34" charset="0"/>
              </a:rPr>
              <a:t>tool</a:t>
            </a:r>
            <a:r>
              <a:rPr lang="it-IT" sz="1600" dirty="0">
                <a:solidFill>
                  <a:schemeClr val="accent6">
                    <a:lumMod val="75000"/>
                  </a:schemeClr>
                </a:solidFill>
                <a:latin typeface="Arial Narrow" pitchFamily="34" charset="0"/>
              </a:rPr>
              <a:t> di </a:t>
            </a:r>
            <a:r>
              <a:rPr lang="it-IT" sz="1600" dirty="0" err="1">
                <a:solidFill>
                  <a:schemeClr val="accent6">
                    <a:lumMod val="75000"/>
                  </a:schemeClr>
                </a:solidFill>
                <a:latin typeface="Arial Narrow" pitchFamily="34" charset="0"/>
              </a:rPr>
              <a:t>asset</a:t>
            </a:r>
            <a:r>
              <a:rPr lang="it-IT" sz="1600" dirty="0">
                <a:solidFill>
                  <a:schemeClr val="accent6">
                    <a:lumMod val="75000"/>
                  </a:schemeClr>
                </a:solidFill>
                <a:latin typeface="Arial Narrow" pitchFamily="34" charset="0"/>
              </a:rPr>
              <a:t> </a:t>
            </a:r>
            <a:r>
              <a:rPr lang="it-IT" sz="1600" dirty="0" err="1">
                <a:solidFill>
                  <a:schemeClr val="accent6">
                    <a:lumMod val="75000"/>
                  </a:schemeClr>
                </a:solidFill>
                <a:latin typeface="Arial Narrow" pitchFamily="34" charset="0"/>
              </a:rPr>
              <a:t>allocation</a:t>
            </a:r>
            <a:r>
              <a:rPr lang="it-IT" sz="1600" dirty="0">
                <a:solidFill>
                  <a:schemeClr val="accent6">
                    <a:lumMod val="75000"/>
                  </a:schemeClr>
                </a:solidFill>
                <a:latin typeface="Arial Narrow" pitchFamily="34" charset="0"/>
              </a:rPr>
              <a:t> strategica e tattica per la funzione finanza della Banca (2010) e, successivamente (dal 2012 al 2017), la mappatura del catalogo prodotti della banca per la traduzione dei portafogli modello in benchmark in un mix di strumenti/prodotti. </a:t>
            </a:r>
          </a:p>
          <a:p>
            <a:pPr algn="just">
              <a:lnSpc>
                <a:spcPct val="150000"/>
              </a:lnSpc>
            </a:pPr>
            <a:endParaRPr lang="it-IT" sz="1600" dirty="0">
              <a:solidFill>
                <a:schemeClr val="accent6">
                  <a:lumMod val="75000"/>
                </a:schemeClr>
              </a:solidFill>
              <a:latin typeface="Arial Narrow" pitchFamily="34" charset="0"/>
            </a:endParaRPr>
          </a:p>
          <a:p>
            <a:pPr algn="just">
              <a:lnSpc>
                <a:spcPct val="150000"/>
              </a:lnSpc>
            </a:pPr>
            <a:r>
              <a:rPr lang="it-IT" sz="1600" b="1" dirty="0">
                <a:solidFill>
                  <a:schemeClr val="accent6">
                    <a:lumMod val="75000"/>
                  </a:schemeClr>
                </a:solidFill>
                <a:latin typeface="Arial Narrow" pitchFamily="34" charset="0"/>
              </a:rPr>
              <a:t>Azimut: </a:t>
            </a:r>
            <a:r>
              <a:rPr lang="it-IT" sz="1600" dirty="0">
                <a:solidFill>
                  <a:schemeClr val="accent6">
                    <a:lumMod val="75000"/>
                  </a:schemeClr>
                </a:solidFill>
                <a:latin typeface="Arial Narrow" pitchFamily="34" charset="0"/>
              </a:rPr>
              <a:t>B&amp;S ha ricevuto in outsourcing da Azimut (dal 2011 ad oggi) il servizio di analisi critica del portafoglio della clientela </a:t>
            </a:r>
            <a:r>
              <a:rPr lang="it-IT" sz="1600" dirty="0" err="1">
                <a:solidFill>
                  <a:schemeClr val="accent6">
                    <a:lumMod val="75000"/>
                  </a:schemeClr>
                </a:solidFill>
                <a:latin typeface="Arial Narrow" pitchFamily="34" charset="0"/>
              </a:rPr>
              <a:t>prospect</a:t>
            </a:r>
            <a:r>
              <a:rPr lang="it-IT" sz="1600" dirty="0">
                <a:solidFill>
                  <a:schemeClr val="accent6">
                    <a:lumMod val="75000"/>
                  </a:schemeClr>
                </a:solidFill>
                <a:latin typeface="Arial Narrow" pitchFamily="34" charset="0"/>
              </a:rPr>
              <a:t> (SAP) in base al quale B&amp;S, utilizzando i database proprietari e le proprie fonti di dati (titoli, fondi, </a:t>
            </a:r>
            <a:r>
              <a:rPr lang="it-IT" sz="1600" dirty="0" err="1">
                <a:solidFill>
                  <a:schemeClr val="accent6">
                    <a:lumMod val="75000"/>
                  </a:schemeClr>
                </a:solidFill>
                <a:latin typeface="Arial Narrow" pitchFamily="34" charset="0"/>
              </a:rPr>
              <a:t>etf</a:t>
            </a:r>
            <a:r>
              <a:rPr lang="it-IT" sz="1600" dirty="0">
                <a:solidFill>
                  <a:schemeClr val="accent6">
                    <a:lumMod val="75000"/>
                  </a:schemeClr>
                </a:solidFill>
                <a:latin typeface="Arial Narrow" pitchFamily="34" charset="0"/>
              </a:rPr>
              <a:t>, </a:t>
            </a:r>
            <a:r>
              <a:rPr lang="it-IT" sz="1600" dirty="0" err="1">
                <a:solidFill>
                  <a:schemeClr val="accent6">
                    <a:lumMod val="75000"/>
                  </a:schemeClr>
                </a:solidFill>
                <a:latin typeface="Arial Narrow" pitchFamily="34" charset="0"/>
              </a:rPr>
              <a:t>certificates</a:t>
            </a:r>
            <a:r>
              <a:rPr lang="it-IT" sz="1600" dirty="0">
                <a:solidFill>
                  <a:schemeClr val="accent6">
                    <a:lumMod val="75000"/>
                  </a:schemeClr>
                </a:solidFill>
                <a:latin typeface="Arial Narrow" pitchFamily="34" charset="0"/>
              </a:rPr>
              <a:t>, polizze), effettua la «messa a nudo» del portafoglio del cliente </a:t>
            </a:r>
            <a:r>
              <a:rPr lang="it-IT" sz="1600" dirty="0" err="1">
                <a:solidFill>
                  <a:schemeClr val="accent6">
                    <a:lumMod val="75000"/>
                  </a:schemeClr>
                </a:solidFill>
                <a:latin typeface="Arial Narrow" pitchFamily="34" charset="0"/>
              </a:rPr>
              <a:t>prospect</a:t>
            </a:r>
            <a:r>
              <a:rPr lang="it-IT" sz="1600" dirty="0">
                <a:solidFill>
                  <a:schemeClr val="accent6">
                    <a:lumMod val="75000"/>
                  </a:schemeClr>
                </a:solidFill>
                <a:latin typeface="Arial Narrow" pitchFamily="34" charset="0"/>
              </a:rPr>
              <a:t> del WM di Azimut (sulla base del semplice estratto conto) e restituisce un’analisi dettagliata delle criticità, sia a livello complessivo di portafoglio (in termini di scostamento rispetto alla composizione di alcuni portafogli modello predefiniti, in termini di esposizione a specifici fattori di rischio, mediante un accurato modello di </a:t>
            </a:r>
            <a:r>
              <a:rPr lang="it-IT" sz="1600" dirty="0" err="1">
                <a:solidFill>
                  <a:schemeClr val="accent6">
                    <a:lumMod val="75000"/>
                  </a:schemeClr>
                </a:solidFill>
                <a:latin typeface="Arial Narrow" pitchFamily="34" charset="0"/>
              </a:rPr>
              <a:t>risk</a:t>
            </a:r>
            <a:r>
              <a:rPr lang="it-IT" sz="1600" dirty="0">
                <a:solidFill>
                  <a:schemeClr val="accent6">
                    <a:lumMod val="75000"/>
                  </a:schemeClr>
                </a:solidFill>
                <a:latin typeface="Arial Narrow" pitchFamily="34" charset="0"/>
              </a:rPr>
              <a:t> management proprietario), sia a livello di singolo strumento. </a:t>
            </a:r>
          </a:p>
          <a:p>
            <a:pPr algn="just">
              <a:lnSpc>
                <a:spcPct val="150000"/>
              </a:lnSpc>
            </a:pPr>
            <a:endParaRPr lang="it-IT" sz="1600" b="1" dirty="0">
              <a:solidFill>
                <a:schemeClr val="accent6">
                  <a:lumMod val="75000"/>
                </a:schemeClr>
              </a:solidFill>
              <a:latin typeface="Arial Narrow" pitchFamily="34" charset="0"/>
              <a:ea typeface="+mj-ea"/>
              <a:cs typeface="+mj-cs"/>
            </a:endParaRPr>
          </a:p>
          <a:p>
            <a:pPr algn="just">
              <a:lnSpc>
                <a:spcPct val="150000"/>
              </a:lnSpc>
            </a:pPr>
            <a:r>
              <a:rPr lang="it-IT" sz="1600" b="1" dirty="0">
                <a:solidFill>
                  <a:schemeClr val="accent6">
                    <a:lumMod val="75000"/>
                  </a:schemeClr>
                </a:solidFill>
                <a:latin typeface="Arial Narrow" pitchFamily="34" charset="0"/>
                <a:ea typeface="+mj-ea"/>
                <a:cs typeface="+mj-cs"/>
              </a:rPr>
              <a:t>Aletti </a:t>
            </a:r>
            <a:r>
              <a:rPr lang="it-IT" sz="1600" b="1" dirty="0" err="1">
                <a:solidFill>
                  <a:schemeClr val="accent6">
                    <a:lumMod val="75000"/>
                  </a:schemeClr>
                </a:solidFill>
                <a:latin typeface="Arial Narrow" pitchFamily="34" charset="0"/>
                <a:ea typeface="+mj-ea"/>
                <a:cs typeface="+mj-cs"/>
              </a:rPr>
              <a:t>Gestielle</a:t>
            </a:r>
            <a:r>
              <a:rPr lang="it-IT" sz="1600" b="1" dirty="0">
                <a:solidFill>
                  <a:schemeClr val="accent6">
                    <a:lumMod val="75000"/>
                  </a:schemeClr>
                </a:solidFill>
                <a:latin typeface="Arial Narrow" pitchFamily="34" charset="0"/>
                <a:ea typeface="+mj-ea"/>
                <a:cs typeface="+mj-cs"/>
              </a:rPr>
              <a:t> SGR</a:t>
            </a:r>
            <a:r>
              <a:rPr lang="it-IT" sz="1600" dirty="0">
                <a:solidFill>
                  <a:schemeClr val="accent6">
                    <a:lumMod val="75000"/>
                  </a:schemeClr>
                </a:solidFill>
                <a:latin typeface="Arial Narrow" pitchFamily="34" charset="0"/>
                <a:ea typeface="+mj-ea"/>
                <a:cs typeface="+mj-cs"/>
              </a:rPr>
              <a:t>: </a:t>
            </a:r>
            <a:r>
              <a:rPr lang="it-IT" sz="1600" dirty="0">
                <a:solidFill>
                  <a:schemeClr val="accent6">
                    <a:lumMod val="75000"/>
                  </a:schemeClr>
                </a:solidFill>
                <a:latin typeface="Arial Narrow" pitchFamily="34" charset="0"/>
              </a:rPr>
              <a:t>consulenza e supporto operativo per la realizzazione di un </a:t>
            </a:r>
            <a:r>
              <a:rPr lang="it-IT" sz="1600" dirty="0" err="1">
                <a:solidFill>
                  <a:schemeClr val="accent6">
                    <a:lumMod val="75000"/>
                  </a:schemeClr>
                </a:solidFill>
                <a:latin typeface="Arial Narrow" pitchFamily="34" charset="0"/>
              </a:rPr>
              <a:t>tool</a:t>
            </a:r>
            <a:r>
              <a:rPr lang="it-IT" sz="1600" dirty="0">
                <a:solidFill>
                  <a:schemeClr val="accent6">
                    <a:lumMod val="75000"/>
                  </a:schemeClr>
                </a:solidFill>
                <a:latin typeface="Arial Narrow" pitchFamily="34" charset="0"/>
              </a:rPr>
              <a:t> di </a:t>
            </a:r>
            <a:r>
              <a:rPr lang="it-IT" sz="1600" dirty="0" err="1">
                <a:solidFill>
                  <a:schemeClr val="accent6">
                    <a:lumMod val="75000"/>
                  </a:schemeClr>
                </a:solidFill>
                <a:latin typeface="Arial Narrow" pitchFamily="34" charset="0"/>
              </a:rPr>
              <a:t>asset</a:t>
            </a:r>
            <a:r>
              <a:rPr lang="it-IT" sz="1600" dirty="0">
                <a:solidFill>
                  <a:schemeClr val="accent6">
                    <a:lumMod val="75000"/>
                  </a:schemeClr>
                </a:solidFill>
                <a:latin typeface="Arial Narrow" pitchFamily="34" charset="0"/>
              </a:rPr>
              <a:t> </a:t>
            </a:r>
            <a:r>
              <a:rPr lang="it-IT" sz="1600" dirty="0" err="1">
                <a:solidFill>
                  <a:schemeClr val="accent6">
                    <a:lumMod val="75000"/>
                  </a:schemeClr>
                </a:solidFill>
                <a:latin typeface="Arial Narrow" pitchFamily="34" charset="0"/>
              </a:rPr>
              <a:t>allocation</a:t>
            </a:r>
            <a:r>
              <a:rPr lang="it-IT" sz="1600" dirty="0">
                <a:solidFill>
                  <a:schemeClr val="accent6">
                    <a:lumMod val="75000"/>
                  </a:schemeClr>
                </a:solidFill>
                <a:latin typeface="Arial Narrow" pitchFamily="34" charset="0"/>
              </a:rPr>
              <a:t> strategica per la funzione investimenti della SGR (dal 2010 al 2018).  </a:t>
            </a:r>
            <a:endParaRPr lang="it-IT" sz="1600" dirty="0">
              <a:solidFill>
                <a:schemeClr val="accent6">
                  <a:lumMod val="75000"/>
                </a:schemeClr>
              </a:solidFill>
              <a:latin typeface="Arial Narrow" pitchFamily="34" charset="0"/>
              <a:ea typeface="+mj-ea"/>
              <a:cs typeface="+mj-cs"/>
            </a:endParaRPr>
          </a:p>
        </p:txBody>
      </p:sp>
    </p:spTree>
    <p:extLst>
      <p:ext uri="{BB962C8B-B14F-4D97-AF65-F5344CB8AC3E}">
        <p14:creationId xmlns:p14="http://schemas.microsoft.com/office/powerpoint/2010/main" val="338400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eaLnBrk="1" hangingPunct="1"/>
            <a:fld id="{1804E06C-3BD1-417F-9EAD-DAAAA0D358DD}" type="slidenum">
              <a:rPr lang="it-IT" altLang="it-IT" sz="800" smtClean="0">
                <a:solidFill>
                  <a:srgbClr val="000000"/>
                </a:solidFill>
                <a:latin typeface="Arial" pitchFamily="34" charset="0"/>
              </a:rPr>
              <a:pPr eaLnBrk="1" hangingPunct="1"/>
              <a:t>14</a:t>
            </a:fld>
            <a:endParaRPr lang="it-IT" altLang="it-IT" sz="800">
              <a:solidFill>
                <a:srgbClr val="000000"/>
              </a:solidFill>
              <a:latin typeface="Arial" pitchFamily="34" charset="0"/>
            </a:endParaRPr>
          </a:p>
        </p:txBody>
      </p:sp>
      <p:graphicFrame>
        <p:nvGraphicFramePr>
          <p:cNvPr id="35843" name="Object 8"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81" imgH="381" progId="TCLayout.ActiveDocument.1">
                  <p:embed/>
                </p:oleObj>
              </mc:Choice>
              <mc:Fallback>
                <p:oleObj name="think-cell Slide" r:id="rId6" imgW="381" imgH="381"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Rectangle 2"/>
          <p:cNvSpPr>
            <a:spLocks noGrp="1" noChangeArrowheads="1"/>
          </p:cNvSpPr>
          <p:nvPr>
            <p:ph type="title"/>
            <p:custDataLst>
              <p:tags r:id="rId3"/>
            </p:custDataLst>
          </p:nvPr>
        </p:nvSpPr>
        <p:spPr>
          <a:xfrm>
            <a:off x="144463" y="128588"/>
            <a:ext cx="6359525" cy="762000"/>
          </a:xfrm>
        </p:spPr>
        <p:txBody>
          <a:bodyPr/>
          <a:lstStyle/>
          <a:p>
            <a:r>
              <a:rPr lang="it-IT" sz="1600" b="1" dirty="0">
                <a:solidFill>
                  <a:schemeClr val="accent6">
                    <a:lumMod val="75000"/>
                  </a:schemeClr>
                </a:solidFill>
                <a:latin typeface="Arial Narrow" pitchFamily="34" charset="0"/>
              </a:rPr>
              <a:t>I PROGETTI DELLA DIVISIONE TOOLS/APPLICATIVI</a:t>
            </a:r>
            <a:endParaRPr lang="it-IT" altLang="it-IT" sz="1600" b="1" dirty="0">
              <a:solidFill>
                <a:schemeClr val="accent6">
                  <a:lumMod val="75000"/>
                </a:schemeClr>
              </a:solidFill>
              <a:latin typeface="Arial Narrow" pitchFamily="34" charset="0"/>
            </a:endParaRPr>
          </a:p>
        </p:txBody>
      </p:sp>
      <p:sp>
        <p:nvSpPr>
          <p:cNvPr id="2" name="Rettangolo 1"/>
          <p:cNvSpPr/>
          <p:nvPr/>
        </p:nvSpPr>
        <p:spPr>
          <a:xfrm>
            <a:off x="50803" y="796868"/>
            <a:ext cx="9050866" cy="6370975"/>
          </a:xfrm>
          <a:prstGeom prst="rect">
            <a:avLst/>
          </a:prstGeom>
        </p:spPr>
        <p:txBody>
          <a:bodyPr wrap="square">
            <a:spAutoFit/>
          </a:bodyPr>
          <a:lstStyle/>
          <a:p>
            <a:pPr algn="just">
              <a:lnSpc>
                <a:spcPct val="150000"/>
              </a:lnSpc>
            </a:pPr>
            <a:r>
              <a:rPr lang="it-IT" sz="1600" b="1" dirty="0">
                <a:solidFill>
                  <a:schemeClr val="accent6">
                    <a:lumMod val="75000"/>
                  </a:schemeClr>
                </a:solidFill>
                <a:latin typeface="Arial Narrow" pitchFamily="34" charset="0"/>
                <a:ea typeface="+mj-ea"/>
                <a:cs typeface="+mj-cs"/>
              </a:rPr>
              <a:t>Banca del Piemonte:</a:t>
            </a:r>
            <a:r>
              <a:rPr lang="it-IT" sz="1600" dirty="0">
                <a:solidFill>
                  <a:schemeClr val="accent6">
                    <a:lumMod val="75000"/>
                  </a:schemeClr>
                </a:solidFill>
                <a:latin typeface="Arial Narrow" pitchFamily="34" charset="0"/>
                <a:ea typeface="+mj-ea"/>
                <a:cs typeface="+mj-cs"/>
              </a:rPr>
              <a:t> consulenza e supporto operativo per la realizzazione di un </a:t>
            </a:r>
            <a:r>
              <a:rPr lang="it-IT" sz="1600" dirty="0" err="1">
                <a:solidFill>
                  <a:schemeClr val="accent6">
                    <a:lumMod val="75000"/>
                  </a:schemeClr>
                </a:solidFill>
                <a:latin typeface="Arial Narrow" pitchFamily="34" charset="0"/>
                <a:ea typeface="+mj-ea"/>
                <a:cs typeface="+mj-cs"/>
              </a:rPr>
              <a:t>tool</a:t>
            </a:r>
            <a:r>
              <a:rPr lang="it-IT" sz="1600" dirty="0">
                <a:solidFill>
                  <a:schemeClr val="accent6">
                    <a:lumMod val="75000"/>
                  </a:schemeClr>
                </a:solidFill>
                <a:latin typeface="Arial Narrow" pitchFamily="34" charset="0"/>
                <a:ea typeface="+mj-ea"/>
                <a:cs typeface="+mj-cs"/>
              </a:rPr>
              <a:t> di </a:t>
            </a:r>
            <a:r>
              <a:rPr lang="it-IT" sz="1600" dirty="0" err="1">
                <a:solidFill>
                  <a:schemeClr val="accent6">
                    <a:lumMod val="75000"/>
                  </a:schemeClr>
                </a:solidFill>
                <a:latin typeface="Arial Narrow" pitchFamily="34" charset="0"/>
                <a:ea typeface="+mj-ea"/>
                <a:cs typeface="+mj-cs"/>
              </a:rPr>
              <a:t>asset</a:t>
            </a:r>
            <a:r>
              <a:rPr lang="it-IT" sz="1600" dirty="0">
                <a:solidFill>
                  <a:schemeClr val="accent6">
                    <a:lumMod val="75000"/>
                  </a:schemeClr>
                </a:solidFill>
                <a:latin typeface="Arial Narrow" pitchFamily="34" charset="0"/>
                <a:ea typeface="+mj-ea"/>
                <a:cs typeface="+mj-cs"/>
              </a:rPr>
              <a:t> </a:t>
            </a:r>
            <a:r>
              <a:rPr lang="it-IT" sz="1600" dirty="0" err="1">
                <a:solidFill>
                  <a:schemeClr val="accent6">
                    <a:lumMod val="75000"/>
                  </a:schemeClr>
                </a:solidFill>
                <a:latin typeface="Arial Narrow" pitchFamily="34" charset="0"/>
                <a:ea typeface="+mj-ea"/>
                <a:cs typeface="+mj-cs"/>
              </a:rPr>
              <a:t>allocation</a:t>
            </a:r>
            <a:r>
              <a:rPr lang="it-IT" sz="1600" dirty="0">
                <a:solidFill>
                  <a:schemeClr val="accent6">
                    <a:lumMod val="75000"/>
                  </a:schemeClr>
                </a:solidFill>
                <a:latin typeface="Arial Narrow" pitchFamily="34" charset="0"/>
                <a:ea typeface="+mj-ea"/>
                <a:cs typeface="+mj-cs"/>
              </a:rPr>
              <a:t> strategica e tattica per la funzione finanza della Banca (2012) e, successivamente (dal 2012 al 2017), per la realizzazione di un </a:t>
            </a:r>
            <a:r>
              <a:rPr lang="it-IT" sz="1600" dirty="0" err="1">
                <a:solidFill>
                  <a:schemeClr val="accent6">
                    <a:lumMod val="75000"/>
                  </a:schemeClr>
                </a:solidFill>
                <a:latin typeface="Arial Narrow" pitchFamily="34" charset="0"/>
                <a:ea typeface="+mj-ea"/>
                <a:cs typeface="+mj-cs"/>
              </a:rPr>
              <a:t>tool</a:t>
            </a:r>
            <a:r>
              <a:rPr lang="it-IT" sz="1600" dirty="0">
                <a:solidFill>
                  <a:schemeClr val="accent6">
                    <a:lumMod val="75000"/>
                  </a:schemeClr>
                </a:solidFill>
                <a:latin typeface="Arial Narrow" pitchFamily="34" charset="0"/>
                <a:ea typeface="+mj-ea"/>
                <a:cs typeface="+mj-cs"/>
              </a:rPr>
              <a:t> che consenta di tenere traccia del contributo offerto dall’</a:t>
            </a:r>
            <a:r>
              <a:rPr lang="it-IT" sz="1600" dirty="0" err="1">
                <a:solidFill>
                  <a:schemeClr val="accent6">
                    <a:lumMod val="75000"/>
                  </a:schemeClr>
                </a:solidFill>
                <a:latin typeface="Arial Narrow" pitchFamily="34" charset="0"/>
                <a:ea typeface="+mj-ea"/>
                <a:cs typeface="+mj-cs"/>
              </a:rPr>
              <a:t>asset</a:t>
            </a:r>
            <a:r>
              <a:rPr lang="it-IT" sz="1600" dirty="0">
                <a:solidFill>
                  <a:schemeClr val="accent6">
                    <a:lumMod val="75000"/>
                  </a:schemeClr>
                </a:solidFill>
                <a:latin typeface="Arial Narrow" pitchFamily="34" charset="0"/>
                <a:ea typeface="+mj-ea"/>
                <a:cs typeface="+mj-cs"/>
              </a:rPr>
              <a:t> </a:t>
            </a:r>
            <a:r>
              <a:rPr lang="it-IT" sz="1600" dirty="0" err="1">
                <a:solidFill>
                  <a:schemeClr val="accent6">
                    <a:lumMod val="75000"/>
                  </a:schemeClr>
                </a:solidFill>
                <a:latin typeface="Arial Narrow" pitchFamily="34" charset="0"/>
                <a:ea typeface="+mj-ea"/>
                <a:cs typeface="+mj-cs"/>
              </a:rPr>
              <a:t>allocation</a:t>
            </a:r>
            <a:r>
              <a:rPr lang="it-IT" sz="1600" dirty="0">
                <a:solidFill>
                  <a:schemeClr val="accent6">
                    <a:lumMod val="75000"/>
                  </a:schemeClr>
                </a:solidFill>
                <a:latin typeface="Arial Narrow" pitchFamily="34" charset="0"/>
                <a:ea typeface="+mj-ea"/>
                <a:cs typeface="+mj-cs"/>
              </a:rPr>
              <a:t> tattica. </a:t>
            </a:r>
          </a:p>
          <a:p>
            <a:pPr algn="just">
              <a:lnSpc>
                <a:spcPct val="150000"/>
              </a:lnSpc>
            </a:pPr>
            <a:r>
              <a:rPr lang="it-IT" sz="1600" b="1" dirty="0">
                <a:solidFill>
                  <a:schemeClr val="accent6">
                    <a:lumMod val="75000"/>
                  </a:schemeClr>
                </a:solidFill>
                <a:latin typeface="Arial Narrow" pitchFamily="34" charset="0"/>
              </a:rPr>
              <a:t>Banca Popolare di Puglia e Basilicata: </a:t>
            </a:r>
            <a:r>
              <a:rPr lang="it-IT" sz="1600" dirty="0">
                <a:solidFill>
                  <a:schemeClr val="accent6">
                    <a:lumMod val="75000"/>
                  </a:schemeClr>
                </a:solidFill>
                <a:latin typeface="Arial Narrow" pitchFamily="34" charset="0"/>
              </a:rPr>
              <a:t>consulenza e supporto operativo per la realizzazione, in una prima fase (2013), dei portafogli modello strategici alla base del servizio di consulenza avanzata e, successivamente (dal 2014 ad oggi), di un </a:t>
            </a:r>
            <a:r>
              <a:rPr lang="it-IT" sz="1600" dirty="0" err="1">
                <a:solidFill>
                  <a:schemeClr val="accent6">
                    <a:lumMod val="75000"/>
                  </a:schemeClr>
                </a:solidFill>
                <a:latin typeface="Arial Narrow" pitchFamily="34" charset="0"/>
              </a:rPr>
              <a:t>tool</a:t>
            </a:r>
            <a:r>
              <a:rPr lang="it-IT" sz="1600" dirty="0">
                <a:solidFill>
                  <a:schemeClr val="accent6">
                    <a:lumMod val="75000"/>
                  </a:schemeClr>
                </a:solidFill>
                <a:latin typeface="Arial Narrow" pitchFamily="34" charset="0"/>
              </a:rPr>
              <a:t> di </a:t>
            </a:r>
            <a:r>
              <a:rPr lang="it-IT" sz="1600" dirty="0" err="1">
                <a:solidFill>
                  <a:schemeClr val="accent6">
                    <a:lumMod val="75000"/>
                  </a:schemeClr>
                </a:solidFill>
                <a:latin typeface="Arial Narrow" pitchFamily="34" charset="0"/>
              </a:rPr>
              <a:t>asset</a:t>
            </a:r>
            <a:r>
              <a:rPr lang="it-IT" sz="1600" dirty="0">
                <a:solidFill>
                  <a:schemeClr val="accent6">
                    <a:lumMod val="75000"/>
                  </a:schemeClr>
                </a:solidFill>
                <a:latin typeface="Arial Narrow" pitchFamily="34" charset="0"/>
              </a:rPr>
              <a:t> </a:t>
            </a:r>
            <a:r>
              <a:rPr lang="it-IT" sz="1600" dirty="0" err="1">
                <a:solidFill>
                  <a:schemeClr val="accent6">
                    <a:lumMod val="75000"/>
                  </a:schemeClr>
                </a:solidFill>
                <a:latin typeface="Arial Narrow" pitchFamily="34" charset="0"/>
              </a:rPr>
              <a:t>allocation</a:t>
            </a:r>
            <a:r>
              <a:rPr lang="it-IT" sz="1600" dirty="0">
                <a:solidFill>
                  <a:schemeClr val="accent6">
                    <a:lumMod val="75000"/>
                  </a:schemeClr>
                </a:solidFill>
                <a:latin typeface="Arial Narrow" pitchFamily="34" charset="0"/>
              </a:rPr>
              <a:t> tattica per la funzione finanza della Banca e di un </a:t>
            </a:r>
            <a:r>
              <a:rPr lang="it-IT" sz="1600" dirty="0" err="1">
                <a:solidFill>
                  <a:schemeClr val="accent6">
                    <a:lumMod val="75000"/>
                  </a:schemeClr>
                </a:solidFill>
                <a:latin typeface="Arial Narrow" pitchFamily="34" charset="0"/>
              </a:rPr>
              <a:t>tool</a:t>
            </a:r>
            <a:r>
              <a:rPr lang="it-IT" sz="1600" dirty="0">
                <a:solidFill>
                  <a:schemeClr val="accent6">
                    <a:lumMod val="75000"/>
                  </a:schemeClr>
                </a:solidFill>
                <a:latin typeface="Arial Narrow" pitchFamily="34" charset="0"/>
              </a:rPr>
              <a:t> per la mappatura del catalogo prodotti della banca per la traduzione dei portafogli modello in benchmark in un mix di strumenti/prodotti. </a:t>
            </a:r>
          </a:p>
          <a:p>
            <a:pPr algn="just">
              <a:lnSpc>
                <a:spcPct val="150000"/>
              </a:lnSpc>
            </a:pPr>
            <a:r>
              <a:rPr lang="it-IT" sz="1600" b="1" dirty="0">
                <a:solidFill>
                  <a:schemeClr val="accent6">
                    <a:lumMod val="75000"/>
                  </a:schemeClr>
                </a:solidFill>
                <a:latin typeface="Arial Narrow" pitchFamily="34" charset="0"/>
              </a:rPr>
              <a:t>Cassa di Risparmio di Volterra: </a:t>
            </a:r>
            <a:r>
              <a:rPr lang="it-IT" sz="1600" dirty="0">
                <a:solidFill>
                  <a:schemeClr val="accent6">
                    <a:lumMod val="75000"/>
                  </a:schemeClr>
                </a:solidFill>
                <a:latin typeface="Arial Narrow" pitchFamily="34" charset="0"/>
              </a:rPr>
              <a:t>consulenza e supporto operativo per la realizzazione, in una prima fase (2015), dei portafogli modello strategici alla base del servizio di consulenza avanzata e, successivamente (dal 2016 ad oggi), di un </a:t>
            </a:r>
            <a:r>
              <a:rPr lang="it-IT" sz="1600" dirty="0" err="1">
                <a:solidFill>
                  <a:schemeClr val="accent6">
                    <a:lumMod val="75000"/>
                  </a:schemeClr>
                </a:solidFill>
                <a:latin typeface="Arial Narrow" pitchFamily="34" charset="0"/>
              </a:rPr>
              <a:t>tool</a:t>
            </a:r>
            <a:r>
              <a:rPr lang="it-IT" sz="1600" dirty="0">
                <a:solidFill>
                  <a:schemeClr val="accent6">
                    <a:lumMod val="75000"/>
                  </a:schemeClr>
                </a:solidFill>
                <a:latin typeface="Arial Narrow" pitchFamily="34" charset="0"/>
              </a:rPr>
              <a:t> di </a:t>
            </a:r>
            <a:r>
              <a:rPr lang="it-IT" sz="1600" dirty="0" err="1">
                <a:solidFill>
                  <a:schemeClr val="accent6">
                    <a:lumMod val="75000"/>
                  </a:schemeClr>
                </a:solidFill>
                <a:latin typeface="Arial Narrow" pitchFamily="34" charset="0"/>
              </a:rPr>
              <a:t>asset</a:t>
            </a:r>
            <a:r>
              <a:rPr lang="it-IT" sz="1600" dirty="0">
                <a:solidFill>
                  <a:schemeClr val="accent6">
                    <a:lumMod val="75000"/>
                  </a:schemeClr>
                </a:solidFill>
                <a:latin typeface="Arial Narrow" pitchFamily="34" charset="0"/>
              </a:rPr>
              <a:t> </a:t>
            </a:r>
            <a:r>
              <a:rPr lang="it-IT" sz="1600" dirty="0" err="1">
                <a:solidFill>
                  <a:schemeClr val="accent6">
                    <a:lumMod val="75000"/>
                  </a:schemeClr>
                </a:solidFill>
                <a:latin typeface="Arial Narrow" pitchFamily="34" charset="0"/>
              </a:rPr>
              <a:t>allocation</a:t>
            </a:r>
            <a:r>
              <a:rPr lang="it-IT" sz="1600" dirty="0">
                <a:solidFill>
                  <a:schemeClr val="accent6">
                    <a:lumMod val="75000"/>
                  </a:schemeClr>
                </a:solidFill>
                <a:latin typeface="Arial Narrow" pitchFamily="34" charset="0"/>
              </a:rPr>
              <a:t> tattica per la funzione finanza della Banca e di un </a:t>
            </a:r>
            <a:r>
              <a:rPr lang="it-IT" sz="1600" dirty="0" err="1">
                <a:solidFill>
                  <a:schemeClr val="accent6">
                    <a:lumMod val="75000"/>
                  </a:schemeClr>
                </a:solidFill>
                <a:latin typeface="Arial Narrow" pitchFamily="34" charset="0"/>
              </a:rPr>
              <a:t>tool</a:t>
            </a:r>
            <a:r>
              <a:rPr lang="it-IT" sz="1600" dirty="0">
                <a:solidFill>
                  <a:schemeClr val="accent6">
                    <a:lumMod val="75000"/>
                  </a:schemeClr>
                </a:solidFill>
                <a:latin typeface="Arial Narrow" pitchFamily="34" charset="0"/>
              </a:rPr>
              <a:t> per la mappatura del catalogo prodotti della banca per la traduzione dei portafogli modello in benchmark in un mix di strumenti/prodotti. Ridefinizione del questionario di profilatura e di tutte le procedure </a:t>
            </a:r>
            <a:r>
              <a:rPr lang="it-IT" sz="1600" dirty="0" err="1">
                <a:solidFill>
                  <a:schemeClr val="accent6">
                    <a:lumMod val="75000"/>
                  </a:schemeClr>
                </a:solidFill>
                <a:latin typeface="Arial Narrow" pitchFamily="34" charset="0"/>
              </a:rPr>
              <a:t>MiFID</a:t>
            </a:r>
            <a:r>
              <a:rPr lang="it-IT" sz="1600" dirty="0">
                <a:solidFill>
                  <a:schemeClr val="accent6">
                    <a:lumMod val="75000"/>
                  </a:schemeClr>
                </a:solidFill>
                <a:latin typeface="Arial Narrow" pitchFamily="34" charset="0"/>
              </a:rPr>
              <a:t> II.</a:t>
            </a:r>
          </a:p>
          <a:p>
            <a:pPr algn="just">
              <a:lnSpc>
                <a:spcPct val="150000"/>
              </a:lnSpc>
            </a:pPr>
            <a:r>
              <a:rPr lang="it-IT" sz="1600" b="1" dirty="0" err="1">
                <a:solidFill>
                  <a:schemeClr val="accent6">
                    <a:lumMod val="75000"/>
                  </a:schemeClr>
                </a:solidFill>
                <a:latin typeface="Arial Narrow" pitchFamily="34" charset="0"/>
                <a:ea typeface="+mj-ea"/>
                <a:cs typeface="+mj-cs"/>
              </a:rPr>
              <a:t>CheBanca</a:t>
            </a:r>
            <a:r>
              <a:rPr lang="it-IT" sz="1600" b="1" dirty="0">
                <a:solidFill>
                  <a:schemeClr val="accent6">
                    <a:lumMod val="75000"/>
                  </a:schemeClr>
                </a:solidFill>
                <a:latin typeface="Arial Narrow" pitchFamily="34" charset="0"/>
                <a:ea typeface="+mj-ea"/>
                <a:cs typeface="+mj-cs"/>
              </a:rPr>
              <a:t>!:</a:t>
            </a:r>
            <a:r>
              <a:rPr lang="it-IT" sz="1600" dirty="0">
                <a:solidFill>
                  <a:schemeClr val="accent6">
                    <a:lumMod val="75000"/>
                  </a:schemeClr>
                </a:solidFill>
                <a:latin typeface="Arial Narrow" pitchFamily="34" charset="0"/>
                <a:ea typeface="+mj-ea"/>
                <a:cs typeface="+mj-cs"/>
              </a:rPr>
              <a:t> </a:t>
            </a:r>
            <a:r>
              <a:rPr lang="it-IT" sz="1600" dirty="0">
                <a:solidFill>
                  <a:schemeClr val="accent6">
                    <a:lumMod val="75000"/>
                  </a:schemeClr>
                </a:solidFill>
                <a:latin typeface="Arial Narrow" pitchFamily="34" charset="0"/>
              </a:rPr>
              <a:t>consulenza e supporto operativo per la realizzazione dei portafogli modello strategici alla base del servizio di consulenza avanzata (aprile 2015), di un </a:t>
            </a:r>
            <a:r>
              <a:rPr lang="it-IT" sz="1600" dirty="0" err="1">
                <a:solidFill>
                  <a:schemeClr val="accent6">
                    <a:lumMod val="75000"/>
                  </a:schemeClr>
                </a:solidFill>
                <a:latin typeface="Arial Narrow" pitchFamily="34" charset="0"/>
              </a:rPr>
              <a:t>tool</a:t>
            </a:r>
            <a:r>
              <a:rPr lang="it-IT" sz="1600" dirty="0">
                <a:solidFill>
                  <a:schemeClr val="accent6">
                    <a:lumMod val="75000"/>
                  </a:schemeClr>
                </a:solidFill>
                <a:latin typeface="Arial Narrow" pitchFamily="34" charset="0"/>
              </a:rPr>
              <a:t> di </a:t>
            </a:r>
            <a:r>
              <a:rPr lang="it-IT" sz="1600" dirty="0" err="1">
                <a:solidFill>
                  <a:schemeClr val="accent6">
                    <a:lumMod val="75000"/>
                  </a:schemeClr>
                </a:solidFill>
                <a:latin typeface="Arial Narrow" pitchFamily="34" charset="0"/>
              </a:rPr>
              <a:t>asset</a:t>
            </a:r>
            <a:r>
              <a:rPr lang="it-IT" sz="1600" dirty="0">
                <a:solidFill>
                  <a:schemeClr val="accent6">
                    <a:lumMod val="75000"/>
                  </a:schemeClr>
                </a:solidFill>
                <a:latin typeface="Arial Narrow" pitchFamily="34" charset="0"/>
              </a:rPr>
              <a:t> </a:t>
            </a:r>
            <a:r>
              <a:rPr lang="it-IT" sz="1600" dirty="0" err="1">
                <a:solidFill>
                  <a:schemeClr val="accent6">
                    <a:lumMod val="75000"/>
                  </a:schemeClr>
                </a:solidFill>
                <a:latin typeface="Arial Narrow" pitchFamily="34" charset="0"/>
              </a:rPr>
              <a:t>allocation</a:t>
            </a:r>
            <a:r>
              <a:rPr lang="it-IT" sz="1600" dirty="0">
                <a:solidFill>
                  <a:schemeClr val="accent6">
                    <a:lumMod val="75000"/>
                  </a:schemeClr>
                </a:solidFill>
                <a:latin typeface="Arial Narrow" pitchFamily="34" charset="0"/>
              </a:rPr>
              <a:t> tattica per la funzione finanza della Banca e di un </a:t>
            </a:r>
            <a:r>
              <a:rPr lang="it-IT" sz="1600" dirty="0" err="1">
                <a:solidFill>
                  <a:schemeClr val="accent6">
                    <a:lumMod val="75000"/>
                  </a:schemeClr>
                </a:solidFill>
                <a:latin typeface="Arial Narrow" pitchFamily="34" charset="0"/>
              </a:rPr>
              <a:t>tool</a:t>
            </a:r>
            <a:r>
              <a:rPr lang="it-IT" sz="1600" dirty="0">
                <a:solidFill>
                  <a:schemeClr val="accent6">
                    <a:lumMod val="75000"/>
                  </a:schemeClr>
                </a:solidFill>
                <a:latin typeface="Arial Narrow" pitchFamily="34" charset="0"/>
              </a:rPr>
              <a:t> per il </a:t>
            </a:r>
            <a:r>
              <a:rPr lang="it-IT" sz="1600" dirty="0" err="1">
                <a:solidFill>
                  <a:schemeClr val="accent6">
                    <a:lumMod val="75000"/>
                  </a:schemeClr>
                </a:solidFill>
                <a:latin typeface="Arial Narrow" pitchFamily="34" charset="0"/>
              </a:rPr>
              <a:t>wealth</a:t>
            </a:r>
            <a:r>
              <a:rPr lang="it-IT" sz="1600" dirty="0">
                <a:solidFill>
                  <a:schemeClr val="accent6">
                    <a:lumMod val="75000"/>
                  </a:schemeClr>
                </a:solidFill>
                <a:latin typeface="Arial Narrow" pitchFamily="34" charset="0"/>
              </a:rPr>
              <a:t> management finalizzato alla mappatura del catalogo prodotti della banca per la traduzione dei portafogli modello in benchmark in un mix di strumenti/prodotti. </a:t>
            </a:r>
          </a:p>
          <a:p>
            <a:pPr algn="just">
              <a:lnSpc>
                <a:spcPct val="150000"/>
              </a:lnSpc>
            </a:pPr>
            <a:endParaRPr lang="it-IT" sz="1600" dirty="0">
              <a:solidFill>
                <a:schemeClr val="accent6">
                  <a:lumMod val="75000"/>
                </a:schemeClr>
              </a:solidFill>
              <a:latin typeface="Arial Narrow" pitchFamily="34" charset="0"/>
              <a:ea typeface="+mj-ea"/>
              <a:cs typeface="+mj-cs"/>
            </a:endParaRPr>
          </a:p>
        </p:txBody>
      </p:sp>
    </p:spTree>
    <p:extLst>
      <p:ext uri="{BB962C8B-B14F-4D97-AF65-F5344CB8AC3E}">
        <p14:creationId xmlns:p14="http://schemas.microsoft.com/office/powerpoint/2010/main" val="345026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eaLnBrk="1" hangingPunct="1"/>
            <a:fld id="{1804E06C-3BD1-417F-9EAD-DAAAA0D358DD}" type="slidenum">
              <a:rPr lang="it-IT" altLang="it-IT" sz="800" smtClean="0">
                <a:solidFill>
                  <a:srgbClr val="000000"/>
                </a:solidFill>
                <a:latin typeface="Arial" pitchFamily="34" charset="0"/>
              </a:rPr>
              <a:pPr eaLnBrk="1" hangingPunct="1"/>
              <a:t>15</a:t>
            </a:fld>
            <a:endParaRPr lang="it-IT" altLang="it-IT" sz="800">
              <a:solidFill>
                <a:srgbClr val="000000"/>
              </a:solidFill>
              <a:latin typeface="Arial" pitchFamily="34" charset="0"/>
            </a:endParaRPr>
          </a:p>
        </p:txBody>
      </p:sp>
      <p:graphicFrame>
        <p:nvGraphicFramePr>
          <p:cNvPr id="35843" name="Object 8"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81" imgH="381" progId="TCLayout.ActiveDocument.1">
                  <p:embed/>
                </p:oleObj>
              </mc:Choice>
              <mc:Fallback>
                <p:oleObj name="think-cell Slide" r:id="rId6" imgW="381" imgH="381" progId="TCLayout.ActiveDocument.1">
                  <p:embed/>
                  <p:pic>
                    <p:nvPicPr>
                      <p:cNvPr id="35843" name="Object 8"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Rectangle 2"/>
          <p:cNvSpPr>
            <a:spLocks noGrp="1" noChangeArrowheads="1"/>
          </p:cNvSpPr>
          <p:nvPr>
            <p:ph type="title"/>
            <p:custDataLst>
              <p:tags r:id="rId3"/>
            </p:custDataLst>
          </p:nvPr>
        </p:nvSpPr>
        <p:spPr>
          <a:xfrm>
            <a:off x="144463" y="128588"/>
            <a:ext cx="6359525" cy="762000"/>
          </a:xfrm>
        </p:spPr>
        <p:txBody>
          <a:bodyPr/>
          <a:lstStyle/>
          <a:p>
            <a:r>
              <a:rPr lang="it-IT" sz="1600" b="1" dirty="0">
                <a:solidFill>
                  <a:schemeClr val="accent6">
                    <a:lumMod val="75000"/>
                  </a:schemeClr>
                </a:solidFill>
                <a:latin typeface="Arial Narrow" pitchFamily="34" charset="0"/>
              </a:rPr>
              <a:t>I PROGETTI DELLA DIVISIONE TOOLS/APPLICATIVI</a:t>
            </a:r>
            <a:endParaRPr lang="it-IT" altLang="it-IT" sz="1600" b="1" dirty="0">
              <a:solidFill>
                <a:schemeClr val="accent6">
                  <a:lumMod val="75000"/>
                </a:schemeClr>
              </a:solidFill>
              <a:latin typeface="Arial Narrow" pitchFamily="34" charset="0"/>
            </a:endParaRPr>
          </a:p>
        </p:txBody>
      </p:sp>
      <p:sp>
        <p:nvSpPr>
          <p:cNvPr id="2" name="Rettangolo 1"/>
          <p:cNvSpPr/>
          <p:nvPr/>
        </p:nvSpPr>
        <p:spPr>
          <a:xfrm>
            <a:off x="50803" y="796868"/>
            <a:ext cx="9050866" cy="5955028"/>
          </a:xfrm>
          <a:prstGeom prst="rect">
            <a:avLst/>
          </a:prstGeom>
        </p:spPr>
        <p:txBody>
          <a:bodyPr wrap="square">
            <a:spAutoFit/>
          </a:bodyPr>
          <a:lstStyle/>
          <a:p>
            <a:pPr algn="just">
              <a:lnSpc>
                <a:spcPct val="150000"/>
              </a:lnSpc>
            </a:pPr>
            <a:r>
              <a:rPr lang="it-IT" sz="1600" b="1" dirty="0">
                <a:solidFill>
                  <a:schemeClr val="accent6">
                    <a:lumMod val="75000"/>
                  </a:schemeClr>
                </a:solidFill>
                <a:latin typeface="Arial Narrow" pitchFamily="34" charset="0"/>
                <a:ea typeface="+mj-ea"/>
                <a:cs typeface="+mj-cs"/>
              </a:rPr>
              <a:t>Banca Sella:</a:t>
            </a:r>
            <a:r>
              <a:rPr lang="it-IT" sz="1600" dirty="0">
                <a:solidFill>
                  <a:schemeClr val="accent6">
                    <a:lumMod val="75000"/>
                  </a:schemeClr>
                </a:solidFill>
                <a:latin typeface="Arial Narrow" pitchFamily="34" charset="0"/>
                <a:ea typeface="+mj-ea"/>
                <a:cs typeface="+mj-cs"/>
              </a:rPr>
              <a:t> consulenza e supporto operativo per la realizzazione del questionario di profilatura </a:t>
            </a:r>
            <a:r>
              <a:rPr lang="it-IT" sz="1600" dirty="0" err="1">
                <a:solidFill>
                  <a:schemeClr val="accent6">
                    <a:lumMod val="75000"/>
                  </a:schemeClr>
                </a:solidFill>
                <a:latin typeface="Arial Narrow" pitchFamily="34" charset="0"/>
                <a:ea typeface="+mj-ea"/>
                <a:cs typeface="+mj-cs"/>
              </a:rPr>
              <a:t>MiFID</a:t>
            </a:r>
            <a:r>
              <a:rPr lang="it-IT" sz="1600" dirty="0">
                <a:solidFill>
                  <a:schemeClr val="accent6">
                    <a:lumMod val="75000"/>
                  </a:schemeClr>
                </a:solidFill>
                <a:latin typeface="Arial Narrow" pitchFamily="34" charset="0"/>
                <a:ea typeface="+mj-ea"/>
                <a:cs typeface="+mj-cs"/>
              </a:rPr>
              <a:t> per il servizio di consulenza in materia di investimenti (2018). </a:t>
            </a:r>
          </a:p>
          <a:p>
            <a:pPr algn="just">
              <a:lnSpc>
                <a:spcPct val="150000"/>
              </a:lnSpc>
            </a:pPr>
            <a:r>
              <a:rPr lang="it-IT" sz="1600" b="1" dirty="0">
                <a:solidFill>
                  <a:schemeClr val="accent6">
                    <a:lumMod val="75000"/>
                  </a:schemeClr>
                </a:solidFill>
                <a:latin typeface="Arial Narrow" pitchFamily="34" charset="0"/>
              </a:rPr>
              <a:t>Banco di Desio: </a:t>
            </a:r>
            <a:r>
              <a:rPr lang="it-IT" sz="1600" dirty="0">
                <a:solidFill>
                  <a:schemeClr val="accent6">
                    <a:lumMod val="75000"/>
                  </a:schemeClr>
                </a:solidFill>
                <a:latin typeface="Arial Narrow" pitchFamily="34" charset="0"/>
              </a:rPr>
              <a:t>consulenza e supporto operativo per la realizzazione del questionario di profilatura </a:t>
            </a:r>
            <a:r>
              <a:rPr lang="it-IT" sz="1600" dirty="0" err="1">
                <a:solidFill>
                  <a:schemeClr val="accent6">
                    <a:lumMod val="75000"/>
                  </a:schemeClr>
                </a:solidFill>
                <a:latin typeface="Arial Narrow" pitchFamily="34" charset="0"/>
              </a:rPr>
              <a:t>MiFID</a:t>
            </a:r>
            <a:r>
              <a:rPr lang="it-IT" sz="1600" dirty="0">
                <a:solidFill>
                  <a:schemeClr val="accent6">
                    <a:lumMod val="75000"/>
                  </a:schemeClr>
                </a:solidFill>
                <a:latin typeface="Arial Narrow" pitchFamily="34" charset="0"/>
              </a:rPr>
              <a:t> per il servizio di consulenza in materia di investimenti (2019).</a:t>
            </a:r>
          </a:p>
          <a:p>
            <a:pPr algn="just">
              <a:lnSpc>
                <a:spcPct val="150000"/>
              </a:lnSpc>
            </a:pPr>
            <a:r>
              <a:rPr lang="it-IT" sz="1600" b="1" dirty="0">
                <a:solidFill>
                  <a:schemeClr val="accent6">
                    <a:lumMod val="75000"/>
                  </a:schemeClr>
                </a:solidFill>
                <a:latin typeface="Arial Narrow" pitchFamily="34" charset="0"/>
              </a:rPr>
              <a:t>Banca Popolare Pugliese: </a:t>
            </a:r>
            <a:r>
              <a:rPr lang="it-IT" sz="1600" dirty="0">
                <a:solidFill>
                  <a:schemeClr val="accent6">
                    <a:lumMod val="75000"/>
                  </a:schemeClr>
                </a:solidFill>
                <a:latin typeface="Arial Narrow" pitchFamily="34" charset="0"/>
              </a:rPr>
              <a:t>consulenza e supporto operativo per la realizzazione, in una prima fase (2019), dei portafogli modello strategici alla base del servizio di consulenza avanzata e, successivamente (giugno 2020), di un tool di asset </a:t>
            </a:r>
            <a:r>
              <a:rPr lang="it-IT" sz="1600" dirty="0" err="1">
                <a:solidFill>
                  <a:schemeClr val="accent6">
                    <a:lumMod val="75000"/>
                  </a:schemeClr>
                </a:solidFill>
                <a:latin typeface="Arial Narrow" pitchFamily="34" charset="0"/>
              </a:rPr>
              <a:t>allocation</a:t>
            </a:r>
            <a:r>
              <a:rPr lang="it-IT" sz="1600" dirty="0">
                <a:solidFill>
                  <a:schemeClr val="accent6">
                    <a:lumMod val="75000"/>
                  </a:schemeClr>
                </a:solidFill>
                <a:latin typeface="Arial Narrow" pitchFamily="34" charset="0"/>
              </a:rPr>
              <a:t> tattica per la funzione finanza della Banca e di un tool per la mappatura del catalogo prodotti della banca per la traduzione dei portafogli modello in benchmark in un mix di strumenti/prodotti. </a:t>
            </a:r>
          </a:p>
          <a:p>
            <a:pPr algn="just">
              <a:lnSpc>
                <a:spcPct val="150000"/>
              </a:lnSpc>
            </a:pPr>
            <a:r>
              <a:rPr lang="it-IT" sz="1600" b="1" dirty="0">
                <a:solidFill>
                  <a:schemeClr val="accent6">
                    <a:lumMod val="75000"/>
                  </a:schemeClr>
                </a:solidFill>
                <a:latin typeface="Arial Narrow" pitchFamily="34" charset="0"/>
              </a:rPr>
              <a:t>Banca Popolare del Lazio: </a:t>
            </a:r>
            <a:r>
              <a:rPr lang="it-IT" sz="1600" dirty="0">
                <a:solidFill>
                  <a:schemeClr val="accent6">
                    <a:lumMod val="75000"/>
                  </a:schemeClr>
                </a:solidFill>
                <a:latin typeface="Arial Narrow" pitchFamily="34" charset="0"/>
              </a:rPr>
              <a:t>consulenza e supporto operativo per la realizzazione, in una prima fase (2019), dei portafogli modello strategici alla base del servizio di consulenza avanzata e, successivamente (primo semestre 2020), di un tool di asset </a:t>
            </a:r>
            <a:r>
              <a:rPr lang="it-IT" sz="1600" dirty="0" err="1">
                <a:solidFill>
                  <a:schemeClr val="accent6">
                    <a:lumMod val="75000"/>
                  </a:schemeClr>
                </a:solidFill>
                <a:latin typeface="Arial Narrow" pitchFamily="34" charset="0"/>
              </a:rPr>
              <a:t>allocation</a:t>
            </a:r>
            <a:r>
              <a:rPr lang="it-IT" sz="1600" dirty="0">
                <a:solidFill>
                  <a:schemeClr val="accent6">
                    <a:lumMod val="75000"/>
                  </a:schemeClr>
                </a:solidFill>
                <a:latin typeface="Arial Narrow" pitchFamily="34" charset="0"/>
              </a:rPr>
              <a:t> tattica e di un tool per la mappatura del catalogo prodotti della banca per la traduzione dei portafogli modello in benchmark in un mix di strumenti/prodotti. </a:t>
            </a:r>
          </a:p>
          <a:p>
            <a:pPr algn="just">
              <a:lnSpc>
                <a:spcPct val="150000"/>
              </a:lnSpc>
            </a:pPr>
            <a:r>
              <a:rPr lang="it-IT" sz="1600" b="1" dirty="0">
                <a:solidFill>
                  <a:schemeClr val="accent6">
                    <a:lumMod val="75000"/>
                  </a:schemeClr>
                </a:solidFill>
                <a:latin typeface="Arial Narrow" pitchFamily="34" charset="0"/>
              </a:rPr>
              <a:t>Copernico SIM: </a:t>
            </a:r>
            <a:r>
              <a:rPr lang="it-IT" sz="1600" dirty="0">
                <a:solidFill>
                  <a:schemeClr val="accent6">
                    <a:lumMod val="75000"/>
                  </a:schemeClr>
                </a:solidFill>
                <a:latin typeface="Arial Narrow" pitchFamily="34" charset="0"/>
              </a:rPr>
              <a:t>consulenza e supporto operativo per la realizzazione, in una prima fase (2019), dei portafogli modello strategici alla base del servizio di consulenza avanzata e, successivamente (primo semestre 2020), di un tool di asset </a:t>
            </a:r>
            <a:r>
              <a:rPr lang="it-IT" sz="1600" dirty="0" err="1">
                <a:solidFill>
                  <a:schemeClr val="accent6">
                    <a:lumMod val="75000"/>
                  </a:schemeClr>
                </a:solidFill>
                <a:latin typeface="Arial Narrow" pitchFamily="34" charset="0"/>
              </a:rPr>
              <a:t>allocation</a:t>
            </a:r>
            <a:r>
              <a:rPr lang="it-IT" sz="1600" dirty="0">
                <a:solidFill>
                  <a:schemeClr val="accent6">
                    <a:lumMod val="75000"/>
                  </a:schemeClr>
                </a:solidFill>
                <a:latin typeface="Arial Narrow" pitchFamily="34" charset="0"/>
              </a:rPr>
              <a:t> tattica e di un tool per la mappatura del catalogo prodotti della banca per la traduzione dei portafogli modello in benchmark in un mix di strumenti/prodotti</a:t>
            </a:r>
            <a:endParaRPr lang="it-IT" sz="1600" dirty="0">
              <a:solidFill>
                <a:schemeClr val="accent6">
                  <a:lumMod val="75000"/>
                </a:schemeClr>
              </a:solidFill>
              <a:latin typeface="Arial Narrow" pitchFamily="34" charset="0"/>
              <a:ea typeface="+mj-ea"/>
              <a:cs typeface="+mj-cs"/>
            </a:endParaRPr>
          </a:p>
        </p:txBody>
      </p:sp>
    </p:spTree>
    <p:extLst>
      <p:ext uri="{BB962C8B-B14F-4D97-AF65-F5344CB8AC3E}">
        <p14:creationId xmlns:p14="http://schemas.microsoft.com/office/powerpoint/2010/main" val="714042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eaLnBrk="1" hangingPunct="1"/>
            <a:fld id="{1804E06C-3BD1-417F-9EAD-DAAAA0D358DD}" type="slidenum">
              <a:rPr lang="it-IT" altLang="it-IT" sz="800" smtClean="0">
                <a:solidFill>
                  <a:srgbClr val="000000"/>
                </a:solidFill>
                <a:latin typeface="Arial" pitchFamily="34" charset="0"/>
              </a:rPr>
              <a:pPr eaLnBrk="1" hangingPunct="1"/>
              <a:t>16</a:t>
            </a:fld>
            <a:endParaRPr lang="it-IT" altLang="it-IT" sz="800">
              <a:solidFill>
                <a:srgbClr val="000000"/>
              </a:solidFill>
              <a:latin typeface="Arial" pitchFamily="34" charset="0"/>
            </a:endParaRPr>
          </a:p>
        </p:txBody>
      </p:sp>
      <p:graphicFrame>
        <p:nvGraphicFramePr>
          <p:cNvPr id="35843" name="Object 8"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8" imgW="381" imgH="381" progId="TCLayout.ActiveDocument.1">
                  <p:embed/>
                </p:oleObj>
              </mc:Choice>
              <mc:Fallback>
                <p:oleObj name="think-cell Slide" r:id="rId8" imgW="381" imgH="381"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Rectangle 2"/>
          <p:cNvSpPr>
            <a:spLocks noGrp="1" noChangeArrowheads="1"/>
          </p:cNvSpPr>
          <p:nvPr>
            <p:ph type="title"/>
            <p:custDataLst>
              <p:tags r:id="rId3"/>
            </p:custDataLst>
          </p:nvPr>
        </p:nvSpPr>
        <p:spPr>
          <a:xfrm>
            <a:off x="144463" y="128588"/>
            <a:ext cx="6359525" cy="762000"/>
          </a:xfrm>
        </p:spPr>
        <p:txBody>
          <a:bodyPr/>
          <a:lstStyle/>
          <a:p>
            <a:r>
              <a:rPr lang="it-IT" altLang="it-IT" sz="1600" b="1" dirty="0">
                <a:solidFill>
                  <a:schemeClr val="accent6">
                    <a:lumMod val="75000"/>
                  </a:schemeClr>
                </a:solidFill>
                <a:latin typeface="Arial Narrow" pitchFamily="34" charset="0"/>
              </a:rPr>
              <a:t>INDICE</a:t>
            </a:r>
          </a:p>
        </p:txBody>
      </p:sp>
      <p:sp>
        <p:nvSpPr>
          <p:cNvPr id="35845" name="Rectangle 7"/>
          <p:cNvSpPr>
            <a:spLocks noChangeArrowheads="1"/>
          </p:cNvSpPr>
          <p:nvPr>
            <p:custDataLst>
              <p:tags r:id="rId4"/>
            </p:custDataLst>
          </p:nvPr>
        </p:nvSpPr>
        <p:spPr bwMode="auto">
          <a:xfrm>
            <a:off x="1761332" y="3267294"/>
            <a:ext cx="5703888" cy="376238"/>
          </a:xfrm>
          <a:prstGeom prst="rect">
            <a:avLst/>
          </a:prstGeom>
          <a:solidFill>
            <a:schemeClr val="bg1"/>
          </a:solidFill>
          <a:ln w="9525">
            <a:solidFill>
              <a:schemeClr val="bg2"/>
            </a:solidFill>
            <a:miter lim="800000"/>
            <a:headEnd/>
            <a:tailEnd/>
          </a:ln>
          <a:effectLst>
            <a:outerShdw dist="35921" dir="2700000" algn="ctr" rotWithShape="0">
              <a:schemeClr val="folHlink"/>
            </a:outerShdw>
          </a:effectLst>
        </p:spPr>
        <p:txBody>
          <a:bodyPr wrap="none" anchor="ctr"/>
          <a:lstStyle/>
          <a:p>
            <a:endParaRPr lang="it-IT" altLang="it-IT"/>
          </a:p>
        </p:txBody>
      </p:sp>
      <p:sp>
        <p:nvSpPr>
          <p:cNvPr id="35846" name="CasellaDiTesto 6"/>
          <p:cNvSpPr txBox="1">
            <a:spLocks noChangeArrowheads="1"/>
          </p:cNvSpPr>
          <p:nvPr>
            <p:custDataLst>
              <p:tags r:id="rId5"/>
            </p:custDataLst>
          </p:nvPr>
        </p:nvSpPr>
        <p:spPr bwMode="auto">
          <a:xfrm>
            <a:off x="1841501" y="1530350"/>
            <a:ext cx="55435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algn="just" eaLnBrk="1" hangingPunct="1">
              <a:buFont typeface="Arial" pitchFamily="34" charset="0"/>
              <a:buChar char="•"/>
            </a:pPr>
            <a:r>
              <a:rPr lang="it-IT" altLang="it-IT" sz="1400" b="1" dirty="0">
                <a:solidFill>
                  <a:schemeClr val="accent6">
                    <a:lumMod val="75000"/>
                  </a:schemeClr>
                </a:solidFill>
                <a:latin typeface="Arial Narrow" pitchFamily="34" charset="0"/>
              </a:rPr>
              <a:t>LE AREE DI ATTIVITA’</a:t>
            </a:r>
          </a:p>
          <a:p>
            <a:pPr algn="just" eaLnBrk="1" hangingPunct="1">
              <a:buFont typeface="Arial" pitchFamily="34" charset="0"/>
              <a:buChar char="•"/>
            </a:pPr>
            <a:endParaRPr lang="it-IT" altLang="it-IT" sz="1400" dirty="0">
              <a:solidFill>
                <a:schemeClr val="accent6">
                  <a:lumMod val="75000"/>
                </a:schemeClr>
              </a:solidFill>
              <a:latin typeface="Arial" pitchFamily="34" charset="0"/>
            </a:endParaRPr>
          </a:p>
          <a:p>
            <a:pPr algn="just" eaLnBrk="1" hangingPunct="1">
              <a:buFont typeface="Arial" pitchFamily="34" charset="0"/>
              <a:buChar char="•"/>
            </a:pPr>
            <a:r>
              <a:rPr lang="it-IT" altLang="it-IT" sz="1400" b="1" dirty="0">
                <a:solidFill>
                  <a:schemeClr val="accent6">
                    <a:lumMod val="75000"/>
                  </a:schemeClr>
                </a:solidFill>
                <a:latin typeface="Arial Narrow" pitchFamily="34" charset="0"/>
              </a:rPr>
              <a:t>I MANAGING PARTNERS</a:t>
            </a:r>
          </a:p>
          <a:p>
            <a:pPr marL="0" indent="0" algn="just" eaLnBrk="1" hangingPunct="1"/>
            <a:endParaRPr lang="it-IT" altLang="it-IT" sz="1400" b="1" dirty="0">
              <a:solidFill>
                <a:schemeClr val="accent6">
                  <a:lumMod val="75000"/>
                </a:schemeClr>
              </a:solidFill>
              <a:latin typeface="Arial Narrow" pitchFamily="34" charset="0"/>
            </a:endParaRPr>
          </a:p>
          <a:p>
            <a:pPr algn="just" eaLnBrk="1" hangingPunct="1">
              <a:buFont typeface="Arial" pitchFamily="34" charset="0"/>
              <a:buChar char="•"/>
            </a:pPr>
            <a:r>
              <a:rPr lang="it-IT" sz="1400" b="1" dirty="0">
                <a:solidFill>
                  <a:schemeClr val="accent6">
                    <a:lumMod val="75000"/>
                  </a:schemeClr>
                </a:solidFill>
                <a:latin typeface="Arial Narrow" pitchFamily="34" charset="0"/>
              </a:rPr>
              <a:t>I NOSTRI CLIENTI</a:t>
            </a:r>
          </a:p>
          <a:p>
            <a:pPr algn="just" eaLnBrk="1" hangingPunct="1">
              <a:buFont typeface="Arial" pitchFamily="34" charset="0"/>
              <a:buChar char="•"/>
            </a:pPr>
            <a:endParaRPr lang="it-IT" sz="1400" b="1" dirty="0">
              <a:solidFill>
                <a:schemeClr val="accent6">
                  <a:lumMod val="75000"/>
                </a:schemeClr>
              </a:solidFill>
              <a:latin typeface="Arial Narrow" pitchFamily="34" charset="0"/>
            </a:endParaRPr>
          </a:p>
          <a:p>
            <a:pPr algn="just" eaLnBrk="1" hangingPunct="1">
              <a:buFont typeface="Arial" pitchFamily="34" charset="0"/>
              <a:buChar char="•"/>
            </a:pPr>
            <a:r>
              <a:rPr lang="it-IT" sz="1400" b="1" dirty="0">
                <a:solidFill>
                  <a:schemeClr val="accent6">
                    <a:lumMod val="75000"/>
                  </a:schemeClr>
                </a:solidFill>
                <a:latin typeface="Arial Narrow" pitchFamily="34" charset="0"/>
              </a:rPr>
              <a:t>I PRINCIPALI PROGETTI DELLA DIVISIONE TOOLS/APPLICATIVI</a:t>
            </a:r>
          </a:p>
          <a:p>
            <a:pPr algn="just" eaLnBrk="1" hangingPunct="1">
              <a:buFont typeface="Arial" pitchFamily="34" charset="0"/>
              <a:buChar char="•"/>
            </a:pPr>
            <a:endParaRPr lang="it-IT" altLang="it-IT" sz="1400" b="1" dirty="0">
              <a:solidFill>
                <a:schemeClr val="accent6">
                  <a:lumMod val="75000"/>
                </a:schemeClr>
              </a:solidFill>
              <a:latin typeface="Arial Narrow" pitchFamily="34" charset="0"/>
            </a:endParaRPr>
          </a:p>
          <a:p>
            <a:pPr algn="just" eaLnBrk="1" hangingPunct="1">
              <a:buFont typeface="Arial" pitchFamily="34" charset="0"/>
              <a:buChar char="•"/>
            </a:pPr>
            <a:r>
              <a:rPr lang="it-IT" altLang="it-IT" sz="1800" b="1" dirty="0">
                <a:solidFill>
                  <a:schemeClr val="accent6">
                    <a:lumMod val="75000"/>
                  </a:schemeClr>
                </a:solidFill>
                <a:latin typeface="Arial Narrow" pitchFamily="34" charset="0"/>
              </a:rPr>
              <a:t>COME CONTATTARCI</a:t>
            </a:r>
            <a:endParaRPr lang="it-IT" altLang="it-IT" sz="1800" dirty="0">
              <a:solidFill>
                <a:schemeClr val="accent6">
                  <a:lumMod val="75000"/>
                </a:schemeClr>
              </a:solidFill>
              <a:latin typeface="Arial" pitchFamily="34" charset="0"/>
            </a:endParaRPr>
          </a:p>
          <a:p>
            <a:pPr algn="just" eaLnBrk="1" hangingPunct="1">
              <a:buFont typeface="Arial" pitchFamily="34" charset="0"/>
              <a:buChar char="•"/>
            </a:pPr>
            <a:endParaRPr lang="it-IT" altLang="it-IT" sz="1400" dirty="0">
              <a:solidFill>
                <a:schemeClr val="accent6">
                  <a:lumMod val="75000"/>
                </a:schemeClr>
              </a:solidFill>
              <a:latin typeface="Arial" pitchFamily="34" charset="0"/>
            </a:endParaRPr>
          </a:p>
        </p:txBody>
      </p:sp>
    </p:spTree>
    <p:extLst>
      <p:ext uri="{BB962C8B-B14F-4D97-AF65-F5344CB8AC3E}">
        <p14:creationId xmlns:p14="http://schemas.microsoft.com/office/powerpoint/2010/main" val="1791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47675" y="986082"/>
            <a:ext cx="7396163" cy="5314950"/>
          </a:xfrm>
        </p:spPr>
        <p:txBody>
          <a:bodyPr/>
          <a:lstStyle/>
          <a:p>
            <a:pPr marL="93663" indent="0">
              <a:buFontTx/>
              <a:buNone/>
              <a:defRPr/>
            </a:pPr>
            <a:endParaRPr lang="it-IT" sz="1600" b="1" dirty="0">
              <a:solidFill>
                <a:schemeClr val="accent6">
                  <a:lumMod val="75000"/>
                </a:schemeClr>
              </a:solidFill>
              <a:latin typeface="Arial Narrow" pitchFamily="34" charset="0"/>
            </a:endParaRPr>
          </a:p>
          <a:p>
            <a:pPr marL="93663" indent="0">
              <a:buFontTx/>
              <a:buNone/>
              <a:defRPr/>
            </a:pPr>
            <a:r>
              <a:rPr lang="it-IT" sz="1600" b="1" dirty="0">
                <a:solidFill>
                  <a:schemeClr val="accent6">
                    <a:lumMod val="75000"/>
                  </a:schemeClr>
                </a:solidFill>
                <a:latin typeface="Arial Narrow" pitchFamily="34" charset="0"/>
              </a:rPr>
              <a:t>Benchmark and Style</a:t>
            </a:r>
          </a:p>
          <a:p>
            <a:pPr marL="93663" indent="0">
              <a:buFontTx/>
              <a:buNone/>
              <a:defRPr/>
            </a:pPr>
            <a:r>
              <a:rPr lang="it-IT" sz="1600" b="1" dirty="0">
                <a:solidFill>
                  <a:schemeClr val="accent6">
                    <a:lumMod val="75000"/>
                  </a:schemeClr>
                </a:solidFill>
                <a:latin typeface="Arial Narrow" pitchFamily="34" charset="0"/>
              </a:rPr>
              <a:t>Via San Siro n. 33 - 20149 Milano</a:t>
            </a:r>
          </a:p>
          <a:p>
            <a:pPr marL="93663" indent="0">
              <a:lnSpc>
                <a:spcPct val="110000"/>
              </a:lnSpc>
              <a:buFontTx/>
              <a:buNone/>
              <a:defRPr/>
            </a:pPr>
            <a:r>
              <a:rPr lang="it-IT" b="1" dirty="0">
                <a:solidFill>
                  <a:schemeClr val="accent6">
                    <a:lumMod val="75000"/>
                  </a:schemeClr>
                </a:solidFill>
                <a:latin typeface="Arial Narrow" pitchFamily="34" charset="0"/>
              </a:rPr>
              <a:t>Tel. 02.58328666</a:t>
            </a:r>
          </a:p>
          <a:p>
            <a:pPr marL="93663" indent="0">
              <a:lnSpc>
                <a:spcPct val="110000"/>
              </a:lnSpc>
              <a:buFontTx/>
              <a:buNone/>
              <a:defRPr/>
            </a:pPr>
            <a:r>
              <a:rPr lang="it-IT" b="1" dirty="0">
                <a:solidFill>
                  <a:schemeClr val="accent6">
                    <a:lumMod val="75000"/>
                  </a:schemeClr>
                </a:solidFill>
                <a:latin typeface="Arial Narrow" pitchFamily="34" charset="0"/>
              </a:rPr>
              <a:t>Fax. 02.48027950</a:t>
            </a:r>
          </a:p>
          <a:p>
            <a:pPr marL="93663" indent="0">
              <a:buFontTx/>
              <a:buNone/>
              <a:defRPr/>
            </a:pPr>
            <a:endParaRPr lang="it-IT" b="1" dirty="0">
              <a:solidFill>
                <a:schemeClr val="accent6">
                  <a:lumMod val="75000"/>
                </a:schemeClr>
              </a:solidFill>
              <a:latin typeface="Arial Narrow" pitchFamily="34" charset="0"/>
            </a:endParaRPr>
          </a:p>
          <a:p>
            <a:pPr marL="93663" indent="0">
              <a:buFontTx/>
              <a:buNone/>
              <a:defRPr/>
            </a:pPr>
            <a:endParaRPr lang="it-IT" sz="1400" b="1" dirty="0">
              <a:solidFill>
                <a:schemeClr val="accent6">
                  <a:lumMod val="75000"/>
                </a:schemeClr>
              </a:solidFill>
              <a:latin typeface="Arial Narrow" pitchFamily="34" charset="0"/>
            </a:endParaRPr>
          </a:p>
          <a:p>
            <a:pPr marL="93663" indent="0">
              <a:buFontTx/>
              <a:buNone/>
              <a:defRPr/>
            </a:pPr>
            <a:r>
              <a:rPr lang="it-IT" sz="1400" b="1" dirty="0">
                <a:solidFill>
                  <a:schemeClr val="accent6">
                    <a:lumMod val="75000"/>
                  </a:schemeClr>
                </a:solidFill>
                <a:latin typeface="Arial Narrow" pitchFamily="34" charset="0"/>
              </a:rPr>
              <a:t>Emanuele Maria Carluccio</a:t>
            </a:r>
          </a:p>
          <a:p>
            <a:pPr marL="93663" indent="0">
              <a:buFontTx/>
              <a:buNone/>
              <a:defRPr/>
            </a:pPr>
            <a:r>
              <a:rPr lang="it-IT" sz="1400" dirty="0">
                <a:solidFill>
                  <a:schemeClr val="accent6">
                    <a:lumMod val="75000"/>
                  </a:schemeClr>
                </a:solidFill>
                <a:latin typeface="Arial Narrow" pitchFamily="34" charset="0"/>
              </a:rPr>
              <a:t>carluccio@benchmarkandstyle.com</a:t>
            </a:r>
          </a:p>
          <a:p>
            <a:pPr marL="93663" indent="0">
              <a:buNone/>
              <a:defRPr/>
            </a:pPr>
            <a:endParaRPr lang="it-IT" sz="1400" b="1" dirty="0">
              <a:solidFill>
                <a:schemeClr val="accent6">
                  <a:lumMod val="75000"/>
                </a:schemeClr>
              </a:solidFill>
              <a:latin typeface="Arial Narrow" pitchFamily="34" charset="0"/>
            </a:endParaRPr>
          </a:p>
          <a:p>
            <a:pPr marL="93663" indent="0">
              <a:buFontTx/>
              <a:buNone/>
              <a:defRPr/>
            </a:pPr>
            <a:r>
              <a:rPr lang="it-IT" sz="1400" b="1" dirty="0">
                <a:solidFill>
                  <a:schemeClr val="accent6">
                    <a:lumMod val="75000"/>
                  </a:schemeClr>
                </a:solidFill>
                <a:latin typeface="Arial Narrow" pitchFamily="34" charset="0"/>
              </a:rPr>
              <a:t>Paolo Antonio </a:t>
            </a:r>
            <a:r>
              <a:rPr lang="it-IT" sz="1400" b="1" dirty="0" err="1">
                <a:solidFill>
                  <a:schemeClr val="accent6">
                    <a:lumMod val="75000"/>
                  </a:schemeClr>
                </a:solidFill>
                <a:latin typeface="Arial Narrow" pitchFamily="34" charset="0"/>
              </a:rPr>
              <a:t>Cucurachi</a:t>
            </a:r>
            <a:endParaRPr lang="it-IT" sz="1400" b="1" dirty="0">
              <a:solidFill>
                <a:schemeClr val="accent6">
                  <a:lumMod val="75000"/>
                </a:schemeClr>
              </a:solidFill>
              <a:latin typeface="Arial Narrow" pitchFamily="34" charset="0"/>
            </a:endParaRPr>
          </a:p>
          <a:p>
            <a:pPr marL="93663" indent="0">
              <a:buFontTx/>
              <a:buNone/>
              <a:defRPr/>
            </a:pPr>
            <a:r>
              <a:rPr lang="it-IT" sz="1400" dirty="0">
                <a:solidFill>
                  <a:schemeClr val="accent6">
                    <a:lumMod val="75000"/>
                  </a:schemeClr>
                </a:solidFill>
                <a:latin typeface="Arial Narrow" pitchFamily="34" charset="0"/>
              </a:rPr>
              <a:t>cucurachi@benchmarkandstyle.com</a:t>
            </a:r>
          </a:p>
          <a:p>
            <a:pPr marL="93663" indent="0">
              <a:buFontTx/>
              <a:buNone/>
              <a:defRPr/>
            </a:pPr>
            <a:endParaRPr lang="it-IT" sz="1400" dirty="0">
              <a:solidFill>
                <a:schemeClr val="accent6">
                  <a:lumMod val="75000"/>
                </a:schemeClr>
              </a:solidFill>
              <a:latin typeface="Arial Narrow" pitchFamily="34" charset="0"/>
            </a:endParaRPr>
          </a:p>
          <a:p>
            <a:pPr marL="93663" indent="0">
              <a:buFontTx/>
              <a:buNone/>
              <a:defRPr/>
            </a:pPr>
            <a:r>
              <a:rPr lang="it-IT" sz="1400" b="1" dirty="0">
                <a:solidFill>
                  <a:schemeClr val="accent6">
                    <a:lumMod val="75000"/>
                  </a:schemeClr>
                </a:solidFill>
                <a:latin typeface="Arial Narrow" pitchFamily="34" charset="0"/>
              </a:rPr>
              <a:t>Davide Maspero</a:t>
            </a:r>
          </a:p>
          <a:p>
            <a:pPr marL="93663" indent="0">
              <a:buFontTx/>
              <a:buNone/>
              <a:defRPr/>
            </a:pPr>
            <a:r>
              <a:rPr lang="it-IT" sz="1400" dirty="0">
                <a:solidFill>
                  <a:schemeClr val="accent6">
                    <a:lumMod val="75000"/>
                  </a:schemeClr>
                </a:solidFill>
                <a:latin typeface="Arial Narrow" pitchFamily="34" charset="0"/>
              </a:rPr>
              <a:t>maspero@benchmarkandstyle.com</a:t>
            </a:r>
          </a:p>
          <a:p>
            <a:pPr marL="93663" indent="0">
              <a:buNone/>
              <a:defRPr/>
            </a:pPr>
            <a:endParaRPr lang="it-IT" sz="1400" b="1" dirty="0">
              <a:solidFill>
                <a:schemeClr val="accent6">
                  <a:lumMod val="75000"/>
                </a:schemeClr>
              </a:solidFill>
              <a:latin typeface="Arial Narrow" pitchFamily="34" charset="0"/>
            </a:endParaRPr>
          </a:p>
          <a:p>
            <a:pPr marL="93663" indent="0">
              <a:buNone/>
              <a:defRPr/>
            </a:pPr>
            <a:r>
              <a:rPr lang="it-IT" sz="1400" b="1" dirty="0">
                <a:solidFill>
                  <a:schemeClr val="accent6">
                    <a:lumMod val="75000"/>
                  </a:schemeClr>
                </a:solidFill>
                <a:latin typeface="Arial Narrow" pitchFamily="34" charset="0"/>
              </a:rPr>
              <a:t>Ugo </a:t>
            </a:r>
            <a:r>
              <a:rPr lang="it-IT" sz="1400" b="1" dirty="0" err="1">
                <a:solidFill>
                  <a:schemeClr val="accent6">
                    <a:lumMod val="75000"/>
                  </a:schemeClr>
                </a:solidFill>
                <a:latin typeface="Arial Narrow" pitchFamily="34" charset="0"/>
              </a:rPr>
              <a:t>Pomante</a:t>
            </a:r>
            <a:endParaRPr lang="it-IT" sz="1400" b="1" dirty="0">
              <a:solidFill>
                <a:schemeClr val="accent6">
                  <a:lumMod val="75000"/>
                </a:schemeClr>
              </a:solidFill>
              <a:latin typeface="Arial Narrow" pitchFamily="34" charset="0"/>
            </a:endParaRPr>
          </a:p>
          <a:p>
            <a:pPr marL="93663" indent="0">
              <a:buFontTx/>
              <a:buNone/>
              <a:defRPr/>
            </a:pPr>
            <a:r>
              <a:rPr lang="it-IT" sz="1400" dirty="0">
                <a:solidFill>
                  <a:schemeClr val="accent6">
                    <a:lumMod val="75000"/>
                  </a:schemeClr>
                </a:solidFill>
                <a:latin typeface="Arial Narrow" pitchFamily="34" charset="0"/>
              </a:rPr>
              <a:t>pomante@benchmarkandstyle.com</a:t>
            </a:r>
          </a:p>
          <a:p>
            <a:pPr marL="0" indent="0">
              <a:buNone/>
              <a:defRPr/>
            </a:pPr>
            <a:endParaRPr lang="it-IT" sz="1400" dirty="0">
              <a:solidFill>
                <a:schemeClr val="accent6">
                  <a:lumMod val="75000"/>
                </a:schemeClr>
              </a:solidFill>
            </a:endParaRPr>
          </a:p>
        </p:txBody>
      </p:sp>
      <p:sp>
        <p:nvSpPr>
          <p:cNvPr id="36867" name="Rettangolo 4"/>
          <p:cNvSpPr>
            <a:spLocks noChangeArrowheads="1"/>
          </p:cNvSpPr>
          <p:nvPr/>
        </p:nvSpPr>
        <p:spPr bwMode="auto">
          <a:xfrm>
            <a:off x="2627313" y="6696075"/>
            <a:ext cx="3816350" cy="117475"/>
          </a:xfrm>
          <a:prstGeom prst="rect">
            <a:avLst/>
          </a:prstGeom>
          <a:solidFill>
            <a:schemeClr val="bg1"/>
          </a:solidFill>
          <a:ln w="9525" algn="ctr">
            <a:solidFill>
              <a:schemeClr val="bg1"/>
            </a:solidFill>
            <a:round/>
            <a:headEnd/>
            <a:tailEnd/>
          </a:ln>
        </p:spPr>
        <p:txBody>
          <a:bodyPr wrap="none" anchor="ctr"/>
          <a:lstStyle/>
          <a:p>
            <a:pPr eaLnBrk="0" hangingPunct="0"/>
            <a:endParaRPr lang="it-IT" altLang="it-IT"/>
          </a:p>
        </p:txBody>
      </p:sp>
      <p:sp>
        <p:nvSpPr>
          <p:cNvPr id="36868" name="Rectangle 2"/>
          <p:cNvSpPr>
            <a:spLocks noGrp="1" noChangeArrowheads="1"/>
          </p:cNvSpPr>
          <p:nvPr>
            <p:ph type="title"/>
          </p:nvPr>
        </p:nvSpPr>
        <p:spPr>
          <a:xfrm>
            <a:off x="142875" y="238125"/>
            <a:ext cx="6359525" cy="762000"/>
          </a:xfrm>
        </p:spPr>
        <p:txBody>
          <a:bodyPr/>
          <a:lstStyle/>
          <a:p>
            <a:r>
              <a:rPr lang="it-IT" altLang="it-IT" sz="1600" b="1" dirty="0">
                <a:solidFill>
                  <a:schemeClr val="accent6">
                    <a:lumMod val="75000"/>
                  </a:schemeClr>
                </a:solidFill>
                <a:latin typeface="Arial Narrow" pitchFamily="34" charset="0"/>
              </a:rPr>
              <a:t>COME CONTATTARCI</a:t>
            </a:r>
          </a:p>
        </p:txBody>
      </p:sp>
      <p:sp>
        <p:nvSpPr>
          <p:cNvPr id="2" name="Segnaposto numero diapositiva 1"/>
          <p:cNvSpPr>
            <a:spLocks noGrp="1"/>
          </p:cNvSpPr>
          <p:nvPr>
            <p:ph type="sldNum" sz="quarter" idx="10"/>
          </p:nvPr>
        </p:nvSpPr>
        <p:spPr/>
        <p:txBody>
          <a:bodyPr/>
          <a:lstStyle/>
          <a:p>
            <a:pPr>
              <a:defRPr/>
            </a:pPr>
            <a:fld id="{8271B4BD-A30E-4790-8949-A57238198706}" type="slidenum">
              <a:rPr lang="it-IT" smtClean="0"/>
              <a:pPr>
                <a:defRPr/>
              </a:pPr>
              <a:t>17</a:t>
            </a:fld>
            <a:endParaRPr lang="it-IT"/>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903" t="13477" b="20643"/>
          <a:stretch/>
        </p:blipFill>
        <p:spPr bwMode="auto">
          <a:xfrm>
            <a:off x="3285067" y="1163563"/>
            <a:ext cx="5799112" cy="4424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eaLnBrk="1" hangingPunct="1"/>
            <a:fld id="{6E0C118C-3988-44E3-808E-77624F6D402E}" type="slidenum">
              <a:rPr lang="it-IT" altLang="it-IT" sz="800" smtClean="0">
                <a:solidFill>
                  <a:srgbClr val="000000"/>
                </a:solidFill>
                <a:latin typeface="Arial" pitchFamily="34" charset="0"/>
              </a:rPr>
              <a:pPr eaLnBrk="1" hangingPunct="1"/>
              <a:t>2</a:t>
            </a:fld>
            <a:endParaRPr lang="it-IT" altLang="it-IT" sz="800">
              <a:solidFill>
                <a:srgbClr val="000000"/>
              </a:solidFill>
              <a:latin typeface="Arial" pitchFamily="34" charset="0"/>
            </a:endParaRPr>
          </a:p>
        </p:txBody>
      </p:sp>
      <p:graphicFrame>
        <p:nvGraphicFramePr>
          <p:cNvPr id="5123" name="Object 8"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8" imgW="381" imgH="381" progId="TCLayout.ActiveDocument.1">
                  <p:embed/>
                </p:oleObj>
              </mc:Choice>
              <mc:Fallback>
                <p:oleObj name="think-cell Slide" r:id="rId8" imgW="381" imgH="381" progId="TCLayout.ActiveDocument.1">
                  <p:embed/>
                  <p:pic>
                    <p:nvPicPr>
                      <p:cNvPr id="0" name="Object 8"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 name="Rectangle 2"/>
          <p:cNvSpPr>
            <a:spLocks noGrp="1" noChangeArrowheads="1"/>
          </p:cNvSpPr>
          <p:nvPr>
            <p:ph type="title"/>
            <p:custDataLst>
              <p:tags r:id="rId3"/>
            </p:custDataLst>
          </p:nvPr>
        </p:nvSpPr>
        <p:spPr>
          <a:xfrm>
            <a:off x="144463" y="210649"/>
            <a:ext cx="6359525" cy="762000"/>
          </a:xfrm>
        </p:spPr>
        <p:txBody>
          <a:bodyPr/>
          <a:lstStyle/>
          <a:p>
            <a:r>
              <a:rPr lang="it-IT" altLang="it-IT" sz="1600" b="1" dirty="0">
                <a:solidFill>
                  <a:schemeClr val="accent6">
                    <a:lumMod val="75000"/>
                  </a:schemeClr>
                </a:solidFill>
                <a:latin typeface="Arial Narrow" pitchFamily="34" charset="0"/>
              </a:rPr>
              <a:t>INDICE</a:t>
            </a:r>
          </a:p>
        </p:txBody>
      </p:sp>
      <p:sp>
        <p:nvSpPr>
          <p:cNvPr id="5125" name="Rectangle 7"/>
          <p:cNvSpPr>
            <a:spLocks noChangeArrowheads="1"/>
          </p:cNvSpPr>
          <p:nvPr>
            <p:custDataLst>
              <p:tags r:id="rId4"/>
            </p:custDataLst>
          </p:nvPr>
        </p:nvSpPr>
        <p:spPr bwMode="auto">
          <a:xfrm>
            <a:off x="1720850" y="1540119"/>
            <a:ext cx="5703888" cy="376238"/>
          </a:xfrm>
          <a:prstGeom prst="rect">
            <a:avLst/>
          </a:prstGeom>
          <a:solidFill>
            <a:schemeClr val="bg1"/>
          </a:solidFill>
          <a:ln w="9525">
            <a:solidFill>
              <a:schemeClr val="bg2"/>
            </a:solidFill>
            <a:miter lim="800000"/>
            <a:headEnd/>
            <a:tailEnd/>
          </a:ln>
          <a:effectLst>
            <a:outerShdw dist="35921" dir="2700000" algn="ctr" rotWithShape="0">
              <a:schemeClr val="folHlink"/>
            </a:outerShdw>
          </a:effectLst>
        </p:spPr>
        <p:txBody>
          <a:bodyPr wrap="none" anchor="ctr"/>
          <a:lstStyle/>
          <a:p>
            <a:endParaRPr lang="it-IT" altLang="it-IT"/>
          </a:p>
        </p:txBody>
      </p:sp>
      <p:sp>
        <p:nvSpPr>
          <p:cNvPr id="5126" name="CasellaDiTesto 6"/>
          <p:cNvSpPr txBox="1">
            <a:spLocks noChangeArrowheads="1"/>
          </p:cNvSpPr>
          <p:nvPr>
            <p:custDataLst>
              <p:tags r:id="rId5"/>
            </p:custDataLst>
          </p:nvPr>
        </p:nvSpPr>
        <p:spPr bwMode="auto">
          <a:xfrm>
            <a:off x="1881188" y="1553796"/>
            <a:ext cx="554355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algn="just" eaLnBrk="1" hangingPunct="1">
              <a:buFont typeface="Arial" pitchFamily="34" charset="0"/>
              <a:buChar char="•"/>
              <a:defRPr/>
            </a:pPr>
            <a:r>
              <a:rPr lang="it-IT" sz="1800" b="1" dirty="0">
                <a:solidFill>
                  <a:schemeClr val="accent6">
                    <a:lumMod val="75000"/>
                  </a:schemeClr>
                </a:solidFill>
                <a:latin typeface="Arial Narrow" pitchFamily="34" charset="0"/>
              </a:rPr>
              <a:t>  LE AREE DI ATTIVITA’</a:t>
            </a:r>
          </a:p>
          <a:p>
            <a:pPr marL="0" indent="0" algn="just" eaLnBrk="1" hangingPunct="1">
              <a:defRPr/>
            </a:pPr>
            <a:endParaRPr lang="it-IT" sz="1600" b="1" dirty="0">
              <a:latin typeface="Arial" pitchFamily="34" charset="0"/>
            </a:endParaRPr>
          </a:p>
          <a:p>
            <a:pPr marL="285750" indent="-285750" algn="just" eaLnBrk="1" hangingPunct="1">
              <a:buClr>
                <a:schemeClr val="accent6">
                  <a:lumMod val="75000"/>
                </a:schemeClr>
              </a:buClr>
              <a:buFont typeface="Arial" pitchFamily="34" charset="0"/>
              <a:buChar char="•"/>
              <a:defRPr/>
            </a:pPr>
            <a:r>
              <a:rPr lang="it-IT" sz="1400" b="1" dirty="0">
                <a:solidFill>
                  <a:schemeClr val="accent6">
                    <a:lumMod val="75000"/>
                  </a:schemeClr>
                </a:solidFill>
                <a:latin typeface="Arial Narrow" pitchFamily="34" charset="0"/>
              </a:rPr>
              <a:t>I MANAGING PARTNERS</a:t>
            </a:r>
          </a:p>
          <a:p>
            <a:pPr marL="0" indent="0" algn="just" eaLnBrk="1" hangingPunct="1">
              <a:defRPr/>
            </a:pPr>
            <a:endParaRPr lang="it-IT" sz="1400" b="1" dirty="0">
              <a:solidFill>
                <a:schemeClr val="accent6">
                  <a:lumMod val="75000"/>
                </a:schemeClr>
              </a:solidFill>
              <a:latin typeface="Arial Narrow" pitchFamily="34" charset="0"/>
            </a:endParaRPr>
          </a:p>
          <a:p>
            <a:pPr marL="285750" indent="-285750" algn="just" eaLnBrk="1" hangingPunct="1">
              <a:buFont typeface="Arial" pitchFamily="34" charset="0"/>
              <a:buChar char="•"/>
              <a:defRPr/>
            </a:pPr>
            <a:r>
              <a:rPr lang="it-IT" sz="1400" b="1" dirty="0">
                <a:solidFill>
                  <a:schemeClr val="accent6">
                    <a:lumMod val="75000"/>
                  </a:schemeClr>
                </a:solidFill>
                <a:latin typeface="Arial Narrow" pitchFamily="34" charset="0"/>
              </a:rPr>
              <a:t>I NOSTRI CLIENTI</a:t>
            </a:r>
          </a:p>
          <a:p>
            <a:pPr marL="285750" indent="-285750" algn="just" eaLnBrk="1" hangingPunct="1">
              <a:buFont typeface="Arial" pitchFamily="34" charset="0"/>
              <a:buChar char="•"/>
              <a:defRPr/>
            </a:pPr>
            <a:endParaRPr lang="it-IT" sz="1400" b="1" dirty="0">
              <a:solidFill>
                <a:schemeClr val="accent6">
                  <a:lumMod val="75000"/>
                </a:schemeClr>
              </a:solidFill>
              <a:latin typeface="Arial Narrow" pitchFamily="34" charset="0"/>
            </a:endParaRPr>
          </a:p>
          <a:p>
            <a:pPr marL="285750" indent="-285750" algn="just" eaLnBrk="1" hangingPunct="1">
              <a:buFont typeface="Arial" pitchFamily="34" charset="0"/>
              <a:buChar char="•"/>
              <a:defRPr/>
            </a:pPr>
            <a:r>
              <a:rPr lang="it-IT" sz="1400" b="1" dirty="0">
                <a:solidFill>
                  <a:schemeClr val="accent6">
                    <a:lumMod val="75000"/>
                  </a:schemeClr>
                </a:solidFill>
                <a:latin typeface="Arial Narrow" pitchFamily="34" charset="0"/>
              </a:rPr>
              <a:t>I PROGETTI DELLA DIVISIONE TOOLS/APPLICATIVI </a:t>
            </a:r>
          </a:p>
          <a:p>
            <a:pPr marL="285750" indent="-285750" algn="just" eaLnBrk="1" hangingPunct="1">
              <a:buFont typeface="Arial" pitchFamily="34" charset="0"/>
              <a:buChar char="•"/>
              <a:defRPr/>
            </a:pPr>
            <a:endParaRPr lang="it-IT" sz="1400" b="1" dirty="0">
              <a:solidFill>
                <a:schemeClr val="accent6">
                  <a:lumMod val="75000"/>
                </a:schemeClr>
              </a:solidFill>
              <a:latin typeface="Arial Narrow" pitchFamily="34" charset="0"/>
            </a:endParaRPr>
          </a:p>
          <a:p>
            <a:pPr marL="285750" indent="-285750" algn="just" eaLnBrk="1" hangingPunct="1">
              <a:buFont typeface="Arial" pitchFamily="34" charset="0"/>
              <a:buChar char="•"/>
              <a:defRPr/>
            </a:pPr>
            <a:r>
              <a:rPr lang="it-IT" sz="1400" b="1" dirty="0">
                <a:solidFill>
                  <a:schemeClr val="accent6">
                    <a:lumMod val="75000"/>
                  </a:schemeClr>
                </a:solidFill>
                <a:latin typeface="Arial Narrow" pitchFamily="34" charset="0"/>
              </a:rPr>
              <a:t>COME CONTATTARCI</a:t>
            </a:r>
            <a:endParaRPr lang="it-IT" sz="1400" b="1" dirty="0">
              <a:solidFill>
                <a:schemeClr val="accent6">
                  <a:lumMod val="75000"/>
                </a:schemeClr>
              </a:solidFill>
              <a:latin typeface="Arial" pitchFamily="34" charset="0"/>
            </a:endParaRPr>
          </a:p>
          <a:p>
            <a:pPr algn="just" eaLnBrk="1" hangingPunct="1">
              <a:buFont typeface="Arial" pitchFamily="34" charset="0"/>
              <a:buChar char="•"/>
              <a:defRPr/>
            </a:pPr>
            <a:endParaRPr lang="it-IT" sz="1600" dirty="0">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eaLnBrk="1" hangingPunct="1"/>
            <a:fld id="{1804E06C-3BD1-417F-9EAD-DAAAA0D358DD}" type="slidenum">
              <a:rPr lang="it-IT" altLang="it-IT" sz="800" smtClean="0">
                <a:solidFill>
                  <a:srgbClr val="000000"/>
                </a:solidFill>
                <a:latin typeface="Arial" pitchFamily="34" charset="0"/>
              </a:rPr>
              <a:pPr eaLnBrk="1" hangingPunct="1"/>
              <a:t>3</a:t>
            </a:fld>
            <a:endParaRPr lang="it-IT" altLang="it-IT" sz="800">
              <a:solidFill>
                <a:srgbClr val="000000"/>
              </a:solidFill>
              <a:latin typeface="Arial" pitchFamily="34" charset="0"/>
            </a:endParaRPr>
          </a:p>
        </p:txBody>
      </p:sp>
      <p:graphicFrame>
        <p:nvGraphicFramePr>
          <p:cNvPr id="35843" name="Object 8"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81" imgH="381" progId="TCLayout.ActiveDocument.1">
                  <p:embed/>
                </p:oleObj>
              </mc:Choice>
              <mc:Fallback>
                <p:oleObj name="think-cell Slide" r:id="rId6" imgW="381" imgH="381"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Rectangle 2"/>
          <p:cNvSpPr>
            <a:spLocks noGrp="1" noChangeArrowheads="1"/>
          </p:cNvSpPr>
          <p:nvPr>
            <p:ph type="title"/>
            <p:custDataLst>
              <p:tags r:id="rId3"/>
            </p:custDataLst>
          </p:nvPr>
        </p:nvSpPr>
        <p:spPr>
          <a:xfrm>
            <a:off x="144463" y="128588"/>
            <a:ext cx="6359525" cy="762000"/>
          </a:xfrm>
        </p:spPr>
        <p:txBody>
          <a:bodyPr/>
          <a:lstStyle/>
          <a:p>
            <a:r>
              <a:rPr lang="it-IT" altLang="it-IT" sz="1600" b="1" dirty="0">
                <a:solidFill>
                  <a:schemeClr val="accent6">
                    <a:lumMod val="75000"/>
                  </a:schemeClr>
                </a:solidFill>
                <a:latin typeface="Arial Narrow" pitchFamily="34" charset="0"/>
              </a:rPr>
              <a:t>LE AREE DI ATTIVITA’</a:t>
            </a:r>
          </a:p>
        </p:txBody>
      </p:sp>
      <p:sp>
        <p:nvSpPr>
          <p:cNvPr id="2" name="Rettangolo 1"/>
          <p:cNvSpPr/>
          <p:nvPr/>
        </p:nvSpPr>
        <p:spPr>
          <a:xfrm>
            <a:off x="239697" y="985417"/>
            <a:ext cx="8682361" cy="5595314"/>
          </a:xfrm>
          <a:prstGeom prst="rect">
            <a:avLst/>
          </a:prstGeom>
        </p:spPr>
        <p:txBody>
          <a:bodyPr wrap="square">
            <a:spAutoFit/>
          </a:bodyPr>
          <a:lstStyle/>
          <a:p>
            <a:pPr algn="just">
              <a:lnSpc>
                <a:spcPct val="150000"/>
              </a:lnSpc>
              <a:spcBef>
                <a:spcPts val="600"/>
              </a:spcBef>
            </a:pPr>
            <a:r>
              <a:rPr lang="it-IT" sz="1800" dirty="0">
                <a:solidFill>
                  <a:schemeClr val="accent6">
                    <a:lumMod val="75000"/>
                  </a:schemeClr>
                </a:solidFill>
                <a:latin typeface="Arial Narrow" pitchFamily="34" charset="0"/>
                <a:ea typeface="MS Mincho"/>
                <a:cs typeface="Times New Roman"/>
              </a:rPr>
              <a:t>B&amp;S è una società indipendente che </a:t>
            </a:r>
            <a:r>
              <a:rPr lang="it-IT" altLang="it-IT" sz="1800" dirty="0">
                <a:solidFill>
                  <a:schemeClr val="accent6">
                    <a:lumMod val="75000"/>
                  </a:schemeClr>
                </a:solidFill>
                <a:latin typeface="Arial Narrow" pitchFamily="34" charset="0"/>
                <a:ea typeface="MS Mincho"/>
                <a:cs typeface="Times New Roman"/>
              </a:rPr>
              <a:t>ha sviluppato, negli anni, due principali aree di attività:</a:t>
            </a:r>
          </a:p>
          <a:p>
            <a:pPr marL="742950" lvl="1" indent="-285750" algn="just">
              <a:lnSpc>
                <a:spcPct val="150000"/>
              </a:lnSpc>
              <a:spcBef>
                <a:spcPts val="600"/>
              </a:spcBef>
              <a:buFont typeface="Wingdings" panose="05000000000000000000" pitchFamily="2" charset="2"/>
              <a:buChar char="Ø"/>
            </a:pPr>
            <a:r>
              <a:rPr lang="it-IT" altLang="it-IT" sz="1800" dirty="0">
                <a:solidFill>
                  <a:schemeClr val="accent6">
                    <a:lumMod val="75000"/>
                  </a:schemeClr>
                </a:solidFill>
                <a:latin typeface="Arial Narrow" pitchFamily="34" charset="0"/>
                <a:ea typeface="MS Mincho"/>
                <a:cs typeface="Times New Roman"/>
              </a:rPr>
              <a:t>la </a:t>
            </a:r>
            <a:r>
              <a:rPr lang="it-IT" altLang="it-IT" sz="1800" b="1" dirty="0">
                <a:solidFill>
                  <a:schemeClr val="accent6">
                    <a:lumMod val="75000"/>
                  </a:schemeClr>
                </a:solidFill>
                <a:latin typeface="Arial Narrow" pitchFamily="34" charset="0"/>
                <a:ea typeface="MS Mincho"/>
                <a:cs typeface="Times New Roman"/>
              </a:rPr>
              <a:t>divisione </a:t>
            </a:r>
            <a:r>
              <a:rPr lang="it-IT" altLang="it-IT" sz="1800" b="1" dirty="0" err="1">
                <a:solidFill>
                  <a:schemeClr val="accent6">
                    <a:lumMod val="75000"/>
                  </a:schemeClr>
                </a:solidFill>
                <a:latin typeface="Arial Narrow" pitchFamily="34" charset="0"/>
                <a:ea typeface="MS Mincho"/>
                <a:cs typeface="Times New Roman"/>
              </a:rPr>
              <a:t>tools</a:t>
            </a:r>
            <a:r>
              <a:rPr lang="it-IT" altLang="it-IT" sz="1800" b="1" dirty="0">
                <a:solidFill>
                  <a:schemeClr val="accent6">
                    <a:lumMod val="75000"/>
                  </a:schemeClr>
                </a:solidFill>
                <a:latin typeface="Arial Narrow" pitchFamily="34" charset="0"/>
                <a:ea typeface="MS Mincho"/>
                <a:cs typeface="Times New Roman"/>
              </a:rPr>
              <a:t>/applicativi</a:t>
            </a:r>
            <a:r>
              <a:rPr lang="it-IT" altLang="it-IT" sz="1800" dirty="0">
                <a:solidFill>
                  <a:schemeClr val="accent6">
                    <a:lumMod val="75000"/>
                  </a:schemeClr>
                </a:solidFill>
                <a:latin typeface="Arial Narrow" pitchFamily="34" charset="0"/>
                <a:ea typeface="MS Mincho"/>
                <a:cs typeface="Times New Roman"/>
              </a:rPr>
              <a:t>, con la quale Benchmark and Style fornisce alle reti di private </a:t>
            </a:r>
            <a:r>
              <a:rPr lang="it-IT" altLang="it-IT" sz="1800" dirty="0" err="1">
                <a:solidFill>
                  <a:schemeClr val="accent6">
                    <a:lumMod val="75000"/>
                  </a:schemeClr>
                </a:solidFill>
                <a:latin typeface="Arial Narrow" pitchFamily="34" charset="0"/>
                <a:ea typeface="MS Mincho"/>
                <a:cs typeface="Times New Roman"/>
              </a:rPr>
              <a:t>bankers</a:t>
            </a:r>
            <a:r>
              <a:rPr lang="it-IT" altLang="it-IT" sz="1800" dirty="0">
                <a:solidFill>
                  <a:schemeClr val="accent6">
                    <a:lumMod val="75000"/>
                  </a:schemeClr>
                </a:solidFill>
                <a:latin typeface="Arial Narrow" pitchFamily="34" charset="0"/>
                <a:ea typeface="MS Mincho"/>
                <a:cs typeface="Times New Roman"/>
              </a:rPr>
              <a:t> e alle Banche che intendono sviluppare una propria piattaforma di consulenza avanzata un  supporto operativo per la gestione dell’intera catena del valore del processo di consulenza finanziaria, che prende le mosse dalla definizione dell’</a:t>
            </a:r>
            <a:r>
              <a:rPr lang="it-IT" altLang="it-IT" sz="1800" dirty="0" err="1">
                <a:solidFill>
                  <a:schemeClr val="accent6">
                    <a:lumMod val="75000"/>
                  </a:schemeClr>
                </a:solidFill>
                <a:latin typeface="Arial Narrow" pitchFamily="34" charset="0"/>
                <a:ea typeface="MS Mincho"/>
                <a:cs typeface="Times New Roman"/>
              </a:rPr>
              <a:t>asset</a:t>
            </a:r>
            <a:r>
              <a:rPr lang="it-IT" altLang="it-IT" sz="1800" dirty="0">
                <a:solidFill>
                  <a:schemeClr val="accent6">
                    <a:lumMod val="75000"/>
                  </a:schemeClr>
                </a:solidFill>
                <a:latin typeface="Arial Narrow" pitchFamily="34" charset="0"/>
                <a:ea typeface="MS Mincho"/>
                <a:cs typeface="Times New Roman"/>
              </a:rPr>
              <a:t> </a:t>
            </a:r>
            <a:r>
              <a:rPr lang="it-IT" altLang="it-IT" sz="1800" dirty="0" err="1">
                <a:solidFill>
                  <a:schemeClr val="accent6">
                    <a:lumMod val="75000"/>
                  </a:schemeClr>
                </a:solidFill>
                <a:latin typeface="Arial Narrow" pitchFamily="34" charset="0"/>
                <a:ea typeface="MS Mincho"/>
                <a:cs typeface="Times New Roman"/>
              </a:rPr>
              <a:t>allocation</a:t>
            </a:r>
            <a:r>
              <a:rPr lang="it-IT" altLang="it-IT" sz="1800" dirty="0">
                <a:solidFill>
                  <a:schemeClr val="accent6">
                    <a:lumMod val="75000"/>
                  </a:schemeClr>
                </a:solidFill>
                <a:latin typeface="Arial Narrow" pitchFamily="34" charset="0"/>
                <a:ea typeface="MS Mincho"/>
                <a:cs typeface="Times New Roman"/>
              </a:rPr>
              <a:t> strategica e tattica, per passare, poi, all’identificazione del profilo di rischio dell’investitore, alla selezione dei prodotti di investimento, sino alla rendicontazione e al monitoraggio periodico della performance;</a:t>
            </a:r>
          </a:p>
          <a:p>
            <a:pPr marL="742950" lvl="1" indent="-285750" algn="just">
              <a:lnSpc>
                <a:spcPct val="150000"/>
              </a:lnSpc>
              <a:spcBef>
                <a:spcPts val="600"/>
              </a:spcBef>
              <a:buFont typeface="Wingdings" panose="05000000000000000000" pitchFamily="2" charset="2"/>
              <a:buChar char="Ø"/>
            </a:pPr>
            <a:r>
              <a:rPr lang="it-IT" altLang="it-IT" sz="1800" dirty="0">
                <a:solidFill>
                  <a:schemeClr val="accent6">
                    <a:lumMod val="75000"/>
                  </a:schemeClr>
                </a:solidFill>
                <a:latin typeface="Arial Narrow" pitchFamily="34" charset="0"/>
                <a:ea typeface="MS Mincho"/>
                <a:cs typeface="Times New Roman"/>
              </a:rPr>
              <a:t> la </a:t>
            </a:r>
            <a:r>
              <a:rPr lang="it-IT" altLang="it-IT" sz="1800" b="1" dirty="0">
                <a:solidFill>
                  <a:schemeClr val="accent6">
                    <a:lumMod val="75000"/>
                  </a:schemeClr>
                </a:solidFill>
                <a:latin typeface="Arial Narrow" pitchFamily="34" charset="0"/>
                <a:ea typeface="MS Mincho"/>
                <a:cs typeface="Times New Roman"/>
              </a:rPr>
              <a:t>divisione investitori istituzionali</a:t>
            </a:r>
            <a:r>
              <a:rPr lang="it-IT" altLang="it-IT" sz="1800" dirty="0">
                <a:solidFill>
                  <a:schemeClr val="accent6">
                    <a:lumMod val="75000"/>
                  </a:schemeClr>
                </a:solidFill>
                <a:latin typeface="Arial Narrow" pitchFamily="34" charset="0"/>
                <a:ea typeface="MS Mincho"/>
                <a:cs typeface="Times New Roman"/>
              </a:rPr>
              <a:t>, con la quale Benchmark and Style assiste le controparti (Fondi Pensione, Casse di Previdenza, Fondazioni, Family Office) nelle fasi di segmentazione della popolazione degli aderenti, di costruzione del modello di ALM, di definizione dell’</a:t>
            </a:r>
            <a:r>
              <a:rPr lang="it-IT" altLang="it-IT" sz="1800" dirty="0" err="1">
                <a:solidFill>
                  <a:schemeClr val="accent6">
                    <a:lumMod val="75000"/>
                  </a:schemeClr>
                </a:solidFill>
                <a:latin typeface="Arial Narrow" pitchFamily="34" charset="0"/>
                <a:ea typeface="MS Mincho"/>
                <a:cs typeface="Times New Roman"/>
              </a:rPr>
              <a:t>asset</a:t>
            </a:r>
            <a:r>
              <a:rPr lang="it-IT" altLang="it-IT" sz="1800" dirty="0">
                <a:solidFill>
                  <a:schemeClr val="accent6">
                    <a:lumMod val="75000"/>
                  </a:schemeClr>
                </a:solidFill>
                <a:latin typeface="Arial Narrow" pitchFamily="34" charset="0"/>
                <a:ea typeface="MS Mincho"/>
                <a:cs typeface="Times New Roman"/>
              </a:rPr>
              <a:t> </a:t>
            </a:r>
            <a:r>
              <a:rPr lang="it-IT" altLang="it-IT" sz="1800" dirty="0" err="1">
                <a:solidFill>
                  <a:schemeClr val="accent6">
                    <a:lumMod val="75000"/>
                  </a:schemeClr>
                </a:solidFill>
                <a:latin typeface="Arial Narrow" pitchFamily="34" charset="0"/>
                <a:ea typeface="MS Mincho"/>
                <a:cs typeface="Times New Roman"/>
              </a:rPr>
              <a:t>allocation</a:t>
            </a:r>
            <a:r>
              <a:rPr lang="it-IT" altLang="it-IT" sz="1800" dirty="0">
                <a:solidFill>
                  <a:schemeClr val="accent6">
                    <a:lumMod val="75000"/>
                  </a:schemeClr>
                </a:solidFill>
                <a:latin typeface="Arial Narrow" pitchFamily="34" charset="0"/>
                <a:ea typeface="MS Mincho"/>
                <a:cs typeface="Times New Roman"/>
              </a:rPr>
              <a:t> strategica e tattica, di selezione dei gestori/prodotti, di monitoraggio del rischio e di rendicontazione periodica.</a:t>
            </a:r>
          </a:p>
        </p:txBody>
      </p:sp>
    </p:spTree>
    <p:extLst>
      <p:ext uri="{BB962C8B-B14F-4D97-AF65-F5344CB8AC3E}">
        <p14:creationId xmlns:p14="http://schemas.microsoft.com/office/powerpoint/2010/main" val="145211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eaLnBrk="1" hangingPunct="1"/>
            <a:fld id="{AD57B996-FA85-4015-A10A-B5AB28ACF7CB}" type="slidenum">
              <a:rPr lang="it-IT" altLang="it-IT" sz="800" smtClean="0">
                <a:solidFill>
                  <a:srgbClr val="000000"/>
                </a:solidFill>
                <a:latin typeface="Arial" pitchFamily="34" charset="0"/>
              </a:rPr>
              <a:pPr eaLnBrk="1" hangingPunct="1"/>
              <a:t>4</a:t>
            </a:fld>
            <a:endParaRPr lang="it-IT" altLang="it-IT" sz="800">
              <a:solidFill>
                <a:srgbClr val="000000"/>
              </a:solidFill>
              <a:latin typeface="Arial" pitchFamily="34" charset="0"/>
            </a:endParaRPr>
          </a:p>
        </p:txBody>
      </p:sp>
      <p:graphicFrame>
        <p:nvGraphicFramePr>
          <p:cNvPr id="7171" name="Object 8"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8" imgW="381" imgH="381" progId="TCLayout.ActiveDocument.1">
                  <p:embed/>
                </p:oleObj>
              </mc:Choice>
              <mc:Fallback>
                <p:oleObj name="think-cell Slide" r:id="rId8" imgW="381" imgH="381" progId="TCLayout.ActiveDocument.1">
                  <p:embed/>
                  <p:pic>
                    <p:nvPicPr>
                      <p:cNvPr id="0" name="Object 8"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Rectangle 2"/>
          <p:cNvSpPr>
            <a:spLocks noGrp="1" noChangeArrowheads="1"/>
          </p:cNvSpPr>
          <p:nvPr>
            <p:ph type="title"/>
            <p:custDataLst>
              <p:tags r:id="rId3"/>
            </p:custDataLst>
          </p:nvPr>
        </p:nvSpPr>
        <p:spPr>
          <a:xfrm>
            <a:off x="144463" y="222372"/>
            <a:ext cx="6359525" cy="762000"/>
          </a:xfrm>
        </p:spPr>
        <p:txBody>
          <a:bodyPr/>
          <a:lstStyle/>
          <a:p>
            <a:r>
              <a:rPr lang="it-IT" altLang="it-IT" sz="1600" b="1" dirty="0">
                <a:solidFill>
                  <a:schemeClr val="accent6">
                    <a:lumMod val="75000"/>
                  </a:schemeClr>
                </a:solidFill>
                <a:latin typeface="Arial Narrow" pitchFamily="34" charset="0"/>
              </a:rPr>
              <a:t>INDICE</a:t>
            </a:r>
          </a:p>
        </p:txBody>
      </p:sp>
      <p:sp>
        <p:nvSpPr>
          <p:cNvPr id="7173" name="Rectangle 7"/>
          <p:cNvSpPr>
            <a:spLocks noChangeArrowheads="1"/>
          </p:cNvSpPr>
          <p:nvPr>
            <p:custDataLst>
              <p:tags r:id="rId4"/>
            </p:custDataLst>
          </p:nvPr>
        </p:nvSpPr>
        <p:spPr bwMode="auto">
          <a:xfrm>
            <a:off x="1728259" y="2041525"/>
            <a:ext cx="5703888" cy="376238"/>
          </a:xfrm>
          <a:prstGeom prst="rect">
            <a:avLst/>
          </a:prstGeom>
          <a:solidFill>
            <a:schemeClr val="bg1"/>
          </a:solidFill>
          <a:ln w="9525">
            <a:solidFill>
              <a:schemeClr val="bg2"/>
            </a:solidFill>
            <a:miter lim="800000"/>
            <a:headEnd/>
            <a:tailEnd/>
          </a:ln>
          <a:effectLst>
            <a:outerShdw dist="35921" dir="2700000" algn="ctr" rotWithShape="0">
              <a:schemeClr val="folHlink"/>
            </a:outerShdw>
          </a:effectLst>
        </p:spPr>
        <p:txBody>
          <a:bodyPr wrap="none" anchor="ctr"/>
          <a:lstStyle/>
          <a:p>
            <a:endParaRPr lang="it-IT" altLang="it-IT"/>
          </a:p>
        </p:txBody>
      </p:sp>
      <p:sp>
        <p:nvSpPr>
          <p:cNvPr id="7174" name="CasellaDiTesto 6"/>
          <p:cNvSpPr txBox="1">
            <a:spLocks noChangeArrowheads="1"/>
          </p:cNvSpPr>
          <p:nvPr>
            <p:custDataLst>
              <p:tags r:id="rId5"/>
            </p:custDataLst>
          </p:nvPr>
        </p:nvSpPr>
        <p:spPr bwMode="auto">
          <a:xfrm>
            <a:off x="1865313" y="1618532"/>
            <a:ext cx="55435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marL="285750" indent="-285750" algn="just" eaLnBrk="1" hangingPunct="1">
              <a:buFont typeface="Arial" panose="020B0604020202020204" pitchFamily="34" charset="0"/>
              <a:buChar char="•"/>
              <a:defRPr/>
            </a:pPr>
            <a:r>
              <a:rPr lang="it-IT" sz="1400" b="1" dirty="0">
                <a:solidFill>
                  <a:schemeClr val="accent6">
                    <a:lumMod val="75000"/>
                  </a:schemeClr>
                </a:solidFill>
                <a:latin typeface="Arial Narrow" pitchFamily="34" charset="0"/>
              </a:rPr>
              <a:t>LE AREE DI ATTIVITA’</a:t>
            </a:r>
          </a:p>
          <a:p>
            <a:pPr algn="just" eaLnBrk="1" hangingPunct="1">
              <a:buFont typeface="Arial" pitchFamily="34" charset="0"/>
              <a:buChar char="•"/>
            </a:pPr>
            <a:endParaRPr lang="it-IT" altLang="it-IT" sz="1400" dirty="0">
              <a:solidFill>
                <a:schemeClr val="accent6">
                  <a:lumMod val="75000"/>
                </a:schemeClr>
              </a:solidFill>
              <a:latin typeface="Arial" pitchFamily="34" charset="0"/>
            </a:endParaRPr>
          </a:p>
          <a:p>
            <a:pPr algn="just" eaLnBrk="1" hangingPunct="1">
              <a:buFont typeface="Arial" pitchFamily="34" charset="0"/>
              <a:buChar char="•"/>
            </a:pPr>
            <a:r>
              <a:rPr lang="it-IT" altLang="it-IT" sz="1800" b="1" dirty="0">
                <a:solidFill>
                  <a:schemeClr val="accent6">
                    <a:lumMod val="75000"/>
                  </a:schemeClr>
                </a:solidFill>
                <a:latin typeface="Arial Narrow" pitchFamily="34" charset="0"/>
              </a:rPr>
              <a:t>  I MANAGING PARTNERS</a:t>
            </a:r>
          </a:p>
          <a:p>
            <a:pPr marL="0" indent="0" algn="just" eaLnBrk="1" hangingPunct="1">
              <a:defRPr/>
            </a:pPr>
            <a:endParaRPr lang="it-IT" sz="1400" b="1" dirty="0">
              <a:solidFill>
                <a:schemeClr val="accent6">
                  <a:lumMod val="75000"/>
                </a:schemeClr>
              </a:solidFill>
              <a:latin typeface="Arial Narrow" pitchFamily="34" charset="0"/>
            </a:endParaRPr>
          </a:p>
          <a:p>
            <a:pPr marL="285750" indent="-285750" algn="just" eaLnBrk="1" hangingPunct="1">
              <a:buFont typeface="Arial" panose="020B0604020202020204" pitchFamily="34" charset="0"/>
              <a:buChar char="•"/>
              <a:defRPr/>
            </a:pPr>
            <a:r>
              <a:rPr lang="it-IT" sz="1400" b="1" dirty="0">
                <a:solidFill>
                  <a:schemeClr val="accent6">
                    <a:lumMod val="75000"/>
                  </a:schemeClr>
                </a:solidFill>
                <a:latin typeface="Arial Narrow" pitchFamily="34" charset="0"/>
              </a:rPr>
              <a:t>I NOSTRI CLIENTI</a:t>
            </a:r>
          </a:p>
          <a:p>
            <a:pPr marL="285750" indent="-285750" algn="just" eaLnBrk="1" hangingPunct="1">
              <a:buFont typeface="Arial" panose="020B0604020202020204" pitchFamily="34" charset="0"/>
              <a:buChar char="•"/>
              <a:defRPr/>
            </a:pPr>
            <a:endParaRPr lang="it-IT" sz="1400" b="1" dirty="0">
              <a:solidFill>
                <a:schemeClr val="accent6">
                  <a:lumMod val="75000"/>
                </a:schemeClr>
              </a:solidFill>
              <a:latin typeface="Arial Narrow" pitchFamily="34" charset="0"/>
            </a:endParaRPr>
          </a:p>
          <a:p>
            <a:pPr marL="285750" indent="-285750" algn="just" eaLnBrk="1" hangingPunct="1">
              <a:buFont typeface="Arial" panose="020B0604020202020204" pitchFamily="34" charset="0"/>
              <a:buChar char="•"/>
              <a:defRPr/>
            </a:pPr>
            <a:r>
              <a:rPr lang="it-IT" sz="1400" b="1" dirty="0">
                <a:solidFill>
                  <a:schemeClr val="accent6">
                    <a:lumMod val="75000"/>
                  </a:schemeClr>
                </a:solidFill>
                <a:latin typeface="Arial Narrow" pitchFamily="34" charset="0"/>
              </a:rPr>
              <a:t>I PROGETTI DELLA DIVISIONE TOOLS/APPLICATIVI</a:t>
            </a:r>
          </a:p>
          <a:p>
            <a:pPr algn="just" eaLnBrk="1" hangingPunct="1">
              <a:buFont typeface="Arial" pitchFamily="34" charset="0"/>
              <a:buChar char="•"/>
              <a:defRPr/>
            </a:pPr>
            <a:endParaRPr lang="it-IT" sz="1400" b="1" dirty="0">
              <a:solidFill>
                <a:schemeClr val="accent6">
                  <a:lumMod val="75000"/>
                </a:schemeClr>
              </a:solidFill>
              <a:latin typeface="Arial Narrow" pitchFamily="34" charset="0"/>
            </a:endParaRPr>
          </a:p>
          <a:p>
            <a:pPr marL="285750" indent="-285750" algn="just" eaLnBrk="1" hangingPunct="1">
              <a:buFont typeface="Arial" pitchFamily="34" charset="0"/>
              <a:buChar char="•"/>
              <a:defRPr/>
            </a:pPr>
            <a:r>
              <a:rPr lang="it-IT" sz="1400" b="1" dirty="0">
                <a:solidFill>
                  <a:schemeClr val="accent6">
                    <a:lumMod val="75000"/>
                  </a:schemeClr>
                </a:solidFill>
                <a:latin typeface="Arial Narrow" pitchFamily="34" charset="0"/>
              </a:rPr>
              <a:t>COME CONTATTARCI</a:t>
            </a:r>
            <a:endParaRPr lang="it-IT" sz="1400" b="1" dirty="0">
              <a:solidFill>
                <a:schemeClr val="accent6">
                  <a:lumMod val="75000"/>
                </a:schemeClr>
              </a:solidFill>
              <a:latin typeface="Arial" pitchFamily="34" charset="0"/>
            </a:endParaRPr>
          </a:p>
          <a:p>
            <a:pPr marL="0" indent="0" algn="just" eaLnBrk="1" hangingPunct="1"/>
            <a:endParaRPr lang="it-IT" altLang="it-IT" sz="1400" dirty="0">
              <a:solidFill>
                <a:schemeClr val="accent6">
                  <a:lumMod val="75000"/>
                </a:schemeClr>
              </a:solidFill>
              <a:latin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2875" y="238125"/>
            <a:ext cx="6359525" cy="762000"/>
          </a:xfrm>
        </p:spPr>
        <p:txBody>
          <a:bodyPr/>
          <a:lstStyle/>
          <a:p>
            <a:r>
              <a:rPr lang="it-IT" altLang="it-IT" sz="1600" b="1" dirty="0">
                <a:solidFill>
                  <a:schemeClr val="accent6">
                    <a:lumMod val="75000"/>
                  </a:schemeClr>
                </a:solidFill>
                <a:latin typeface="Arial Narrow" pitchFamily="34" charset="0"/>
              </a:rPr>
              <a:t>   I MANAGING PARTNERS</a:t>
            </a:r>
            <a:endParaRPr lang="it-IT" altLang="it-IT" sz="1600" i="1" dirty="0">
              <a:solidFill>
                <a:schemeClr val="accent6">
                  <a:lumMod val="75000"/>
                </a:schemeClr>
              </a:solidFill>
              <a:latin typeface="Arial Narrow" pitchFamily="34" charset="0"/>
            </a:endParaRPr>
          </a:p>
        </p:txBody>
      </p:sp>
      <p:sp>
        <p:nvSpPr>
          <p:cNvPr id="32772" name="Rettangolo 4"/>
          <p:cNvSpPr>
            <a:spLocks noChangeArrowheads="1"/>
          </p:cNvSpPr>
          <p:nvPr/>
        </p:nvSpPr>
        <p:spPr bwMode="auto">
          <a:xfrm>
            <a:off x="2627313" y="6696075"/>
            <a:ext cx="3816350" cy="117475"/>
          </a:xfrm>
          <a:prstGeom prst="rect">
            <a:avLst/>
          </a:prstGeom>
          <a:solidFill>
            <a:schemeClr val="bg1"/>
          </a:solidFill>
          <a:ln w="9525" algn="ctr">
            <a:solidFill>
              <a:schemeClr val="bg1"/>
            </a:solidFill>
            <a:round/>
            <a:headEnd/>
            <a:tailEnd/>
          </a:ln>
        </p:spPr>
        <p:txBody>
          <a:bodyPr wrap="none" anchor="ctr"/>
          <a:lstStyle/>
          <a:p>
            <a:pPr eaLnBrk="0" hangingPunct="0"/>
            <a:endParaRPr lang="it-IT" altLang="it-IT"/>
          </a:p>
        </p:txBody>
      </p:sp>
      <p:sp>
        <p:nvSpPr>
          <p:cNvPr id="32773" name="Rettangolo 4"/>
          <p:cNvSpPr>
            <a:spLocks noChangeArrowheads="1"/>
          </p:cNvSpPr>
          <p:nvPr/>
        </p:nvSpPr>
        <p:spPr bwMode="auto">
          <a:xfrm>
            <a:off x="2411413" y="6696075"/>
            <a:ext cx="4176712" cy="117475"/>
          </a:xfrm>
          <a:prstGeom prst="rect">
            <a:avLst/>
          </a:prstGeom>
          <a:solidFill>
            <a:schemeClr val="bg1"/>
          </a:solidFill>
          <a:ln w="9525" algn="ctr">
            <a:solidFill>
              <a:schemeClr val="bg1"/>
            </a:solidFill>
            <a:round/>
            <a:headEnd/>
            <a:tailEnd/>
          </a:ln>
        </p:spPr>
        <p:txBody>
          <a:bodyPr wrap="none" anchor="ctr"/>
          <a:lstStyle/>
          <a:p>
            <a:pPr eaLnBrk="0" hangingPunct="0"/>
            <a:endParaRPr lang="it-IT" altLang="it-IT"/>
          </a:p>
        </p:txBody>
      </p:sp>
      <p:sp>
        <p:nvSpPr>
          <p:cNvPr id="7" name="Rettangolo 2"/>
          <p:cNvSpPr>
            <a:spLocks noChangeArrowheads="1"/>
          </p:cNvSpPr>
          <p:nvPr/>
        </p:nvSpPr>
        <p:spPr bwMode="auto">
          <a:xfrm>
            <a:off x="142875" y="769305"/>
            <a:ext cx="8677275"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buFont typeface="Arial" pitchFamily="34" charset="0"/>
              <a:buChar char="•"/>
              <a:defRPr/>
            </a:pPr>
            <a:endParaRPr lang="it-IT" sz="2000" dirty="0">
              <a:solidFill>
                <a:schemeClr val="accent6">
                  <a:lumMod val="75000"/>
                </a:schemeClr>
              </a:solidFill>
              <a:latin typeface="Arial Narrow" pitchFamily="34" charset="0"/>
            </a:endParaRPr>
          </a:p>
          <a:p>
            <a:pPr marL="342900" indent="-342900" algn="just">
              <a:buFont typeface="Arial" pitchFamily="34" charset="0"/>
              <a:buChar char="•"/>
              <a:defRPr/>
            </a:pPr>
            <a:r>
              <a:rPr lang="it-IT" sz="1800" b="1" dirty="0">
                <a:solidFill>
                  <a:schemeClr val="accent6">
                    <a:lumMod val="75000"/>
                  </a:schemeClr>
                </a:solidFill>
                <a:latin typeface="Arial Narrow" pitchFamily="34" charset="0"/>
              </a:rPr>
              <a:t>Emanuele Maria Carluccio</a:t>
            </a:r>
            <a:r>
              <a:rPr lang="it-IT" sz="1800" b="1" kern="0" dirty="0">
                <a:solidFill>
                  <a:schemeClr val="accent6">
                    <a:lumMod val="75000"/>
                  </a:schemeClr>
                </a:solidFill>
                <a:latin typeface="Arial Narrow" pitchFamily="34" charset="0"/>
              </a:rPr>
              <a:t>: </a:t>
            </a:r>
            <a:r>
              <a:rPr lang="it-IT" sz="1800" kern="0" dirty="0">
                <a:solidFill>
                  <a:schemeClr val="accent6">
                    <a:lumMod val="75000"/>
                  </a:schemeClr>
                </a:solidFill>
                <a:latin typeface="Arial Narrow" pitchFamily="34" charset="0"/>
              </a:rPr>
              <a:t>nato a Bussolengo (Verona) il 27 dicembre 1961, è partner di B&amp;S. E’ professore ordinario di Economia degli Intermediari Finanziari presso l’Università degli studi di Verona; è stato, in precedenza, ricercatore e professore associato di economia degli intermediari finanziari presso l’Università Commerciale «Luigi Bocconi». E’ docente senior dell’Area Intermediazione finanziaria di SDA Bocconi School of Management. E’ Chairman di €</a:t>
            </a:r>
            <a:r>
              <a:rPr lang="it-IT" sz="1800" kern="0" dirty="0" err="1">
                <a:solidFill>
                  <a:schemeClr val="accent6">
                    <a:lumMod val="75000"/>
                  </a:schemeClr>
                </a:solidFill>
                <a:latin typeface="Arial Narrow" pitchFamily="34" charset="0"/>
              </a:rPr>
              <a:t>fpa</a:t>
            </a:r>
            <a:r>
              <a:rPr lang="it-IT" sz="1800" kern="0" dirty="0">
                <a:solidFill>
                  <a:schemeClr val="accent6">
                    <a:lumMod val="75000"/>
                  </a:schemeClr>
                </a:solidFill>
                <a:latin typeface="Arial Narrow" pitchFamily="34" charset="0"/>
              </a:rPr>
              <a:t> Europe. Le sue principali aree di ricerca sono: </a:t>
            </a:r>
          </a:p>
          <a:p>
            <a:pPr algn="just">
              <a:defRPr/>
            </a:pPr>
            <a:r>
              <a:rPr lang="it-IT" sz="1800" kern="0" dirty="0">
                <a:solidFill>
                  <a:schemeClr val="accent6">
                    <a:lumMod val="75000"/>
                  </a:schemeClr>
                </a:solidFill>
                <a:latin typeface="Arial Narrow" pitchFamily="34" charset="0"/>
              </a:rPr>
              <a:t>	- consulenza finanziaria: modelli e tools di supporto;</a:t>
            </a:r>
          </a:p>
          <a:p>
            <a:pPr algn="just">
              <a:defRPr/>
            </a:pPr>
            <a:r>
              <a:rPr lang="it-IT" sz="1800" kern="0" dirty="0">
                <a:solidFill>
                  <a:schemeClr val="accent6">
                    <a:lumMod val="75000"/>
                  </a:schemeClr>
                </a:solidFill>
                <a:latin typeface="Arial Narrow" pitchFamily="34" charset="0"/>
              </a:rPr>
              <a:t>	- politiche di gestione dei portafogli obbligazionari; </a:t>
            </a:r>
          </a:p>
          <a:p>
            <a:pPr algn="just">
              <a:defRPr/>
            </a:pPr>
            <a:r>
              <a:rPr lang="it-IT" sz="1800" kern="0" dirty="0">
                <a:solidFill>
                  <a:schemeClr val="accent6">
                    <a:lumMod val="75000"/>
                  </a:schemeClr>
                </a:solidFill>
                <a:latin typeface="Arial Narrow" pitchFamily="34" charset="0"/>
              </a:rPr>
              <a:t>	- </a:t>
            </a:r>
            <a:r>
              <a:rPr lang="it-IT" sz="1800" kern="0" dirty="0" err="1">
                <a:solidFill>
                  <a:schemeClr val="accent6">
                    <a:lumMod val="75000"/>
                  </a:schemeClr>
                </a:solidFill>
                <a:latin typeface="Arial Narrow" pitchFamily="34" charset="0"/>
              </a:rPr>
              <a:t>asset</a:t>
            </a:r>
            <a:r>
              <a:rPr lang="it-IT" sz="1800" kern="0" dirty="0">
                <a:solidFill>
                  <a:schemeClr val="accent6">
                    <a:lumMod val="75000"/>
                  </a:schemeClr>
                </a:solidFill>
                <a:latin typeface="Arial Narrow" pitchFamily="34" charset="0"/>
              </a:rPr>
              <a:t> management. </a:t>
            </a:r>
            <a:endParaRPr lang="it-IT" sz="1800" b="1" dirty="0">
              <a:solidFill>
                <a:schemeClr val="accent6">
                  <a:lumMod val="75000"/>
                </a:schemeClr>
              </a:solidFill>
              <a:latin typeface="Arial Narrow" pitchFamily="34" charset="0"/>
            </a:endParaRPr>
          </a:p>
          <a:p>
            <a:pPr marL="228600" indent="-228600" algn="just">
              <a:buFont typeface="Arial" pitchFamily="34" charset="0"/>
              <a:buChar char="•"/>
              <a:defRPr/>
            </a:pPr>
            <a:endParaRPr lang="it-IT" sz="1800" b="1" dirty="0">
              <a:solidFill>
                <a:schemeClr val="accent6">
                  <a:lumMod val="75000"/>
                </a:schemeClr>
              </a:solidFill>
              <a:latin typeface="Arial Narrow" pitchFamily="34" charset="0"/>
            </a:endParaRPr>
          </a:p>
          <a:p>
            <a:pPr marL="228600" indent="-228600" algn="just">
              <a:buFont typeface="Arial" pitchFamily="34" charset="0"/>
              <a:buChar char="•"/>
              <a:defRPr/>
            </a:pPr>
            <a:endParaRPr lang="it-IT" sz="1800" b="1" dirty="0">
              <a:solidFill>
                <a:schemeClr val="accent6">
                  <a:lumMod val="75000"/>
                </a:schemeClr>
              </a:solidFill>
              <a:latin typeface="Arial Narrow" pitchFamily="34" charset="0"/>
            </a:endParaRPr>
          </a:p>
          <a:p>
            <a:pPr marL="342900" indent="-342900" algn="just">
              <a:buFont typeface="Arial" pitchFamily="34" charset="0"/>
              <a:buChar char="•"/>
              <a:defRPr/>
            </a:pPr>
            <a:r>
              <a:rPr lang="it-IT" sz="1800" b="1" dirty="0">
                <a:solidFill>
                  <a:schemeClr val="accent6">
                    <a:lumMod val="75000"/>
                  </a:schemeClr>
                </a:solidFill>
                <a:latin typeface="Arial Narrow" pitchFamily="34" charset="0"/>
              </a:rPr>
              <a:t>Paolo Antonio Cucurachi: </a:t>
            </a:r>
            <a:r>
              <a:rPr lang="it-IT" sz="1800" dirty="0">
                <a:solidFill>
                  <a:schemeClr val="accent6">
                    <a:lumMod val="75000"/>
                  </a:schemeClr>
                </a:solidFill>
                <a:latin typeface="Arial Narrow" pitchFamily="34" charset="0"/>
              </a:rPr>
              <a:t>nato a Parma il 18 dicembre 1967, è partner di B&amp;S. E’ professore ordinario di Economia degli Intermediari Finanziari presso l’Università del Salento. E’ docente senior nell'Area Intermediazione Finanziaria e Assicurazioni di SDA Bocconi</a:t>
            </a:r>
            <a:r>
              <a:rPr lang="it-IT" sz="1800" kern="0" dirty="0">
                <a:solidFill>
                  <a:schemeClr val="accent6">
                    <a:lumMod val="75000"/>
                  </a:schemeClr>
                </a:solidFill>
                <a:latin typeface="Arial Narrow" pitchFamily="34" charset="0"/>
              </a:rPr>
              <a:t> School of Management</a:t>
            </a:r>
            <a:r>
              <a:rPr lang="it-IT" sz="1800" dirty="0">
                <a:solidFill>
                  <a:schemeClr val="accent6">
                    <a:lumMod val="75000"/>
                  </a:schemeClr>
                </a:solidFill>
                <a:latin typeface="Arial Narrow" pitchFamily="34" charset="0"/>
              </a:rPr>
              <a:t>. </a:t>
            </a:r>
            <a:r>
              <a:rPr lang="it-IT" sz="1800" kern="0" dirty="0">
                <a:solidFill>
                  <a:schemeClr val="accent6">
                    <a:lumMod val="75000"/>
                  </a:schemeClr>
                </a:solidFill>
                <a:latin typeface="Arial Narrow" pitchFamily="34" charset="0"/>
              </a:rPr>
              <a:t>Le sue principali aree di ricerca sono: </a:t>
            </a:r>
          </a:p>
          <a:p>
            <a:pPr algn="just">
              <a:defRPr/>
            </a:pPr>
            <a:r>
              <a:rPr lang="it-IT" sz="1800" kern="0" dirty="0">
                <a:solidFill>
                  <a:schemeClr val="accent6">
                    <a:lumMod val="75000"/>
                  </a:schemeClr>
                </a:solidFill>
                <a:latin typeface="Arial Narrow" pitchFamily="34" charset="0"/>
              </a:rPr>
              <a:t>	- consulenza finanziaria: modelli e </a:t>
            </a:r>
            <a:r>
              <a:rPr lang="it-IT" sz="1800" kern="0" dirty="0" err="1">
                <a:solidFill>
                  <a:schemeClr val="accent6">
                    <a:lumMod val="75000"/>
                  </a:schemeClr>
                </a:solidFill>
                <a:latin typeface="Arial Narrow" pitchFamily="34" charset="0"/>
              </a:rPr>
              <a:t>tools</a:t>
            </a:r>
            <a:r>
              <a:rPr lang="it-IT" sz="1800" kern="0" dirty="0">
                <a:solidFill>
                  <a:schemeClr val="accent6">
                    <a:lumMod val="75000"/>
                  </a:schemeClr>
                </a:solidFill>
                <a:latin typeface="Arial Narrow" pitchFamily="34" charset="0"/>
              </a:rPr>
              <a:t> di supporto;	</a:t>
            </a:r>
          </a:p>
          <a:p>
            <a:pPr algn="just">
              <a:defRPr/>
            </a:pPr>
            <a:r>
              <a:rPr lang="it-IT" sz="1800" kern="0" dirty="0">
                <a:solidFill>
                  <a:schemeClr val="accent6">
                    <a:lumMod val="75000"/>
                  </a:schemeClr>
                </a:solidFill>
                <a:latin typeface="Arial Narrow" pitchFamily="34" charset="0"/>
              </a:rPr>
              <a:t>	- </a:t>
            </a:r>
            <a:r>
              <a:rPr lang="it-IT" sz="1800" kern="0" dirty="0" err="1">
                <a:solidFill>
                  <a:schemeClr val="accent6">
                    <a:lumMod val="75000"/>
                  </a:schemeClr>
                </a:solidFill>
                <a:latin typeface="Arial Narrow" pitchFamily="34" charset="0"/>
              </a:rPr>
              <a:t>asset</a:t>
            </a:r>
            <a:r>
              <a:rPr lang="it-IT" sz="1800" kern="0" dirty="0">
                <a:solidFill>
                  <a:schemeClr val="accent6">
                    <a:lumMod val="75000"/>
                  </a:schemeClr>
                </a:solidFill>
                <a:latin typeface="Arial Narrow" pitchFamily="34" charset="0"/>
              </a:rPr>
              <a:t> management;</a:t>
            </a:r>
          </a:p>
          <a:p>
            <a:pPr algn="just">
              <a:defRPr/>
            </a:pPr>
            <a:r>
              <a:rPr lang="it-IT" sz="1800" kern="0" dirty="0">
                <a:solidFill>
                  <a:schemeClr val="accent6">
                    <a:lumMod val="75000"/>
                  </a:schemeClr>
                </a:solidFill>
                <a:latin typeface="Arial Narrow" pitchFamily="34" charset="0"/>
              </a:rPr>
              <a:t>	- valutazione e scomposizione della performance degli </a:t>
            </a:r>
            <a:r>
              <a:rPr lang="it-IT" sz="1800" kern="0" dirty="0" err="1">
                <a:solidFill>
                  <a:schemeClr val="accent6">
                    <a:lumMod val="75000"/>
                  </a:schemeClr>
                </a:solidFill>
                <a:latin typeface="Arial Narrow" pitchFamily="34" charset="0"/>
              </a:rPr>
              <a:t>asset</a:t>
            </a:r>
            <a:r>
              <a:rPr lang="it-IT" sz="1800" kern="0" dirty="0">
                <a:solidFill>
                  <a:schemeClr val="accent6">
                    <a:lumMod val="75000"/>
                  </a:schemeClr>
                </a:solidFill>
                <a:latin typeface="Arial Narrow" pitchFamily="34" charset="0"/>
              </a:rPr>
              <a:t> </a:t>
            </a:r>
            <a:r>
              <a:rPr lang="it-IT" sz="1800" kern="0" dirty="0" err="1">
                <a:solidFill>
                  <a:schemeClr val="accent6">
                    <a:lumMod val="75000"/>
                  </a:schemeClr>
                </a:solidFill>
                <a:latin typeface="Arial Narrow" pitchFamily="34" charset="0"/>
              </a:rPr>
              <a:t>managers</a:t>
            </a:r>
            <a:r>
              <a:rPr lang="it-IT" sz="1800" kern="0" dirty="0">
                <a:solidFill>
                  <a:schemeClr val="accent6">
                    <a:lumMod val="75000"/>
                  </a:schemeClr>
                </a:solidFill>
                <a:latin typeface="Arial Narrow" pitchFamily="34" charset="0"/>
              </a:rPr>
              <a:t>. </a:t>
            </a:r>
            <a:endParaRPr lang="it-IT" sz="1800" b="1" dirty="0">
              <a:solidFill>
                <a:schemeClr val="accent6">
                  <a:lumMod val="75000"/>
                </a:schemeClr>
              </a:solidFill>
              <a:latin typeface="Arial Narrow" pitchFamily="34" charset="0"/>
            </a:endParaRPr>
          </a:p>
          <a:p>
            <a:pPr marL="342900" indent="-342900" algn="just">
              <a:buFont typeface="Arial" pitchFamily="34" charset="0"/>
              <a:buChar char="•"/>
              <a:defRPr/>
            </a:pPr>
            <a:endParaRPr lang="it-IT" sz="1800" b="1" dirty="0">
              <a:solidFill>
                <a:schemeClr val="accent6">
                  <a:lumMod val="75000"/>
                </a:schemeClr>
              </a:solidFill>
              <a:latin typeface="Arial Narrow" pitchFamily="34" charset="0"/>
            </a:endParaRPr>
          </a:p>
          <a:p>
            <a:pPr algn="just">
              <a:defRPr/>
            </a:pPr>
            <a:endParaRPr lang="it-IT" sz="1600" dirty="0">
              <a:solidFill>
                <a:schemeClr val="accent6">
                  <a:lumMod val="75000"/>
                </a:schemeClr>
              </a:solidFill>
              <a:cs typeface="Times New Roman" pitchFamily="18" charset="0"/>
            </a:endParaRPr>
          </a:p>
        </p:txBody>
      </p:sp>
      <p:sp>
        <p:nvSpPr>
          <p:cNvPr id="2" name="Segnaposto numero diapositiva 1"/>
          <p:cNvSpPr>
            <a:spLocks noGrp="1"/>
          </p:cNvSpPr>
          <p:nvPr>
            <p:ph type="sldNum" sz="quarter" idx="10"/>
          </p:nvPr>
        </p:nvSpPr>
        <p:spPr/>
        <p:txBody>
          <a:bodyPr/>
          <a:lstStyle/>
          <a:p>
            <a:pPr>
              <a:defRPr/>
            </a:pPr>
            <a:fld id="{8271B4BD-A30E-4790-8949-A57238198706}" type="slidenum">
              <a:rPr lang="it-IT" smtClean="0"/>
              <a:pPr>
                <a:defRPr/>
              </a:pPr>
              <a:t>5</a:t>
            </a:fld>
            <a:endParaRPr lang="it-IT" dirty="0"/>
          </a:p>
        </p:txBody>
      </p:sp>
    </p:spTree>
    <p:extLst>
      <p:ext uri="{BB962C8B-B14F-4D97-AF65-F5344CB8AC3E}">
        <p14:creationId xmlns:p14="http://schemas.microsoft.com/office/powerpoint/2010/main" val="425400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2875" y="238125"/>
            <a:ext cx="6359525" cy="762000"/>
          </a:xfrm>
        </p:spPr>
        <p:txBody>
          <a:bodyPr/>
          <a:lstStyle/>
          <a:p>
            <a:r>
              <a:rPr lang="it-IT" altLang="it-IT" sz="1600" b="1" dirty="0">
                <a:solidFill>
                  <a:schemeClr val="accent6">
                    <a:lumMod val="75000"/>
                  </a:schemeClr>
                </a:solidFill>
                <a:latin typeface="Arial Narrow" pitchFamily="34" charset="0"/>
              </a:rPr>
              <a:t>I MANAGING PARTNERS (segue) </a:t>
            </a:r>
            <a:endParaRPr lang="it-IT" altLang="it-IT" sz="1600" i="1" dirty="0">
              <a:solidFill>
                <a:schemeClr val="accent6">
                  <a:lumMod val="75000"/>
                </a:schemeClr>
              </a:solidFill>
              <a:latin typeface="Arial Narrow" pitchFamily="34" charset="0"/>
            </a:endParaRPr>
          </a:p>
        </p:txBody>
      </p:sp>
      <p:sp>
        <p:nvSpPr>
          <p:cNvPr id="31747" name="Rettangolo 4"/>
          <p:cNvSpPr>
            <a:spLocks noChangeArrowheads="1"/>
          </p:cNvSpPr>
          <p:nvPr/>
        </p:nvSpPr>
        <p:spPr bwMode="auto">
          <a:xfrm>
            <a:off x="2627313" y="6696075"/>
            <a:ext cx="3816350" cy="117475"/>
          </a:xfrm>
          <a:prstGeom prst="rect">
            <a:avLst/>
          </a:prstGeom>
          <a:solidFill>
            <a:schemeClr val="bg1"/>
          </a:solidFill>
          <a:ln w="9525" algn="ctr">
            <a:solidFill>
              <a:schemeClr val="bg1"/>
            </a:solidFill>
            <a:round/>
            <a:headEnd/>
            <a:tailEnd/>
          </a:ln>
        </p:spPr>
        <p:txBody>
          <a:bodyPr wrap="none" anchor="ctr"/>
          <a:lstStyle/>
          <a:p>
            <a:pPr eaLnBrk="0" hangingPunct="0"/>
            <a:endParaRPr lang="it-IT" altLang="it-IT"/>
          </a:p>
        </p:txBody>
      </p:sp>
      <p:sp>
        <p:nvSpPr>
          <p:cNvPr id="15366" name="Rettangolo 2"/>
          <p:cNvSpPr>
            <a:spLocks noChangeArrowheads="1"/>
          </p:cNvSpPr>
          <p:nvPr/>
        </p:nvSpPr>
        <p:spPr bwMode="auto">
          <a:xfrm>
            <a:off x="250825" y="861134"/>
            <a:ext cx="8569325"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buFont typeface="Arial" pitchFamily="34" charset="0"/>
              <a:buChar char="•"/>
              <a:defRPr/>
            </a:pPr>
            <a:endParaRPr lang="it-IT" sz="2000" dirty="0">
              <a:solidFill>
                <a:schemeClr val="accent6">
                  <a:lumMod val="75000"/>
                </a:schemeClr>
              </a:solidFill>
              <a:latin typeface="Arial Narrow" pitchFamily="34" charset="0"/>
            </a:endParaRPr>
          </a:p>
          <a:p>
            <a:pPr marL="342900" indent="-342900" algn="just">
              <a:lnSpc>
                <a:spcPct val="90000"/>
              </a:lnSpc>
              <a:buFont typeface="Arial" pitchFamily="34" charset="0"/>
              <a:buChar char="•"/>
              <a:defRPr/>
            </a:pPr>
            <a:r>
              <a:rPr lang="it-IT" sz="2000" b="1" dirty="0">
                <a:solidFill>
                  <a:schemeClr val="accent6">
                    <a:lumMod val="75000"/>
                  </a:schemeClr>
                </a:solidFill>
                <a:latin typeface="Arial Narrow" pitchFamily="34" charset="0"/>
              </a:rPr>
              <a:t>Davide Maspero: </a:t>
            </a:r>
            <a:r>
              <a:rPr lang="it-IT" sz="2000" kern="0" dirty="0">
                <a:solidFill>
                  <a:schemeClr val="accent6">
                    <a:lumMod val="75000"/>
                  </a:schemeClr>
                </a:solidFill>
                <a:latin typeface="Arial Narrow" pitchFamily="34" charset="0"/>
              </a:rPr>
              <a:t>nato a Milano il 12 giugno 1962, è partner di B&amp;S. E’ professore associato di Economia degli Intermediari Finanziari presso il Dipartimento di Finance dell’Università Commerciale «Luigi Bocconi». E’ docente senior dell’Area Intermediazione finanziaria di SDA Bocconi School of Management. Le sue principali aree di ricerca sono: </a:t>
            </a:r>
          </a:p>
          <a:p>
            <a:pPr algn="just">
              <a:lnSpc>
                <a:spcPct val="90000"/>
              </a:lnSpc>
              <a:defRPr/>
            </a:pPr>
            <a:r>
              <a:rPr lang="it-IT" sz="2000" kern="0" dirty="0">
                <a:solidFill>
                  <a:schemeClr val="accent6">
                    <a:lumMod val="75000"/>
                  </a:schemeClr>
                </a:solidFill>
                <a:latin typeface="Arial Narrow" pitchFamily="34" charset="0"/>
              </a:rPr>
              <a:t>	- </a:t>
            </a:r>
            <a:r>
              <a:rPr lang="it-IT" sz="2000" kern="0" dirty="0" err="1">
                <a:solidFill>
                  <a:schemeClr val="accent6">
                    <a:lumMod val="75000"/>
                  </a:schemeClr>
                </a:solidFill>
                <a:latin typeface="Arial Narrow" pitchFamily="34" charset="0"/>
              </a:rPr>
              <a:t>asset</a:t>
            </a:r>
            <a:r>
              <a:rPr lang="it-IT" sz="2000" kern="0" dirty="0">
                <a:solidFill>
                  <a:schemeClr val="accent6">
                    <a:lumMod val="75000"/>
                  </a:schemeClr>
                </a:solidFill>
                <a:latin typeface="Arial Narrow" pitchFamily="34" charset="0"/>
              </a:rPr>
              <a:t> management;	</a:t>
            </a:r>
          </a:p>
          <a:p>
            <a:pPr algn="just">
              <a:lnSpc>
                <a:spcPct val="90000"/>
              </a:lnSpc>
              <a:defRPr/>
            </a:pPr>
            <a:r>
              <a:rPr lang="it-IT" sz="2000" kern="0" dirty="0">
                <a:solidFill>
                  <a:schemeClr val="accent6">
                    <a:lumMod val="75000"/>
                  </a:schemeClr>
                </a:solidFill>
                <a:latin typeface="Arial Narrow" pitchFamily="34" charset="0"/>
              </a:rPr>
              <a:t>	- </a:t>
            </a:r>
            <a:r>
              <a:rPr lang="it-IT" sz="2000" kern="0" dirty="0" err="1">
                <a:solidFill>
                  <a:schemeClr val="accent6">
                    <a:lumMod val="75000"/>
                  </a:schemeClr>
                </a:solidFill>
                <a:latin typeface="Arial Narrow" pitchFamily="34" charset="0"/>
              </a:rPr>
              <a:t>risk</a:t>
            </a:r>
            <a:r>
              <a:rPr lang="it-IT" sz="2000" kern="0" dirty="0">
                <a:solidFill>
                  <a:schemeClr val="accent6">
                    <a:lumMod val="75000"/>
                  </a:schemeClr>
                </a:solidFill>
                <a:latin typeface="Arial Narrow" pitchFamily="34" charset="0"/>
              </a:rPr>
              <a:t> management;</a:t>
            </a:r>
          </a:p>
          <a:p>
            <a:pPr algn="just">
              <a:lnSpc>
                <a:spcPct val="90000"/>
              </a:lnSpc>
              <a:defRPr/>
            </a:pPr>
            <a:r>
              <a:rPr lang="it-IT" sz="2000" kern="0" dirty="0">
                <a:solidFill>
                  <a:schemeClr val="accent6">
                    <a:lumMod val="75000"/>
                  </a:schemeClr>
                </a:solidFill>
                <a:latin typeface="Arial Narrow" pitchFamily="34" charset="0"/>
              </a:rPr>
              <a:t>	- valutazione e </a:t>
            </a:r>
            <a:r>
              <a:rPr lang="it-IT" sz="2000" kern="0" dirty="0" err="1">
                <a:solidFill>
                  <a:schemeClr val="accent6">
                    <a:lumMod val="75000"/>
                  </a:schemeClr>
                </a:solidFill>
                <a:latin typeface="Arial Narrow" pitchFamily="34" charset="0"/>
              </a:rPr>
              <a:t>pricing</a:t>
            </a:r>
            <a:r>
              <a:rPr lang="it-IT" sz="2000" kern="0" dirty="0">
                <a:solidFill>
                  <a:schemeClr val="accent6">
                    <a:lumMod val="75000"/>
                  </a:schemeClr>
                </a:solidFill>
                <a:latin typeface="Arial Narrow" pitchFamily="34" charset="0"/>
              </a:rPr>
              <a:t> degli strumenti derivati. </a:t>
            </a:r>
          </a:p>
          <a:p>
            <a:pPr marL="228600" indent="-228600" algn="just">
              <a:lnSpc>
                <a:spcPct val="90000"/>
              </a:lnSpc>
              <a:buFont typeface="Arial" pitchFamily="34" charset="0"/>
              <a:buChar char="•"/>
              <a:defRPr/>
            </a:pPr>
            <a:endParaRPr lang="it-IT" sz="2000" b="1" dirty="0">
              <a:solidFill>
                <a:schemeClr val="accent6">
                  <a:lumMod val="75000"/>
                </a:schemeClr>
              </a:solidFill>
              <a:latin typeface="Arial Narrow" pitchFamily="34" charset="0"/>
            </a:endParaRPr>
          </a:p>
          <a:p>
            <a:pPr marL="228600" indent="-228600" algn="just">
              <a:lnSpc>
                <a:spcPct val="90000"/>
              </a:lnSpc>
              <a:buFont typeface="Arial" pitchFamily="34" charset="0"/>
              <a:buChar char="•"/>
              <a:defRPr/>
            </a:pPr>
            <a:endParaRPr lang="it-IT" sz="2000" b="1" dirty="0">
              <a:solidFill>
                <a:schemeClr val="accent6">
                  <a:lumMod val="75000"/>
                </a:schemeClr>
              </a:solidFill>
              <a:latin typeface="Arial Narrow" pitchFamily="34" charset="0"/>
            </a:endParaRPr>
          </a:p>
          <a:p>
            <a:pPr algn="just">
              <a:lnSpc>
                <a:spcPct val="90000"/>
              </a:lnSpc>
              <a:defRPr/>
            </a:pPr>
            <a:endParaRPr lang="it-IT" sz="2000" b="1" dirty="0">
              <a:solidFill>
                <a:schemeClr val="accent6">
                  <a:lumMod val="75000"/>
                </a:schemeClr>
              </a:solidFill>
              <a:latin typeface="Arial Narrow" pitchFamily="34" charset="0"/>
            </a:endParaRPr>
          </a:p>
          <a:p>
            <a:pPr algn="just">
              <a:lnSpc>
                <a:spcPct val="90000"/>
              </a:lnSpc>
              <a:defRPr/>
            </a:pPr>
            <a:endParaRPr lang="it-IT" sz="2000" b="1" dirty="0">
              <a:solidFill>
                <a:schemeClr val="accent6">
                  <a:lumMod val="75000"/>
                </a:schemeClr>
              </a:solidFill>
              <a:latin typeface="Arial Narrow" pitchFamily="34" charset="0"/>
            </a:endParaRPr>
          </a:p>
          <a:p>
            <a:pPr marL="342900" indent="-342900" algn="just">
              <a:lnSpc>
                <a:spcPct val="90000"/>
              </a:lnSpc>
              <a:buFont typeface="Arial" pitchFamily="34" charset="0"/>
              <a:buChar char="•"/>
              <a:defRPr/>
            </a:pPr>
            <a:r>
              <a:rPr lang="it-IT" sz="2000" b="1" dirty="0">
                <a:solidFill>
                  <a:schemeClr val="accent6">
                    <a:lumMod val="75000"/>
                  </a:schemeClr>
                </a:solidFill>
                <a:latin typeface="Arial Narrow" pitchFamily="34" charset="0"/>
              </a:rPr>
              <a:t>Ugo Pomante: </a:t>
            </a:r>
            <a:r>
              <a:rPr lang="it-IT" sz="2000" kern="0" dirty="0">
                <a:solidFill>
                  <a:schemeClr val="accent6">
                    <a:lumMod val="75000"/>
                  </a:schemeClr>
                </a:solidFill>
                <a:latin typeface="Arial Narrow" pitchFamily="34" charset="0"/>
              </a:rPr>
              <a:t>nato ad Atri (Teramo) il 22 ottobre 1970, è partner di B&amp;S. E’ professore ordinario di Economia degli Intermediari Finanziari presso l’Università degli Studi “Tor Vergata” di Roma. E’ docente senior dell’Area Intermediazione finanziaria di SDA Bocconi School of Management. Le sue principali aree di ricerca sono: </a:t>
            </a:r>
          </a:p>
          <a:p>
            <a:pPr algn="just">
              <a:lnSpc>
                <a:spcPct val="90000"/>
              </a:lnSpc>
              <a:defRPr/>
            </a:pPr>
            <a:r>
              <a:rPr lang="it-IT" sz="2000" kern="0" dirty="0">
                <a:solidFill>
                  <a:schemeClr val="accent6">
                    <a:lumMod val="75000"/>
                  </a:schemeClr>
                </a:solidFill>
                <a:latin typeface="Arial Narrow" pitchFamily="34" charset="0"/>
              </a:rPr>
              <a:t>	- asset management;	</a:t>
            </a:r>
          </a:p>
          <a:p>
            <a:pPr algn="just">
              <a:lnSpc>
                <a:spcPct val="90000"/>
              </a:lnSpc>
              <a:defRPr/>
            </a:pPr>
            <a:r>
              <a:rPr lang="it-IT" sz="2000" kern="0" dirty="0">
                <a:solidFill>
                  <a:schemeClr val="accent6">
                    <a:lumMod val="75000"/>
                  </a:schemeClr>
                </a:solidFill>
                <a:latin typeface="Arial Narrow" pitchFamily="34" charset="0"/>
              </a:rPr>
              <a:t>	- consulenza finanziaria: modelli e </a:t>
            </a:r>
            <a:r>
              <a:rPr lang="it-IT" sz="2000" kern="0" dirty="0" err="1">
                <a:solidFill>
                  <a:schemeClr val="accent6">
                    <a:lumMod val="75000"/>
                  </a:schemeClr>
                </a:solidFill>
                <a:latin typeface="Arial Narrow" pitchFamily="34" charset="0"/>
              </a:rPr>
              <a:t>tools</a:t>
            </a:r>
            <a:r>
              <a:rPr lang="it-IT" sz="2000" kern="0" dirty="0">
                <a:solidFill>
                  <a:schemeClr val="accent6">
                    <a:lumMod val="75000"/>
                  </a:schemeClr>
                </a:solidFill>
                <a:latin typeface="Arial Narrow" pitchFamily="34" charset="0"/>
              </a:rPr>
              <a:t> di supporto </a:t>
            </a:r>
          </a:p>
          <a:p>
            <a:pPr algn="just">
              <a:lnSpc>
                <a:spcPct val="90000"/>
              </a:lnSpc>
              <a:defRPr/>
            </a:pPr>
            <a:r>
              <a:rPr lang="it-IT" sz="2000" kern="0" dirty="0">
                <a:solidFill>
                  <a:schemeClr val="accent6">
                    <a:lumMod val="75000"/>
                  </a:schemeClr>
                </a:solidFill>
                <a:latin typeface="Arial Narrow" pitchFamily="34" charset="0"/>
              </a:rPr>
              <a:t>	- market, credit </a:t>
            </a:r>
            <a:r>
              <a:rPr lang="it-IT" sz="2000" kern="0" dirty="0" err="1">
                <a:solidFill>
                  <a:schemeClr val="accent6">
                    <a:lumMod val="75000"/>
                  </a:schemeClr>
                </a:solidFill>
                <a:latin typeface="Arial Narrow" pitchFamily="34" charset="0"/>
              </a:rPr>
              <a:t>risk</a:t>
            </a:r>
            <a:r>
              <a:rPr lang="it-IT" sz="2000" kern="0" dirty="0">
                <a:solidFill>
                  <a:schemeClr val="accent6">
                    <a:lumMod val="75000"/>
                  </a:schemeClr>
                </a:solidFill>
                <a:latin typeface="Arial Narrow" pitchFamily="34" charset="0"/>
              </a:rPr>
              <a:t> management.</a:t>
            </a:r>
          </a:p>
          <a:p>
            <a:pPr algn="just">
              <a:lnSpc>
                <a:spcPct val="90000"/>
              </a:lnSpc>
              <a:defRPr/>
            </a:pPr>
            <a:r>
              <a:rPr lang="it-IT" sz="2000" kern="0" dirty="0">
                <a:solidFill>
                  <a:schemeClr val="accent6">
                    <a:lumMod val="75000"/>
                  </a:schemeClr>
                </a:solidFill>
                <a:latin typeface="Arial Narrow" pitchFamily="34" charset="0"/>
              </a:rPr>
              <a:t>	</a:t>
            </a:r>
            <a:endParaRPr lang="it-IT" sz="2000" dirty="0">
              <a:solidFill>
                <a:schemeClr val="accent6">
                  <a:lumMod val="75000"/>
                </a:schemeClr>
              </a:solidFill>
              <a:cs typeface="Times New Roman" pitchFamily="18" charset="0"/>
            </a:endParaRPr>
          </a:p>
        </p:txBody>
      </p:sp>
      <p:sp>
        <p:nvSpPr>
          <p:cNvPr id="31749" name="Rettangolo 3"/>
          <p:cNvSpPr>
            <a:spLocks noChangeArrowheads="1"/>
          </p:cNvSpPr>
          <p:nvPr/>
        </p:nvSpPr>
        <p:spPr bwMode="auto">
          <a:xfrm>
            <a:off x="611188" y="4365625"/>
            <a:ext cx="82819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it-IT" altLang="it-IT" sz="1100"/>
          </a:p>
        </p:txBody>
      </p:sp>
      <p:sp>
        <p:nvSpPr>
          <p:cNvPr id="31750" name="Rettangolo 4"/>
          <p:cNvSpPr>
            <a:spLocks noChangeArrowheads="1"/>
          </p:cNvSpPr>
          <p:nvPr/>
        </p:nvSpPr>
        <p:spPr bwMode="auto">
          <a:xfrm>
            <a:off x="2411413" y="6696075"/>
            <a:ext cx="4176712" cy="117475"/>
          </a:xfrm>
          <a:prstGeom prst="rect">
            <a:avLst/>
          </a:prstGeom>
          <a:solidFill>
            <a:schemeClr val="bg1"/>
          </a:solidFill>
          <a:ln w="9525" algn="ctr">
            <a:solidFill>
              <a:schemeClr val="bg1"/>
            </a:solidFill>
            <a:round/>
            <a:headEnd/>
            <a:tailEnd/>
          </a:ln>
        </p:spPr>
        <p:txBody>
          <a:bodyPr wrap="none" anchor="ctr"/>
          <a:lstStyle/>
          <a:p>
            <a:pPr eaLnBrk="0" hangingPunct="0"/>
            <a:endParaRPr lang="it-IT" altLang="it-IT"/>
          </a:p>
        </p:txBody>
      </p:sp>
      <p:sp>
        <p:nvSpPr>
          <p:cNvPr id="2" name="Segnaposto numero diapositiva 1"/>
          <p:cNvSpPr>
            <a:spLocks noGrp="1"/>
          </p:cNvSpPr>
          <p:nvPr>
            <p:ph type="sldNum" sz="quarter" idx="10"/>
          </p:nvPr>
        </p:nvSpPr>
        <p:spPr/>
        <p:txBody>
          <a:bodyPr/>
          <a:lstStyle/>
          <a:p>
            <a:pPr>
              <a:defRPr/>
            </a:pPr>
            <a:fld id="{8271B4BD-A30E-4790-8949-A57238198706}" type="slidenum">
              <a:rPr lang="it-IT" smtClean="0"/>
              <a:pPr>
                <a:defRPr/>
              </a:pPr>
              <a:t>6</a:t>
            </a:fld>
            <a:endParaRPr lang="it-IT"/>
          </a:p>
        </p:txBody>
      </p:sp>
    </p:spTree>
    <p:extLst>
      <p:ext uri="{BB962C8B-B14F-4D97-AF65-F5344CB8AC3E}">
        <p14:creationId xmlns:p14="http://schemas.microsoft.com/office/powerpoint/2010/main" val="403971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eaLnBrk="1" hangingPunct="1"/>
            <a:fld id="{DB1F66E7-9193-440B-B8D2-191CC4B17A67}" type="slidenum">
              <a:rPr lang="it-IT" altLang="it-IT" sz="800" smtClean="0">
                <a:solidFill>
                  <a:srgbClr val="000000"/>
                </a:solidFill>
                <a:latin typeface="Arial" pitchFamily="34" charset="0"/>
              </a:rPr>
              <a:pPr eaLnBrk="1" hangingPunct="1"/>
              <a:t>7</a:t>
            </a:fld>
            <a:endParaRPr lang="it-IT" altLang="it-IT" sz="800">
              <a:solidFill>
                <a:srgbClr val="000000"/>
              </a:solidFill>
              <a:latin typeface="Arial" pitchFamily="34" charset="0"/>
            </a:endParaRPr>
          </a:p>
        </p:txBody>
      </p:sp>
      <p:graphicFrame>
        <p:nvGraphicFramePr>
          <p:cNvPr id="30723" name="Object 8"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8" imgW="381" imgH="381" progId="TCLayout.ActiveDocument.1">
                  <p:embed/>
                </p:oleObj>
              </mc:Choice>
              <mc:Fallback>
                <p:oleObj name="think-cell Slide" r:id="rId8" imgW="381" imgH="381"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Rectangle 2"/>
          <p:cNvSpPr>
            <a:spLocks noGrp="1" noChangeArrowheads="1"/>
          </p:cNvSpPr>
          <p:nvPr>
            <p:ph type="title"/>
            <p:custDataLst>
              <p:tags r:id="rId3"/>
            </p:custDataLst>
          </p:nvPr>
        </p:nvSpPr>
        <p:spPr>
          <a:xfrm>
            <a:off x="144463" y="128588"/>
            <a:ext cx="6359525" cy="762000"/>
          </a:xfrm>
        </p:spPr>
        <p:txBody>
          <a:bodyPr/>
          <a:lstStyle/>
          <a:p>
            <a:r>
              <a:rPr lang="it-IT" altLang="it-IT" sz="1600" b="1" dirty="0">
                <a:solidFill>
                  <a:schemeClr val="accent6">
                    <a:lumMod val="75000"/>
                  </a:schemeClr>
                </a:solidFill>
                <a:latin typeface="Arial Narrow" pitchFamily="34" charset="0"/>
              </a:rPr>
              <a:t>INDICE</a:t>
            </a:r>
          </a:p>
        </p:txBody>
      </p:sp>
      <p:sp>
        <p:nvSpPr>
          <p:cNvPr id="30726" name="CasellaDiTesto 6"/>
          <p:cNvSpPr txBox="1">
            <a:spLocks noChangeArrowheads="1"/>
          </p:cNvSpPr>
          <p:nvPr>
            <p:custDataLst>
              <p:tags r:id="rId4"/>
            </p:custDataLst>
          </p:nvPr>
        </p:nvSpPr>
        <p:spPr bwMode="auto">
          <a:xfrm>
            <a:off x="1877036" y="1495181"/>
            <a:ext cx="55435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algn="just" eaLnBrk="1" hangingPunct="1">
              <a:buFont typeface="Arial" pitchFamily="34" charset="0"/>
              <a:buChar char="•"/>
            </a:pPr>
            <a:r>
              <a:rPr lang="it-IT" altLang="it-IT" sz="1400" b="1" dirty="0">
                <a:solidFill>
                  <a:schemeClr val="accent6">
                    <a:lumMod val="75000"/>
                  </a:schemeClr>
                </a:solidFill>
                <a:latin typeface="Arial Narrow" pitchFamily="34" charset="0"/>
              </a:rPr>
              <a:t>LE AREE DI ATTIVITA’</a:t>
            </a:r>
            <a:endParaRPr lang="it-IT" altLang="it-IT" sz="1800" b="1" dirty="0">
              <a:solidFill>
                <a:schemeClr val="accent6">
                  <a:lumMod val="75000"/>
                </a:schemeClr>
              </a:solidFill>
              <a:latin typeface="Arial Narrow" pitchFamily="34" charset="0"/>
            </a:endParaRPr>
          </a:p>
          <a:p>
            <a:pPr algn="just" eaLnBrk="1" hangingPunct="1">
              <a:buFont typeface="Arial" pitchFamily="34" charset="0"/>
              <a:buChar char="•"/>
            </a:pPr>
            <a:endParaRPr lang="it-IT" altLang="it-IT" sz="1400" b="1" dirty="0">
              <a:solidFill>
                <a:schemeClr val="accent6">
                  <a:lumMod val="75000"/>
                </a:schemeClr>
              </a:solidFill>
              <a:latin typeface="Arial Narrow" pitchFamily="34" charset="0"/>
            </a:endParaRPr>
          </a:p>
          <a:p>
            <a:pPr algn="just" eaLnBrk="1" hangingPunct="1">
              <a:buFont typeface="Arial" pitchFamily="34" charset="0"/>
              <a:buChar char="•"/>
            </a:pPr>
            <a:r>
              <a:rPr lang="it-IT" altLang="it-IT" sz="1400" b="1" dirty="0">
                <a:solidFill>
                  <a:schemeClr val="accent6">
                    <a:lumMod val="75000"/>
                  </a:schemeClr>
                </a:solidFill>
                <a:latin typeface="Arial Narrow" pitchFamily="34" charset="0"/>
              </a:rPr>
              <a:t>I MANAGING PARTNERS</a:t>
            </a:r>
          </a:p>
          <a:p>
            <a:pPr marL="0" indent="0" algn="just" eaLnBrk="1" hangingPunct="1"/>
            <a:endParaRPr lang="it-IT" altLang="it-IT" sz="1800" b="1" dirty="0">
              <a:solidFill>
                <a:schemeClr val="accent6">
                  <a:lumMod val="75000"/>
                </a:schemeClr>
              </a:solidFill>
              <a:latin typeface="Arial Narrow" pitchFamily="34" charset="0"/>
            </a:endParaRPr>
          </a:p>
          <a:p>
            <a:pPr algn="just" eaLnBrk="1" hangingPunct="1">
              <a:buFont typeface="Arial" pitchFamily="34" charset="0"/>
              <a:buChar char="•"/>
            </a:pPr>
            <a:r>
              <a:rPr lang="it-IT" altLang="it-IT" sz="1400" b="1" dirty="0">
                <a:solidFill>
                  <a:schemeClr val="accent6">
                    <a:lumMod val="75000"/>
                  </a:schemeClr>
                </a:solidFill>
                <a:latin typeface="Arial Narrow" pitchFamily="34" charset="0"/>
              </a:rPr>
              <a:t>I NOSTRI CLIENTI</a:t>
            </a:r>
          </a:p>
          <a:p>
            <a:pPr algn="just" eaLnBrk="1" hangingPunct="1">
              <a:buFont typeface="Arial" pitchFamily="34" charset="0"/>
              <a:buChar char="•"/>
            </a:pPr>
            <a:endParaRPr lang="it-IT" altLang="it-IT" sz="1400" b="1" dirty="0">
              <a:solidFill>
                <a:schemeClr val="accent6">
                  <a:lumMod val="75000"/>
                </a:schemeClr>
              </a:solidFill>
              <a:latin typeface="Arial Narrow" pitchFamily="34" charset="0"/>
            </a:endParaRPr>
          </a:p>
          <a:p>
            <a:pPr algn="just" eaLnBrk="1" hangingPunct="1">
              <a:buFont typeface="Arial" pitchFamily="34" charset="0"/>
              <a:buChar char="•"/>
            </a:pPr>
            <a:r>
              <a:rPr lang="it-IT" sz="1400" b="1" dirty="0">
                <a:solidFill>
                  <a:schemeClr val="accent6">
                    <a:lumMod val="75000"/>
                  </a:schemeClr>
                </a:solidFill>
                <a:latin typeface="Arial Narrow" pitchFamily="34" charset="0"/>
              </a:rPr>
              <a:t>I PRINCIPALI PROGETTI DELLA DIVISIONE TOOLS/APPLICATIVI</a:t>
            </a:r>
          </a:p>
          <a:p>
            <a:pPr algn="just" eaLnBrk="1" hangingPunct="1">
              <a:buFont typeface="Arial" pitchFamily="34" charset="0"/>
              <a:buChar char="•"/>
            </a:pPr>
            <a:endParaRPr lang="it-IT" sz="1400" b="1" dirty="0">
              <a:solidFill>
                <a:schemeClr val="accent6">
                  <a:lumMod val="75000"/>
                </a:schemeClr>
              </a:solidFill>
              <a:latin typeface="Arial Narrow" pitchFamily="34" charset="0"/>
            </a:endParaRPr>
          </a:p>
          <a:p>
            <a:pPr algn="just" eaLnBrk="1" hangingPunct="1">
              <a:buFont typeface="Arial" pitchFamily="34" charset="0"/>
              <a:buChar char="•"/>
            </a:pPr>
            <a:r>
              <a:rPr lang="it-IT" altLang="it-IT" sz="1400" b="1" dirty="0">
                <a:solidFill>
                  <a:schemeClr val="accent6">
                    <a:lumMod val="75000"/>
                  </a:schemeClr>
                </a:solidFill>
                <a:latin typeface="Arial Narrow" pitchFamily="34" charset="0"/>
              </a:rPr>
              <a:t>COME CONTATTARCI</a:t>
            </a:r>
          </a:p>
          <a:p>
            <a:pPr algn="just" eaLnBrk="1" hangingPunct="1">
              <a:buFont typeface="Arial" pitchFamily="34" charset="0"/>
              <a:buChar char="•"/>
            </a:pPr>
            <a:endParaRPr lang="it-IT" altLang="it-IT" sz="1400" dirty="0">
              <a:solidFill>
                <a:schemeClr val="accent6">
                  <a:lumMod val="75000"/>
                </a:schemeClr>
              </a:solidFill>
              <a:latin typeface="Arial" pitchFamily="34" charset="0"/>
            </a:endParaRPr>
          </a:p>
        </p:txBody>
      </p:sp>
      <p:sp>
        <p:nvSpPr>
          <p:cNvPr id="7" name="Rectangle 7"/>
          <p:cNvSpPr>
            <a:spLocks noChangeArrowheads="1"/>
          </p:cNvSpPr>
          <p:nvPr>
            <p:custDataLst>
              <p:tags r:id="rId5"/>
            </p:custDataLst>
          </p:nvPr>
        </p:nvSpPr>
        <p:spPr bwMode="auto">
          <a:xfrm>
            <a:off x="1829910" y="2324370"/>
            <a:ext cx="5703888" cy="376238"/>
          </a:xfrm>
          <a:prstGeom prst="rect">
            <a:avLst/>
          </a:prstGeom>
          <a:solidFill>
            <a:schemeClr val="bg1"/>
          </a:solidFill>
          <a:ln w="9525">
            <a:solidFill>
              <a:schemeClr val="bg2"/>
            </a:solidFill>
            <a:miter lim="800000"/>
            <a:headEnd/>
            <a:tailEnd/>
          </a:ln>
          <a:effectLst>
            <a:outerShdw dist="35921" dir="2700000" algn="ctr" rotWithShape="0">
              <a:schemeClr val="folHlink"/>
            </a:outerShdw>
          </a:effectLst>
        </p:spPr>
        <p:txBody>
          <a:bodyPr wrap="none" anchor="ctr"/>
          <a:lstStyle/>
          <a:p>
            <a:pPr marL="180975" indent="-180975" algn="just">
              <a:buFont typeface="Arial" pitchFamily="34" charset="0"/>
              <a:buChar char="•"/>
            </a:pPr>
            <a:r>
              <a:rPr lang="it-IT" sz="1800" b="1" dirty="0">
                <a:solidFill>
                  <a:schemeClr val="accent6">
                    <a:lumMod val="75000"/>
                  </a:schemeClr>
                </a:solidFill>
                <a:latin typeface="Arial Narrow" pitchFamily="34" charset="0"/>
              </a:rPr>
              <a:t> I NOSTRI CLIENTI</a:t>
            </a:r>
          </a:p>
        </p:txBody>
      </p:sp>
    </p:spTree>
    <p:extLst>
      <p:ext uri="{BB962C8B-B14F-4D97-AF65-F5344CB8AC3E}">
        <p14:creationId xmlns:p14="http://schemas.microsoft.com/office/powerpoint/2010/main" val="266050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0"/>
          </p:nvPr>
        </p:nvSpPr>
        <p:spPr/>
        <p:txBody>
          <a:bodyPr/>
          <a:lstStyle/>
          <a:p>
            <a:pPr>
              <a:defRPr/>
            </a:pPr>
            <a:fld id="{8271B4BD-A30E-4790-8949-A57238198706}" type="slidenum">
              <a:rPr lang="it-IT" smtClean="0"/>
              <a:pPr>
                <a:defRPr/>
              </a:pPr>
              <a:t>8</a:t>
            </a:fld>
            <a:endParaRPr lang="it-IT"/>
          </a:p>
        </p:txBody>
      </p:sp>
      <p:sp>
        <p:nvSpPr>
          <p:cNvPr id="5" name="Rectangle 2"/>
          <p:cNvSpPr>
            <a:spLocks noGrp="1" noChangeArrowheads="1"/>
          </p:cNvSpPr>
          <p:nvPr>
            <p:ph type="title"/>
          </p:nvPr>
        </p:nvSpPr>
        <p:spPr>
          <a:xfrm>
            <a:off x="142875" y="238125"/>
            <a:ext cx="6359525" cy="762000"/>
          </a:xfrm>
        </p:spPr>
        <p:txBody>
          <a:bodyPr/>
          <a:lstStyle/>
          <a:p>
            <a:r>
              <a:rPr lang="it-IT" altLang="it-IT" sz="1600" b="1" dirty="0">
                <a:solidFill>
                  <a:schemeClr val="accent6">
                    <a:lumMod val="75000"/>
                  </a:schemeClr>
                </a:solidFill>
                <a:latin typeface="Arial Narrow" pitchFamily="34" charset="0"/>
              </a:rPr>
              <a:t>I NOSTRI CLIENTI</a:t>
            </a:r>
          </a:p>
        </p:txBody>
      </p:sp>
      <p:pic>
        <p:nvPicPr>
          <p:cNvPr id="71694" name="Picture 26" descr="logo Enpa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81" y="5373160"/>
            <a:ext cx="3154866" cy="923925"/>
          </a:xfrm>
          <a:prstGeom prst="rect">
            <a:avLst/>
          </a:prstGeom>
          <a:noFill/>
          <a:extLst>
            <a:ext uri="{909E8E84-426E-40DD-AFC4-6F175D3DCCD1}">
              <a14:hiddenFill xmlns:a14="http://schemas.microsoft.com/office/drawing/2010/main">
                <a:solidFill>
                  <a:srgbClr val="FFFFFF"/>
                </a:solidFill>
              </a14:hiddenFill>
            </a:ext>
          </a:extLst>
        </p:spPr>
      </p:pic>
      <p:pic>
        <p:nvPicPr>
          <p:cNvPr id="71692" name="Picture 28" descr="Laborfo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670" y="4405087"/>
            <a:ext cx="2705350" cy="742645"/>
          </a:xfrm>
          <a:prstGeom prst="rect">
            <a:avLst/>
          </a:prstGeom>
          <a:noFill/>
          <a:extLst>
            <a:ext uri="{909E8E84-426E-40DD-AFC4-6F175D3DCCD1}">
              <a14:hiddenFill xmlns:a14="http://schemas.microsoft.com/office/drawing/2010/main">
                <a:solidFill>
                  <a:srgbClr val="FFFFFF"/>
                </a:solidFill>
              </a14:hiddenFill>
            </a:ext>
          </a:extLst>
        </p:spPr>
      </p:pic>
      <p:pic>
        <p:nvPicPr>
          <p:cNvPr id="71702" name="Picture 10" descr="logo_arca_bi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205" y="3828851"/>
            <a:ext cx="1223963" cy="298450"/>
          </a:xfrm>
          <a:prstGeom prst="rect">
            <a:avLst/>
          </a:prstGeom>
          <a:noFill/>
          <a:extLst>
            <a:ext uri="{909E8E84-426E-40DD-AFC4-6F175D3DCCD1}">
              <a14:hiddenFill xmlns:a14="http://schemas.microsoft.com/office/drawing/2010/main">
                <a:solidFill>
                  <a:srgbClr val="FFFFFF"/>
                </a:solidFill>
              </a14:hiddenFill>
            </a:ext>
          </a:extLst>
        </p:spPr>
      </p:pic>
      <p:pic>
        <p:nvPicPr>
          <p:cNvPr id="71697" name="Picture 12" descr="logo">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1720" y="3777074"/>
            <a:ext cx="925233" cy="470018"/>
          </a:xfrm>
          <a:prstGeom prst="rect">
            <a:avLst/>
          </a:prstGeom>
          <a:noFill/>
          <a:extLst>
            <a:ext uri="{909E8E84-426E-40DD-AFC4-6F175D3DCCD1}">
              <a14:hiddenFill xmlns:a14="http://schemas.microsoft.com/office/drawing/2010/main">
                <a:solidFill>
                  <a:srgbClr val="FFFFFF"/>
                </a:solidFill>
              </a14:hiddenFill>
            </a:ext>
          </a:extLst>
        </p:spPr>
      </p:pic>
      <p:pic>
        <p:nvPicPr>
          <p:cNvPr id="71691" name="Picture 7" descr="ge_logo_h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0067" y="3635770"/>
            <a:ext cx="2228400" cy="684612"/>
          </a:xfrm>
          <a:prstGeom prst="rect">
            <a:avLst/>
          </a:prstGeom>
          <a:noFill/>
          <a:extLst>
            <a:ext uri="{909E8E84-426E-40DD-AFC4-6F175D3DCCD1}">
              <a14:hiddenFill xmlns:a14="http://schemas.microsoft.com/office/drawing/2010/main">
                <a:solidFill>
                  <a:srgbClr val="FFFFFF"/>
                </a:solidFill>
              </a14:hiddenFill>
            </a:ext>
          </a:extLst>
        </p:spPr>
      </p:pic>
      <p:pic>
        <p:nvPicPr>
          <p:cNvPr id="71690" name="Picture 9" descr="logo_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8210" y="3800540"/>
            <a:ext cx="936625" cy="369887"/>
          </a:xfrm>
          <a:prstGeom prst="rect">
            <a:avLst/>
          </a:prstGeom>
          <a:noFill/>
          <a:extLst>
            <a:ext uri="{909E8E84-426E-40DD-AFC4-6F175D3DCCD1}">
              <a14:hiddenFill xmlns:a14="http://schemas.microsoft.com/office/drawing/2010/main">
                <a:solidFill>
                  <a:srgbClr val="FFFFFF"/>
                </a:solidFill>
              </a14:hiddenFill>
            </a:ext>
          </a:extLst>
        </p:spPr>
      </p:pic>
      <p:pic>
        <p:nvPicPr>
          <p:cNvPr id="71695" name="Picture 11" descr="logo_tuto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5605" y="2861735"/>
            <a:ext cx="1628393" cy="379412"/>
          </a:xfrm>
          <a:prstGeom prst="rect">
            <a:avLst/>
          </a:prstGeom>
          <a:noFill/>
          <a:extLst>
            <a:ext uri="{909E8E84-426E-40DD-AFC4-6F175D3DCCD1}">
              <a14:hiddenFill xmlns:a14="http://schemas.microsoft.com/office/drawing/2010/main">
                <a:solidFill>
                  <a:srgbClr val="FFFFFF"/>
                </a:solidFill>
              </a14:hiddenFill>
            </a:ext>
          </a:extLst>
        </p:spPr>
      </p:pic>
      <p:pic>
        <p:nvPicPr>
          <p:cNvPr id="71696" name="Picture 17" descr="logo2">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14248" y="2787649"/>
            <a:ext cx="1393466" cy="621700"/>
          </a:xfrm>
          <a:prstGeom prst="rect">
            <a:avLst/>
          </a:prstGeom>
          <a:noFill/>
          <a:extLst>
            <a:ext uri="{909E8E84-426E-40DD-AFC4-6F175D3DCCD1}">
              <a14:hiddenFill xmlns:a14="http://schemas.microsoft.com/office/drawing/2010/main">
                <a:solidFill>
                  <a:srgbClr val="FFFFFF"/>
                </a:solidFill>
              </a14:hiddenFill>
            </a:ext>
          </a:extLst>
        </p:spPr>
      </p:pic>
      <p:pic>
        <p:nvPicPr>
          <p:cNvPr id="71701" name="Picture 18" descr="Zurigo"/>
          <p:cNvPicPr>
            <a:picLocks noChangeAspect="1" noChangeArrowheads="1"/>
          </p:cNvPicPr>
          <p:nvPr/>
        </p:nvPicPr>
        <p:blipFill>
          <a:blip r:embed="rId12">
            <a:extLst>
              <a:ext uri="{28A0092B-C50C-407E-A947-70E740481C1C}">
                <a14:useLocalDpi xmlns:a14="http://schemas.microsoft.com/office/drawing/2010/main" val="0"/>
              </a:ext>
            </a:extLst>
          </a:blip>
          <a:srcRect l="23189" b="24834"/>
          <a:stretch>
            <a:fillRect/>
          </a:stretch>
        </p:blipFill>
        <p:spPr bwMode="auto">
          <a:xfrm>
            <a:off x="4605822" y="2787649"/>
            <a:ext cx="896408" cy="744340"/>
          </a:xfrm>
          <a:prstGeom prst="rect">
            <a:avLst/>
          </a:prstGeom>
          <a:noFill/>
          <a:extLst>
            <a:ext uri="{909E8E84-426E-40DD-AFC4-6F175D3DCCD1}">
              <a14:hiddenFill xmlns:a14="http://schemas.microsoft.com/office/drawing/2010/main">
                <a:solidFill>
                  <a:srgbClr val="FFFFFF"/>
                </a:solidFill>
              </a14:hiddenFill>
            </a:ext>
          </a:extLst>
        </p:spPr>
      </p:pic>
      <p:pic>
        <p:nvPicPr>
          <p:cNvPr id="71689" name="Picture 19" descr="LogoING">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1671" y="1221775"/>
            <a:ext cx="1292225"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687" name="Picture 16" descr="XelionBanca_M4approvat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85932" y="1179440"/>
            <a:ext cx="1714500" cy="466725"/>
          </a:xfrm>
          <a:prstGeom prst="rect">
            <a:avLst/>
          </a:prstGeom>
          <a:noFill/>
          <a:extLst>
            <a:ext uri="{909E8E84-426E-40DD-AFC4-6F175D3DCCD1}">
              <a14:hiddenFill xmlns:a14="http://schemas.microsoft.com/office/drawing/2010/main">
                <a:solidFill>
                  <a:srgbClr val="FFFFFF"/>
                </a:solidFill>
              </a14:hiddenFill>
            </a:ext>
          </a:extLst>
        </p:spPr>
      </p:pic>
      <p:pic>
        <p:nvPicPr>
          <p:cNvPr id="71681" name="Picture 1" descr="https://static.wcn.co.uk/company/nomura/images/hdr_logo.gif"/>
          <p:cNvPicPr>
            <a:picLocks noChangeAspect="1" noChangeArrowheads="1"/>
          </p:cNvPicPr>
          <p:nvPr/>
        </p:nvPicPr>
        <p:blipFill>
          <a:blip r:embed="rId16" r:link="rId17">
            <a:extLst>
              <a:ext uri="{28A0092B-C50C-407E-A947-70E740481C1C}">
                <a14:useLocalDpi xmlns:a14="http://schemas.microsoft.com/office/drawing/2010/main" val="0"/>
              </a:ext>
            </a:extLst>
          </a:blip>
          <a:srcRect/>
          <a:stretch>
            <a:fillRect/>
          </a:stretch>
        </p:blipFill>
        <p:spPr bwMode="auto">
          <a:xfrm>
            <a:off x="4039787" y="5918199"/>
            <a:ext cx="16287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71683" name="Immagine 1" descr="http://www.borsanti.it/userfiles/image/logo_Azimut_Big.gif"/>
          <p:cNvPicPr>
            <a:picLocks noChangeAspect="1" noChangeArrowheads="1"/>
          </p:cNvPicPr>
          <p:nvPr/>
        </p:nvPicPr>
        <p:blipFill>
          <a:blip r:embed="rId18">
            <a:extLst>
              <a:ext uri="{28A0092B-C50C-407E-A947-70E740481C1C}">
                <a14:useLocalDpi xmlns:a14="http://schemas.microsoft.com/office/drawing/2010/main" val="0"/>
              </a:ext>
            </a:extLst>
          </a:blip>
          <a:srcRect t="20723" b="25000"/>
          <a:stretch>
            <a:fillRect/>
          </a:stretch>
        </p:blipFill>
        <p:spPr bwMode="auto">
          <a:xfrm>
            <a:off x="47880" y="2578099"/>
            <a:ext cx="2532288" cy="916782"/>
          </a:xfrm>
          <a:prstGeom prst="rect">
            <a:avLst/>
          </a:prstGeom>
          <a:noFill/>
          <a:extLst>
            <a:ext uri="{909E8E84-426E-40DD-AFC4-6F175D3DCCD1}">
              <a14:hiddenFill xmlns:a14="http://schemas.microsoft.com/office/drawing/2010/main">
                <a:solidFill>
                  <a:srgbClr val="FFFFFF"/>
                </a:solidFill>
              </a14:hiddenFill>
            </a:ext>
          </a:extLst>
        </p:spPr>
      </p:pic>
      <p:pic>
        <p:nvPicPr>
          <p:cNvPr id="71684" name="Immagine 2" descr="http://www.aipb.it/Allegati/Associati/71/C_14_Associati_42_Banner.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61720" y="1813718"/>
            <a:ext cx="3065463" cy="639762"/>
          </a:xfrm>
          <a:prstGeom prst="rect">
            <a:avLst/>
          </a:prstGeom>
          <a:noFill/>
          <a:extLst>
            <a:ext uri="{909E8E84-426E-40DD-AFC4-6F175D3DCCD1}">
              <a14:hiddenFill xmlns:a14="http://schemas.microsoft.com/office/drawing/2010/main">
                <a:solidFill>
                  <a:srgbClr val="FFFFFF"/>
                </a:solidFill>
              </a14:hiddenFill>
            </a:ext>
          </a:extLst>
        </p:spPr>
      </p:pic>
      <p:pic>
        <p:nvPicPr>
          <p:cNvPr id="71685" name="Immagine 3" descr="http://www.consiglio.regione.taa.it/img/logo_it.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44487" y="4457513"/>
            <a:ext cx="2788508" cy="601324"/>
          </a:xfrm>
          <a:prstGeom prst="rect">
            <a:avLst/>
          </a:prstGeom>
          <a:noFill/>
          <a:extLst>
            <a:ext uri="{909E8E84-426E-40DD-AFC4-6F175D3DCCD1}">
              <a14:hiddenFill xmlns:a14="http://schemas.microsoft.com/office/drawing/2010/main">
                <a:solidFill>
                  <a:srgbClr val="FFFFFF"/>
                </a:solidFill>
              </a14:hiddenFill>
            </a:ext>
          </a:extLst>
        </p:spPr>
      </p:pic>
      <p:pic>
        <p:nvPicPr>
          <p:cNvPr id="71688" name="Picture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41984" y="1150601"/>
            <a:ext cx="1579562" cy="506413"/>
          </a:xfrm>
          <a:prstGeom prst="rect">
            <a:avLst/>
          </a:prstGeom>
          <a:noFill/>
          <a:extLst>
            <a:ext uri="{909E8E84-426E-40DD-AFC4-6F175D3DCCD1}">
              <a14:hiddenFill xmlns:a14="http://schemas.microsoft.com/office/drawing/2010/main">
                <a:solidFill>
                  <a:srgbClr val="FFFFFF"/>
                </a:solidFill>
              </a14:hiddenFill>
            </a:ext>
          </a:extLst>
        </p:spPr>
      </p:pic>
      <p:pic>
        <p:nvPicPr>
          <p:cNvPr id="71686" name="Picture 20" descr="logobpvi"/>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75520" y="1116903"/>
            <a:ext cx="2162176" cy="521493"/>
          </a:xfrm>
          <a:prstGeom prst="rect">
            <a:avLst/>
          </a:prstGeom>
          <a:noFill/>
          <a:extLst>
            <a:ext uri="{909E8E84-426E-40DD-AFC4-6F175D3DCCD1}">
              <a14:hiddenFill xmlns:a14="http://schemas.microsoft.com/office/drawing/2010/main">
                <a:solidFill>
                  <a:srgbClr val="FFFFFF"/>
                </a:solidFill>
              </a14:hiddenFill>
            </a:ext>
          </a:extLst>
        </p:spPr>
      </p:pic>
      <p:pic>
        <p:nvPicPr>
          <p:cNvPr id="71693" name="Picture 13" descr="http://cdn.gazzettadellavoro.com/wp-content/uploads/2013/05/deutsche-bank1.jp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298267" y="2679302"/>
            <a:ext cx="1275291" cy="956468"/>
          </a:xfrm>
          <a:prstGeom prst="rect">
            <a:avLst/>
          </a:prstGeom>
          <a:noFill/>
          <a:extLst>
            <a:ext uri="{909E8E84-426E-40DD-AFC4-6F175D3DCCD1}">
              <a14:hiddenFill xmlns:a14="http://schemas.microsoft.com/office/drawing/2010/main">
                <a:solidFill>
                  <a:srgbClr val="FFFFFF"/>
                </a:solidFill>
              </a14:hiddenFill>
            </a:ext>
          </a:extLst>
        </p:spPr>
      </p:pic>
      <p:pic>
        <p:nvPicPr>
          <p:cNvPr id="71682" name="Immagine 20" descr="http://barneymccoy.files.wordpress.com/2008/09/merrill-lynch-logo.jp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837919" y="5058837"/>
            <a:ext cx="2105025" cy="485775"/>
          </a:xfrm>
          <a:prstGeom prst="rect">
            <a:avLst/>
          </a:prstGeom>
          <a:noFill/>
          <a:extLst>
            <a:ext uri="{909E8E84-426E-40DD-AFC4-6F175D3DCCD1}">
              <a14:hiddenFill xmlns:a14="http://schemas.microsoft.com/office/drawing/2010/main">
                <a:solidFill>
                  <a:srgbClr val="FFFFFF"/>
                </a:solidFill>
              </a14:hiddenFill>
            </a:ext>
          </a:extLst>
        </p:spPr>
      </p:pic>
      <p:pic>
        <p:nvPicPr>
          <p:cNvPr id="71698" name="Picture 18" descr="logo_solo_ho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81108" y="1102712"/>
            <a:ext cx="1244600" cy="500063"/>
          </a:xfrm>
          <a:prstGeom prst="rect">
            <a:avLst/>
          </a:prstGeom>
          <a:noFill/>
          <a:extLst>
            <a:ext uri="{909E8E84-426E-40DD-AFC4-6F175D3DCCD1}">
              <a14:hiddenFill xmlns:a14="http://schemas.microsoft.com/office/drawing/2010/main">
                <a:solidFill>
                  <a:srgbClr val="FFFFFF"/>
                </a:solidFill>
              </a14:hiddenFill>
            </a:ext>
          </a:extLst>
        </p:spPr>
      </p:pic>
      <p:pic>
        <p:nvPicPr>
          <p:cNvPr id="71700" name="Picture 24" descr="enpam"/>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95393" y="3854451"/>
            <a:ext cx="2503086" cy="785282"/>
          </a:xfrm>
          <a:prstGeom prst="rect">
            <a:avLst/>
          </a:prstGeom>
          <a:noFill/>
          <a:ln w="9528">
            <a:solidFill>
              <a:srgbClr val="000000"/>
            </a:solidFill>
            <a:miter lim="800000"/>
            <a:headEnd/>
            <a:tailEnd type="arrow" w="med" len="med"/>
          </a:ln>
          <a:extLst>
            <a:ext uri="{909E8E84-426E-40DD-AFC4-6F175D3DCCD1}">
              <a14:hiddenFill xmlns:a14="http://schemas.microsoft.com/office/drawing/2010/main">
                <a:solidFill>
                  <a:srgbClr val="FFFFFF"/>
                </a:solidFill>
              </a14:hiddenFill>
            </a:ext>
          </a:extLst>
        </p:spPr>
      </p:pic>
      <p:pic>
        <p:nvPicPr>
          <p:cNvPr id="71699" name="Picture 15" descr="Banner_logo2"/>
          <p:cNvPicPr>
            <a:picLocks noChangeAspect="1" noChangeArrowheads="1"/>
          </p:cNvPicPr>
          <p:nvPr/>
        </p:nvPicPr>
        <p:blipFill>
          <a:blip r:embed="rId27">
            <a:extLst>
              <a:ext uri="{28A0092B-C50C-407E-A947-70E740481C1C}">
                <a14:useLocalDpi xmlns:a14="http://schemas.microsoft.com/office/drawing/2010/main" val="0"/>
              </a:ext>
            </a:extLst>
          </a:blip>
          <a:srcRect r="25423" b="-32083"/>
          <a:stretch>
            <a:fillRect/>
          </a:stretch>
        </p:blipFill>
        <p:spPr bwMode="auto">
          <a:xfrm>
            <a:off x="6448598" y="4840288"/>
            <a:ext cx="2586933" cy="67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3"/>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7" name="Rectangle 24"/>
          <p:cNvSpPr>
            <a:spLocks noChangeArrowheads="1"/>
          </p:cNvSpPr>
          <p:nvPr/>
        </p:nvSpPr>
        <p:spPr bwMode="auto">
          <a:xfrm>
            <a:off x="152400" y="609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itchFamily="34" charset="0"/>
                <a:cs typeface="Arial" pitchFamily="34" charset="0"/>
              </a:rPr>
            </a:br>
            <a:endParaRPr kumimoji="0" lang="it-IT" altLang="it-IT"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25"/>
          <p:cNvSpPr>
            <a:spLocks noChangeArrowheads="1"/>
          </p:cNvSpPr>
          <p:nvPr/>
        </p:nvSpPr>
        <p:spPr bwMode="auto">
          <a:xfrm>
            <a:off x="152400" y="1066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t-IT"/>
          </a:p>
        </p:txBody>
      </p:sp>
      <p:sp>
        <p:nvSpPr>
          <p:cNvPr id="9" name="Rectangle 26"/>
          <p:cNvSpPr>
            <a:spLocks noChangeArrowheads="1"/>
          </p:cNvSpPr>
          <p:nvPr/>
        </p:nvSpPr>
        <p:spPr bwMode="auto">
          <a:xfrm>
            <a:off x="152400" y="1847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27"/>
          <p:cNvSpPr>
            <a:spLocks noChangeArrowheads="1"/>
          </p:cNvSpPr>
          <p:nvPr/>
        </p:nvSpPr>
        <p:spPr bwMode="auto">
          <a:xfrm>
            <a:off x="152400" y="1847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1" name="Rectangle 28"/>
          <p:cNvSpPr>
            <a:spLocks noChangeArrowheads="1"/>
          </p:cNvSpPr>
          <p:nvPr/>
        </p:nvSpPr>
        <p:spPr bwMode="auto">
          <a:xfrm>
            <a:off x="15240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29"/>
          <p:cNvSpPr>
            <a:spLocks noChangeArrowheads="1"/>
          </p:cNvSpPr>
          <p:nvPr/>
        </p:nvSpPr>
        <p:spPr bwMode="auto">
          <a:xfrm>
            <a:off x="15240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itchFamily="34" charset="0"/>
                <a:cs typeface="Arial" pitchFamily="34" charset="0"/>
              </a:rPr>
            </a:br>
            <a:endParaRPr kumimoji="0" lang="it-IT" altLang="it-IT"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30"/>
          <p:cNvSpPr>
            <a:spLocks noChangeArrowheads="1"/>
          </p:cNvSpPr>
          <p:nvPr/>
        </p:nvSpPr>
        <p:spPr bwMode="auto">
          <a:xfrm>
            <a:off x="15240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31"/>
          <p:cNvSpPr>
            <a:spLocks noChangeArrowheads="1"/>
          </p:cNvSpPr>
          <p:nvPr/>
        </p:nvSpPr>
        <p:spPr bwMode="auto">
          <a:xfrm>
            <a:off x="15240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altLang="it-IT" sz="1100" b="0" i="0" u="none" strike="noStrike" cap="none" normalizeH="0" baseline="0">
                <a:ln>
                  <a:noFill/>
                </a:ln>
                <a:solidFill>
                  <a:schemeClr val="tx1"/>
                </a:solidFill>
                <a:effectLst/>
                <a:latin typeface="Arial" pitchFamily="34" charset="0"/>
                <a:ea typeface="Calibri" pitchFamily="34" charset="0"/>
                <a:cs typeface="Times New Roman" pitchFamily="18" charset="0"/>
              </a:rPr>
              <a:t> </a:t>
            </a:r>
            <a:endParaRPr kumimoji="0" lang="it-IT" altLang="it-IT" sz="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32"/>
          <p:cNvSpPr>
            <a:spLocks noChangeArrowheads="1"/>
          </p:cNvSpPr>
          <p:nvPr/>
        </p:nvSpPr>
        <p:spPr bwMode="auto">
          <a:xfrm>
            <a:off x="15240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33"/>
          <p:cNvSpPr>
            <a:spLocks noChangeArrowheads="1"/>
          </p:cNvSpPr>
          <p:nvPr/>
        </p:nvSpPr>
        <p:spPr bwMode="auto">
          <a:xfrm>
            <a:off x="15240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a:tabLst>
                <a:tab pos="781050" algn="l"/>
              </a:tabLst>
              <a:defRPr>
                <a:solidFill>
                  <a:schemeClr val="tx1"/>
                </a:solidFill>
                <a:latin typeface="Arial" pitchFamily="34" charset="0"/>
                <a:cs typeface="Arial" pitchFamily="34" charset="0"/>
              </a:defRPr>
            </a:lvl1pPr>
            <a:lvl2pPr algn="l">
              <a:tabLst>
                <a:tab pos="781050" algn="l"/>
              </a:tabLst>
              <a:defRPr>
                <a:solidFill>
                  <a:schemeClr val="tx1"/>
                </a:solidFill>
                <a:latin typeface="Arial" pitchFamily="34" charset="0"/>
                <a:cs typeface="Arial" pitchFamily="34" charset="0"/>
              </a:defRPr>
            </a:lvl2pPr>
            <a:lvl3pPr algn="l">
              <a:tabLst>
                <a:tab pos="781050" algn="l"/>
              </a:tabLst>
              <a:defRPr>
                <a:solidFill>
                  <a:schemeClr val="tx1"/>
                </a:solidFill>
                <a:latin typeface="Arial" pitchFamily="34" charset="0"/>
                <a:cs typeface="Arial" pitchFamily="34" charset="0"/>
              </a:defRPr>
            </a:lvl3pPr>
            <a:lvl4pPr algn="l">
              <a:tabLst>
                <a:tab pos="781050" algn="l"/>
              </a:tabLst>
              <a:defRPr>
                <a:solidFill>
                  <a:schemeClr val="tx1"/>
                </a:solidFill>
                <a:latin typeface="Arial" pitchFamily="34" charset="0"/>
                <a:cs typeface="Arial" pitchFamily="34" charset="0"/>
              </a:defRPr>
            </a:lvl4pPr>
            <a:lvl5pPr algn="l">
              <a:tabLst>
                <a:tab pos="781050" algn="l"/>
              </a:tabLst>
              <a:defRPr>
                <a:solidFill>
                  <a:schemeClr val="tx1"/>
                </a:solidFill>
                <a:latin typeface="Arial" pitchFamily="34" charset="0"/>
                <a:cs typeface="Arial" pitchFamily="34" charset="0"/>
              </a:defRPr>
            </a:lvl5pPr>
            <a:lvl6pPr fontAlgn="base">
              <a:spcBef>
                <a:spcPct val="0"/>
              </a:spcBef>
              <a:spcAft>
                <a:spcPct val="0"/>
              </a:spcAft>
              <a:tabLst>
                <a:tab pos="781050" algn="l"/>
              </a:tabLst>
              <a:defRPr>
                <a:solidFill>
                  <a:schemeClr val="tx1"/>
                </a:solidFill>
                <a:latin typeface="Arial" pitchFamily="34" charset="0"/>
                <a:cs typeface="Arial" pitchFamily="34" charset="0"/>
              </a:defRPr>
            </a:lvl6pPr>
            <a:lvl7pPr fontAlgn="base">
              <a:spcBef>
                <a:spcPct val="0"/>
              </a:spcBef>
              <a:spcAft>
                <a:spcPct val="0"/>
              </a:spcAft>
              <a:tabLst>
                <a:tab pos="781050" algn="l"/>
              </a:tabLst>
              <a:defRPr>
                <a:solidFill>
                  <a:schemeClr val="tx1"/>
                </a:solidFill>
                <a:latin typeface="Arial" pitchFamily="34" charset="0"/>
                <a:cs typeface="Arial" pitchFamily="34" charset="0"/>
              </a:defRPr>
            </a:lvl7pPr>
            <a:lvl8pPr fontAlgn="base">
              <a:spcBef>
                <a:spcPct val="0"/>
              </a:spcBef>
              <a:spcAft>
                <a:spcPct val="0"/>
              </a:spcAft>
              <a:tabLst>
                <a:tab pos="781050" algn="l"/>
              </a:tabLst>
              <a:defRPr>
                <a:solidFill>
                  <a:schemeClr val="tx1"/>
                </a:solidFill>
                <a:latin typeface="Arial" pitchFamily="34" charset="0"/>
                <a:cs typeface="Arial" pitchFamily="34" charset="0"/>
              </a:defRPr>
            </a:lvl8pPr>
            <a:lvl9pPr fontAlgn="base">
              <a:spcBef>
                <a:spcPct val="0"/>
              </a:spcBef>
              <a:spcAft>
                <a:spcPct val="0"/>
              </a:spcAft>
              <a:tabLst>
                <a:tab pos="78105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781050" algn="l"/>
              </a:tabLst>
            </a:pPr>
            <a:r>
              <a:rPr kumimoji="0" lang="it-IT" altLang="it-IT" sz="1200" b="0" i="0" u="none" strike="noStrike" cap="none" normalizeH="0" baseline="0">
                <a:ln>
                  <a:noFill/>
                </a:ln>
                <a:solidFill>
                  <a:schemeClr val="tx1"/>
                </a:solidFill>
                <a:effectLst/>
                <a:latin typeface="Arial" pitchFamily="34" charset="0"/>
                <a:ea typeface="Times New Roman" pitchFamily="18" charset="0"/>
                <a:cs typeface="Times New Roman" pitchFamily="18" charset="0"/>
              </a:rPr>
              <a:t>	</a:t>
            </a:r>
            <a:endParaRPr kumimoji="0" lang="it-IT" altLang="it-IT" sz="1800" b="0" i="0" u="none" strike="noStrike" cap="none" normalizeH="0" baseline="0">
              <a:ln>
                <a:noFill/>
              </a:ln>
              <a:solidFill>
                <a:schemeClr val="tx1"/>
              </a:solidFill>
              <a:effectLst/>
              <a:latin typeface="Arial" pitchFamily="34" charset="0"/>
              <a:cs typeface="Arial" pitchFamily="34" charset="0"/>
            </a:endParaRPr>
          </a:p>
        </p:txBody>
      </p:sp>
      <p:pic>
        <p:nvPicPr>
          <p:cNvPr id="71716" name="Picture 36" descr="http://www.bancadelpiemonte.it/sitebdp/style_BDP/img/shared/logo_int.gif"/>
          <p:cNvPicPr>
            <a:picLocks noChangeAspect="1" noChangeArrowheads="1"/>
          </p:cNvPicPr>
          <p:nvPr/>
        </p:nvPicPr>
        <p:blipFill rotWithShape="1">
          <a:blip r:embed="rId28">
            <a:extLst>
              <a:ext uri="{28A0092B-C50C-407E-A947-70E740481C1C}">
                <a14:useLocalDpi xmlns:a14="http://schemas.microsoft.com/office/drawing/2010/main" val="0"/>
              </a:ext>
            </a:extLst>
          </a:blip>
          <a:srcRect r="23105"/>
          <a:stretch/>
        </p:blipFill>
        <p:spPr bwMode="auto">
          <a:xfrm>
            <a:off x="304760" y="1885949"/>
            <a:ext cx="2211917" cy="495301"/>
          </a:xfrm>
          <a:prstGeom prst="rect">
            <a:avLst/>
          </a:prstGeom>
          <a:noFill/>
          <a:extLst>
            <a:ext uri="{909E8E84-426E-40DD-AFC4-6F175D3DCCD1}">
              <a14:hiddenFill xmlns:a14="http://schemas.microsoft.com/office/drawing/2010/main">
                <a:solidFill>
                  <a:srgbClr val="FFFFFF"/>
                </a:solidFill>
              </a14:hiddenFill>
            </a:ext>
          </a:extLst>
        </p:spPr>
      </p:pic>
      <p:pic>
        <p:nvPicPr>
          <p:cNvPr id="71717" name="Picture 37"/>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6725709" y="5647204"/>
            <a:ext cx="2037292" cy="667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Immagine 38">
            <a:hlinkClick r:id="rId30"/>
          </p:cNvPr>
          <p:cNvPicPr/>
          <p:nvPr/>
        </p:nvPicPr>
        <p:blipFill>
          <a:blip r:embed="rId31"/>
          <a:srcRect/>
          <a:stretch>
            <a:fillRect/>
          </a:stretch>
        </p:blipFill>
        <p:spPr bwMode="auto">
          <a:xfrm>
            <a:off x="6175375" y="1813718"/>
            <a:ext cx="2681563" cy="871150"/>
          </a:xfrm>
          <a:prstGeom prst="rect">
            <a:avLst/>
          </a:prstGeom>
          <a:noFill/>
          <a:ln w="9525">
            <a:noFill/>
            <a:miter lim="800000"/>
            <a:headEnd/>
            <a:tailEnd/>
          </a:ln>
        </p:spPr>
      </p:pic>
    </p:spTree>
    <p:extLst>
      <p:ext uri="{BB962C8B-B14F-4D97-AF65-F5344CB8AC3E}">
        <p14:creationId xmlns:p14="http://schemas.microsoft.com/office/powerpoint/2010/main" val="48503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eaLnBrk="1" hangingPunct="1"/>
            <a:fld id="{1804E06C-3BD1-417F-9EAD-DAAAA0D358DD}" type="slidenum">
              <a:rPr lang="it-IT" altLang="it-IT" sz="800" smtClean="0">
                <a:solidFill>
                  <a:srgbClr val="000000"/>
                </a:solidFill>
                <a:latin typeface="Arial" pitchFamily="34" charset="0"/>
              </a:rPr>
              <a:pPr eaLnBrk="1" hangingPunct="1"/>
              <a:t>9</a:t>
            </a:fld>
            <a:endParaRPr lang="it-IT" altLang="it-IT" sz="800">
              <a:solidFill>
                <a:srgbClr val="000000"/>
              </a:solidFill>
              <a:latin typeface="Arial" pitchFamily="34" charset="0"/>
            </a:endParaRPr>
          </a:p>
        </p:txBody>
      </p:sp>
      <p:graphicFrame>
        <p:nvGraphicFramePr>
          <p:cNvPr id="35843" name="Object 8"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8" imgW="381" imgH="381" progId="TCLayout.ActiveDocument.1">
                  <p:embed/>
                </p:oleObj>
              </mc:Choice>
              <mc:Fallback>
                <p:oleObj name="think-cell Slide" r:id="rId8" imgW="381" imgH="381" progId="TCLayout.ActiveDocument.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4" name="Rectangle 2"/>
          <p:cNvSpPr>
            <a:spLocks noGrp="1" noChangeArrowheads="1"/>
          </p:cNvSpPr>
          <p:nvPr>
            <p:ph type="title"/>
            <p:custDataLst>
              <p:tags r:id="rId3"/>
            </p:custDataLst>
          </p:nvPr>
        </p:nvSpPr>
        <p:spPr>
          <a:xfrm>
            <a:off x="144463" y="128588"/>
            <a:ext cx="6359525" cy="762000"/>
          </a:xfrm>
        </p:spPr>
        <p:txBody>
          <a:bodyPr/>
          <a:lstStyle/>
          <a:p>
            <a:r>
              <a:rPr lang="it-IT" altLang="it-IT" sz="1600" b="1" dirty="0">
                <a:solidFill>
                  <a:schemeClr val="accent6">
                    <a:lumMod val="75000"/>
                  </a:schemeClr>
                </a:solidFill>
                <a:latin typeface="Arial Narrow" pitchFamily="34" charset="0"/>
              </a:rPr>
              <a:t>INDICE</a:t>
            </a:r>
          </a:p>
        </p:txBody>
      </p:sp>
      <p:sp>
        <p:nvSpPr>
          <p:cNvPr id="35845" name="Rectangle 7"/>
          <p:cNvSpPr>
            <a:spLocks noChangeArrowheads="1"/>
          </p:cNvSpPr>
          <p:nvPr>
            <p:custDataLst>
              <p:tags r:id="rId4"/>
            </p:custDataLst>
          </p:nvPr>
        </p:nvSpPr>
        <p:spPr bwMode="auto">
          <a:xfrm>
            <a:off x="1803666" y="2846510"/>
            <a:ext cx="6248133" cy="376238"/>
          </a:xfrm>
          <a:prstGeom prst="rect">
            <a:avLst/>
          </a:prstGeom>
          <a:solidFill>
            <a:schemeClr val="bg1"/>
          </a:solidFill>
          <a:ln w="9525">
            <a:solidFill>
              <a:schemeClr val="bg2"/>
            </a:solidFill>
            <a:miter lim="800000"/>
            <a:headEnd/>
            <a:tailEnd/>
          </a:ln>
          <a:effectLst>
            <a:outerShdw dist="35921" dir="2700000" algn="ctr" rotWithShape="0">
              <a:schemeClr val="folHlink"/>
            </a:outerShdw>
          </a:effectLst>
        </p:spPr>
        <p:txBody>
          <a:bodyPr wrap="none" anchor="ctr"/>
          <a:lstStyle/>
          <a:p>
            <a:endParaRPr lang="it-IT" altLang="it-IT"/>
          </a:p>
        </p:txBody>
      </p:sp>
      <p:sp>
        <p:nvSpPr>
          <p:cNvPr id="35846" name="CasellaDiTesto 6"/>
          <p:cNvSpPr txBox="1">
            <a:spLocks noChangeArrowheads="1"/>
          </p:cNvSpPr>
          <p:nvPr>
            <p:custDataLst>
              <p:tags r:id="rId5"/>
            </p:custDataLst>
          </p:nvPr>
        </p:nvSpPr>
        <p:spPr bwMode="auto">
          <a:xfrm>
            <a:off x="1841500" y="1530350"/>
            <a:ext cx="67690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sz="2400">
                <a:solidFill>
                  <a:schemeClr val="tx1"/>
                </a:solidFill>
                <a:latin typeface="Swis721 Bd BT"/>
                <a:cs typeface="Arial" pitchFamily="34" charset="0"/>
              </a:defRPr>
            </a:lvl1pPr>
            <a:lvl2pPr marL="742950" indent="-285750" eaLnBrk="0" hangingPunct="0">
              <a:defRPr sz="2400">
                <a:solidFill>
                  <a:schemeClr val="tx1"/>
                </a:solidFill>
                <a:latin typeface="Swis721 Bd BT"/>
                <a:cs typeface="Arial" pitchFamily="34" charset="0"/>
              </a:defRPr>
            </a:lvl2pPr>
            <a:lvl3pPr marL="1143000" indent="-228600" eaLnBrk="0" hangingPunct="0">
              <a:defRPr sz="2400">
                <a:solidFill>
                  <a:schemeClr val="tx1"/>
                </a:solidFill>
                <a:latin typeface="Swis721 Bd BT"/>
                <a:cs typeface="Arial" pitchFamily="34" charset="0"/>
              </a:defRPr>
            </a:lvl3pPr>
            <a:lvl4pPr marL="1600200" indent="-228600" eaLnBrk="0" hangingPunct="0">
              <a:defRPr sz="2400">
                <a:solidFill>
                  <a:schemeClr val="tx1"/>
                </a:solidFill>
                <a:latin typeface="Swis721 Bd BT"/>
                <a:cs typeface="Arial" pitchFamily="34" charset="0"/>
              </a:defRPr>
            </a:lvl4pPr>
            <a:lvl5pPr marL="2057400" indent="-228600" eaLnBrk="0" hangingPunct="0">
              <a:defRPr sz="2400">
                <a:solidFill>
                  <a:schemeClr val="tx1"/>
                </a:solidFill>
                <a:latin typeface="Swis721 Bd BT"/>
                <a:cs typeface="Arial" pitchFamily="34" charset="0"/>
              </a:defRPr>
            </a:lvl5pPr>
            <a:lvl6pPr marL="2514600" indent="-228600" algn="ctr" eaLnBrk="0" fontAlgn="base" hangingPunct="0">
              <a:spcBef>
                <a:spcPct val="0"/>
              </a:spcBef>
              <a:spcAft>
                <a:spcPct val="0"/>
              </a:spcAft>
              <a:defRPr sz="2400">
                <a:solidFill>
                  <a:schemeClr val="tx1"/>
                </a:solidFill>
                <a:latin typeface="Swis721 Bd BT"/>
                <a:cs typeface="Arial" pitchFamily="34" charset="0"/>
              </a:defRPr>
            </a:lvl6pPr>
            <a:lvl7pPr marL="2971800" indent="-228600" algn="ctr" eaLnBrk="0" fontAlgn="base" hangingPunct="0">
              <a:spcBef>
                <a:spcPct val="0"/>
              </a:spcBef>
              <a:spcAft>
                <a:spcPct val="0"/>
              </a:spcAft>
              <a:defRPr sz="2400">
                <a:solidFill>
                  <a:schemeClr val="tx1"/>
                </a:solidFill>
                <a:latin typeface="Swis721 Bd BT"/>
                <a:cs typeface="Arial" pitchFamily="34" charset="0"/>
              </a:defRPr>
            </a:lvl7pPr>
            <a:lvl8pPr marL="3429000" indent="-228600" algn="ctr" eaLnBrk="0" fontAlgn="base" hangingPunct="0">
              <a:spcBef>
                <a:spcPct val="0"/>
              </a:spcBef>
              <a:spcAft>
                <a:spcPct val="0"/>
              </a:spcAft>
              <a:defRPr sz="2400">
                <a:solidFill>
                  <a:schemeClr val="tx1"/>
                </a:solidFill>
                <a:latin typeface="Swis721 Bd BT"/>
                <a:cs typeface="Arial" pitchFamily="34" charset="0"/>
              </a:defRPr>
            </a:lvl8pPr>
            <a:lvl9pPr marL="3886200" indent="-228600" algn="ctr" eaLnBrk="0" fontAlgn="base" hangingPunct="0">
              <a:spcBef>
                <a:spcPct val="0"/>
              </a:spcBef>
              <a:spcAft>
                <a:spcPct val="0"/>
              </a:spcAft>
              <a:defRPr sz="2400">
                <a:solidFill>
                  <a:schemeClr val="tx1"/>
                </a:solidFill>
                <a:latin typeface="Swis721 Bd BT"/>
                <a:cs typeface="Arial" pitchFamily="34" charset="0"/>
              </a:defRPr>
            </a:lvl9pPr>
          </a:lstStyle>
          <a:p>
            <a:pPr algn="just" eaLnBrk="1" hangingPunct="1">
              <a:buFont typeface="Arial" pitchFamily="34" charset="0"/>
              <a:buChar char="•"/>
            </a:pPr>
            <a:r>
              <a:rPr lang="it-IT" altLang="it-IT" sz="1400" b="1" dirty="0">
                <a:solidFill>
                  <a:schemeClr val="accent6">
                    <a:lumMod val="75000"/>
                  </a:schemeClr>
                </a:solidFill>
                <a:latin typeface="Arial Narrow" pitchFamily="34" charset="0"/>
              </a:rPr>
              <a:t>LE AREE DI ATTIVITA’</a:t>
            </a:r>
          </a:p>
          <a:p>
            <a:pPr algn="just" eaLnBrk="1" hangingPunct="1">
              <a:buFont typeface="Arial" pitchFamily="34" charset="0"/>
              <a:buChar char="•"/>
            </a:pPr>
            <a:endParaRPr lang="it-IT" altLang="it-IT" sz="1400" dirty="0">
              <a:solidFill>
                <a:schemeClr val="accent6">
                  <a:lumMod val="75000"/>
                </a:schemeClr>
              </a:solidFill>
              <a:latin typeface="Arial" pitchFamily="34" charset="0"/>
            </a:endParaRPr>
          </a:p>
          <a:p>
            <a:pPr algn="just" eaLnBrk="1" hangingPunct="1">
              <a:buFont typeface="Arial" pitchFamily="34" charset="0"/>
              <a:buChar char="•"/>
            </a:pPr>
            <a:r>
              <a:rPr lang="it-IT" altLang="it-IT" sz="1400" b="1" dirty="0">
                <a:solidFill>
                  <a:schemeClr val="accent6">
                    <a:lumMod val="75000"/>
                  </a:schemeClr>
                </a:solidFill>
                <a:latin typeface="Arial Narrow" pitchFamily="34" charset="0"/>
              </a:rPr>
              <a:t>I MANAGING PARTNERS</a:t>
            </a:r>
          </a:p>
          <a:p>
            <a:pPr marL="0" indent="0" algn="just" eaLnBrk="1" hangingPunct="1"/>
            <a:endParaRPr lang="it-IT" altLang="it-IT" sz="1400" b="1" dirty="0">
              <a:solidFill>
                <a:schemeClr val="accent6">
                  <a:lumMod val="75000"/>
                </a:schemeClr>
              </a:solidFill>
              <a:latin typeface="Arial Narrow" pitchFamily="34" charset="0"/>
            </a:endParaRPr>
          </a:p>
          <a:p>
            <a:pPr algn="just" eaLnBrk="1" hangingPunct="1">
              <a:buFont typeface="Arial" pitchFamily="34" charset="0"/>
              <a:buChar char="•"/>
            </a:pPr>
            <a:r>
              <a:rPr lang="it-IT" sz="1400" b="1" dirty="0">
                <a:solidFill>
                  <a:schemeClr val="accent6">
                    <a:lumMod val="75000"/>
                  </a:schemeClr>
                </a:solidFill>
                <a:latin typeface="Arial Narrow" pitchFamily="34" charset="0"/>
              </a:rPr>
              <a:t>I NOSTRI CLIENTI</a:t>
            </a:r>
          </a:p>
          <a:p>
            <a:pPr algn="just" eaLnBrk="1" hangingPunct="1">
              <a:buFont typeface="Arial" pitchFamily="34" charset="0"/>
              <a:buChar char="•"/>
            </a:pPr>
            <a:endParaRPr lang="it-IT" sz="1400" b="1" dirty="0">
              <a:solidFill>
                <a:schemeClr val="accent6">
                  <a:lumMod val="75000"/>
                </a:schemeClr>
              </a:solidFill>
              <a:latin typeface="Arial Narrow" pitchFamily="34" charset="0"/>
            </a:endParaRPr>
          </a:p>
          <a:p>
            <a:pPr algn="just" eaLnBrk="1" hangingPunct="1">
              <a:buFont typeface="Arial" pitchFamily="34" charset="0"/>
              <a:buChar char="•"/>
            </a:pPr>
            <a:r>
              <a:rPr lang="it-IT" sz="1800" b="1" dirty="0">
                <a:solidFill>
                  <a:schemeClr val="accent6">
                    <a:lumMod val="75000"/>
                  </a:schemeClr>
                </a:solidFill>
                <a:latin typeface="Arial Narrow" pitchFamily="34" charset="0"/>
              </a:rPr>
              <a:t>I PRINCIPALI PROGETTI DELLA DIVISIONE TOOLS/APPLICATIVI</a:t>
            </a:r>
          </a:p>
          <a:p>
            <a:pPr algn="just" eaLnBrk="1" hangingPunct="1">
              <a:buFont typeface="Arial" pitchFamily="34" charset="0"/>
              <a:buChar char="•"/>
            </a:pPr>
            <a:endParaRPr lang="it-IT" altLang="it-IT" sz="1400" b="1" dirty="0">
              <a:solidFill>
                <a:schemeClr val="accent6">
                  <a:lumMod val="75000"/>
                </a:schemeClr>
              </a:solidFill>
              <a:latin typeface="Arial Narrow" pitchFamily="34" charset="0"/>
            </a:endParaRPr>
          </a:p>
          <a:p>
            <a:pPr algn="just" eaLnBrk="1" hangingPunct="1">
              <a:buFont typeface="Arial" pitchFamily="34" charset="0"/>
              <a:buChar char="•"/>
            </a:pPr>
            <a:r>
              <a:rPr lang="it-IT" altLang="it-IT" sz="1400" b="1" dirty="0">
                <a:solidFill>
                  <a:schemeClr val="accent6">
                    <a:lumMod val="75000"/>
                  </a:schemeClr>
                </a:solidFill>
                <a:latin typeface="Arial Narrow" pitchFamily="34" charset="0"/>
              </a:rPr>
              <a:t>COME CONTATTARCI</a:t>
            </a:r>
          </a:p>
          <a:p>
            <a:pPr algn="just" eaLnBrk="1" hangingPunct="1">
              <a:buFont typeface="Arial" pitchFamily="34" charset="0"/>
              <a:buChar char="•"/>
            </a:pPr>
            <a:endParaRPr lang="it-IT" altLang="it-IT" sz="1400" dirty="0">
              <a:solidFill>
                <a:schemeClr val="accent6">
                  <a:lumMod val="75000"/>
                </a:schemeClr>
              </a:solidFill>
              <a:latin typeface="Arial" pitchFamily="34" charset="0"/>
            </a:endParaRPr>
          </a:p>
        </p:txBody>
      </p:sp>
    </p:spTree>
    <p:extLst>
      <p:ext uri="{BB962C8B-B14F-4D97-AF65-F5344CB8AC3E}">
        <p14:creationId xmlns:p14="http://schemas.microsoft.com/office/powerpoint/2010/main" val="15142841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2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8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shS11f5PUiyZnjC2lg5G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BlafPQOHUS56gyKpa93U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Katp3DxS0ejo7q.MiILz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BlafPQOHUS56gyKpa93U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Katp3DxS0ejo7q.MiILz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LLUk7zJbUOclw73x40ei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BshS11f5PUiyZnjC2lg5G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QBlafPQOHUS56gyKpa93U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cKatp3DxS0ejo7q.MiILz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shS11f5PUiyZnjC2lg5G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LLUk7zJbUOclw73x40ei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QBlafPQOHUS56gyKpa93U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cKatp3DxS0ejo7q.MiILz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oLLUk7zJbUOclw73x40ei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shS11f5PUiyZnjC2lg5G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QBlafPQOHUS56gyKpa93U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FWwNzEVzEyfENkyHIdQU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Katp3DxS0ejo7q.MiILz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BlafPQOHUS56gyKpa93U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cKatp3DxS0ejo7q.MiILz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QBlafPQOHUS56gyKpa93U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cKatp3DxS0ejo7q.MiILz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QBlafPQOHUS56gyKpa93U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4mjqSgiLkGdXmKhQoOwC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Katp3DxS0ejo7q.MiILz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QBlafPQOHUS56gyKpa93U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cKatp3DxS0ejo7q.MiILz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QBlafPQOHUS56gyKpa93U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Katp3DxS0ejo7q.MiILz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QBlafPQOHUS56gyKpa93U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cKatp3DxS0ejo7q.MiILz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BlafPQOHUS56gyKpa93U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LLUk7zJbUOclw73x40ei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BshS11f5PUiyZnjC2lg5G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BlafPQOHUS56gyKpa93U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cKatp3DxS0ejo7q.MiILz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LLUk7zJbUOclw73x40eiA"/>
</p:tagLst>
</file>

<file path=ppt/theme/theme1.xml><?xml version="1.0" encoding="utf-8"?>
<a:theme xmlns:a="http://schemas.openxmlformats.org/drawingml/2006/main" name="Presentazione vuota">
  <a:themeElements>
    <a:clrScheme name="Presentazione vuo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zione vuota">
      <a:majorFont>
        <a:latin typeface="Swis721 Bd BT"/>
        <a:ea typeface=""/>
        <a:cs typeface=""/>
      </a:majorFont>
      <a:minorFont>
        <a:latin typeface="Swis721 Th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Swis721 Bd BT"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Swis721 Bd BT" charset="0"/>
          </a:defRPr>
        </a:defPPr>
      </a:lstStyle>
    </a:lnDef>
  </a:objectDefaults>
  <a:extraClrSchemeLst>
    <a:extraClrScheme>
      <a:clrScheme name="Presentazione vuo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zione vuo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zione vuo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zione vuo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zione vuo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zione vuo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zione vuo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SISTEMA:Programmi:Microsoft Office 98:Modelli:Presentazione vuota</Template>
  <TotalTime>15700</TotalTime>
  <Words>2409</Words>
  <Application>Microsoft Office PowerPoint</Application>
  <PresentationFormat>Presentazione su schermo (4:3)</PresentationFormat>
  <Paragraphs>166</Paragraphs>
  <Slides>17</Slides>
  <Notes>14</Notes>
  <HiddenSlides>0</HiddenSlides>
  <MMClips>0</MMClips>
  <ScaleCrop>false</ScaleCrop>
  <HeadingPairs>
    <vt:vector size="8" baseType="variant">
      <vt:variant>
        <vt:lpstr>Caratteri utilizzati</vt:lpstr>
      </vt:variant>
      <vt:variant>
        <vt:i4>7</vt:i4>
      </vt:variant>
      <vt:variant>
        <vt:lpstr>Tema</vt:lpstr>
      </vt:variant>
      <vt:variant>
        <vt:i4>1</vt:i4>
      </vt:variant>
      <vt:variant>
        <vt:lpstr>Server OLE incorporati</vt:lpstr>
      </vt:variant>
      <vt:variant>
        <vt:i4>1</vt:i4>
      </vt:variant>
      <vt:variant>
        <vt:lpstr>Titoli diapositive</vt:lpstr>
      </vt:variant>
      <vt:variant>
        <vt:i4>17</vt:i4>
      </vt:variant>
    </vt:vector>
  </HeadingPairs>
  <TitlesOfParts>
    <vt:vector size="26" baseType="lpstr">
      <vt:lpstr>Arial</vt:lpstr>
      <vt:lpstr>Arial Narrow</vt:lpstr>
      <vt:lpstr>Book Antiqua</vt:lpstr>
      <vt:lpstr>Swis721 Bd BT</vt:lpstr>
      <vt:lpstr>Swis721 Th BT</vt:lpstr>
      <vt:lpstr>Times</vt:lpstr>
      <vt:lpstr>Wingdings</vt:lpstr>
      <vt:lpstr>Presentazione vuota</vt:lpstr>
      <vt:lpstr>think-cell Slide</vt:lpstr>
      <vt:lpstr>Presentazione standard di PowerPoint</vt:lpstr>
      <vt:lpstr>INDICE</vt:lpstr>
      <vt:lpstr>LE AREE DI ATTIVITA’</vt:lpstr>
      <vt:lpstr>INDICE</vt:lpstr>
      <vt:lpstr>   I MANAGING PARTNERS</vt:lpstr>
      <vt:lpstr>I MANAGING PARTNERS (segue) </vt:lpstr>
      <vt:lpstr>INDICE</vt:lpstr>
      <vt:lpstr>I NOSTRI CLIENTI</vt:lpstr>
      <vt:lpstr>INDICE</vt:lpstr>
      <vt:lpstr>I PROGETTI DELLA DIVISIONE TOOLS/APPLICATIVI</vt:lpstr>
      <vt:lpstr>I PROGETTI DELLA DIVISIONE TOOLS/APPLICATIVI</vt:lpstr>
      <vt:lpstr>I PROGETTI DELLA DIVISIONE TOOLS/APPLICATIVI</vt:lpstr>
      <vt:lpstr>I PROGETTI DELLA DIVISIONE TOOLS/APPLICATIVI</vt:lpstr>
      <vt:lpstr>I PROGETTI DELLA DIVISIONE TOOLS/APPLICATIVI</vt:lpstr>
      <vt:lpstr>I PROGETTI DELLA DIVISIONE TOOLS/APPLICATIVI</vt:lpstr>
      <vt:lpstr>INDICE</vt:lpstr>
      <vt:lpstr>COME CONTATTARCI</vt:lpstr>
    </vt:vector>
  </TitlesOfParts>
  <Company>DEMO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Nessun titolo diapositiva</dc:title>
  <dc:creator>DEMO</dc:creator>
  <cp:lastModifiedBy>Emanuele Maria Carluccio</cp:lastModifiedBy>
  <cp:revision>1119</cp:revision>
  <cp:lastPrinted>2018-01-17T11:28:38Z</cp:lastPrinted>
  <dcterms:created xsi:type="dcterms:W3CDTF">2004-06-21T16:14:59Z</dcterms:created>
  <dcterms:modified xsi:type="dcterms:W3CDTF">2021-04-15T06:48:19Z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ewDesign">
    <vt:lpwstr>Yes</vt:lpwstr>
  </property>
  <property fmtid="{D5CDD505-2E9C-101B-9397-08002B2CF9AE}" pid="3" name="Output Device">
    <vt:lpwstr>Canon Colorpass 1000</vt:lpwstr>
  </property>
</Properties>
</file>