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9" r:id="rId2"/>
    <p:sldMasterId id="2147483793" r:id="rId3"/>
  </p:sldMasterIdLst>
  <p:notesMasterIdLst>
    <p:notesMasterId r:id="rId33"/>
  </p:notesMasterIdLst>
  <p:handoutMasterIdLst>
    <p:handoutMasterId r:id="rId34"/>
  </p:handoutMasterIdLst>
  <p:sldIdLst>
    <p:sldId id="829" r:id="rId4"/>
    <p:sldId id="830" r:id="rId5"/>
    <p:sldId id="831" r:id="rId6"/>
    <p:sldId id="806" r:id="rId7"/>
    <p:sldId id="832" r:id="rId8"/>
    <p:sldId id="833" r:id="rId9"/>
    <p:sldId id="834" r:id="rId10"/>
    <p:sldId id="835" r:id="rId11"/>
    <p:sldId id="810" r:id="rId12"/>
    <p:sldId id="836" r:id="rId13"/>
    <p:sldId id="837" r:id="rId14"/>
    <p:sldId id="838" r:id="rId15"/>
    <p:sldId id="839" r:id="rId16"/>
    <p:sldId id="840" r:id="rId17"/>
    <p:sldId id="841" r:id="rId18"/>
    <p:sldId id="815" r:id="rId19"/>
    <p:sldId id="814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851" r:id="rId30"/>
    <p:sldId id="852" r:id="rId31"/>
    <p:sldId id="33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0A1"/>
    <a:srgbClr val="99CCFF"/>
    <a:srgbClr val="618C82"/>
    <a:srgbClr val="FE8083"/>
    <a:srgbClr val="C94CFE"/>
    <a:srgbClr val="96FE9B"/>
    <a:srgbClr val="9CCCD0"/>
    <a:srgbClr val="7C96BB"/>
    <a:srgbClr val="B8769C"/>
    <a:srgbClr val="C1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4291" autoAdjust="0"/>
  </p:normalViewPr>
  <p:slideViewPr>
    <p:cSldViewPr snapToGrid="0">
      <p:cViewPr varScale="1">
        <p:scale>
          <a:sx n="71" d="100"/>
          <a:sy n="71" d="100"/>
        </p:scale>
        <p:origin x="560" y="5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uig\OneDrive\Desktop\Seminario%20EFPA\Seminario%20EFPA%202\SINTESI%20RENDIMENTI%20v14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uig\OneDrive\Desktop\Seminario%20EFPA\Seminario%20EFPA%202\SINTESI%20RENDIMENTI%20v1403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36008278746239E-2"/>
          <c:y val="1.8883110128528557E-2"/>
          <c:w val="0.93312916219182884"/>
          <c:h val="0.95845715771723716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'asset class finali '!$B$6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86-4727-8A25-6A4A7282DB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86-4727-8A25-6A4A7282DBBF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986-4727-8A25-6A4A7282DBBF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86-4727-8A25-6A4A7282DBB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986-4727-8A25-6A4A7282DBB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986-4727-8A25-6A4A7282DBB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986-4727-8A25-6A4A7282DBBF}"/>
              </c:ext>
            </c:extLst>
          </c:dPt>
          <c:dPt>
            <c:idx val="1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986-4727-8A25-6A4A7282DBBF}"/>
              </c:ext>
            </c:extLst>
          </c:dPt>
          <c:dPt>
            <c:idx val="1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986-4727-8A25-6A4A7282DBB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986-4727-8A25-6A4A7282DBB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986-4727-8A25-6A4A7282DBBF}"/>
              </c:ext>
            </c:extLst>
          </c:dPt>
          <c:dPt>
            <c:idx val="1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986-4727-8A25-6A4A7282DBBF}"/>
              </c:ext>
            </c:extLst>
          </c:dPt>
          <c:dPt>
            <c:idx val="1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986-4727-8A25-6A4A7282DBBF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986-4727-8A25-6A4A7282DBBF}"/>
              </c:ext>
            </c:extLst>
          </c:dPt>
          <c:dPt>
            <c:idx val="2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986-4727-8A25-6A4A7282DBBF}"/>
              </c:ext>
            </c:extLst>
          </c:dPt>
          <c:dPt>
            <c:idx val="2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986-4727-8A25-6A4A7282DBBF}"/>
              </c:ext>
            </c:extLst>
          </c:dPt>
          <c:dPt>
            <c:idx val="2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986-4727-8A25-6A4A7282DBBF}"/>
              </c:ext>
            </c:extLst>
          </c:dPt>
          <c:dPt>
            <c:idx val="2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986-4727-8A25-6A4A7282DBBF}"/>
              </c:ext>
            </c:extLst>
          </c:dPt>
          <c:dPt>
            <c:idx val="29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986-4727-8A25-6A4A7282DBBF}"/>
              </c:ext>
            </c:extLst>
          </c:dPt>
          <c:dPt>
            <c:idx val="3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5986-4727-8A25-6A4A7282DBBF}"/>
              </c:ext>
            </c:extLst>
          </c:dPt>
          <c:dPt>
            <c:idx val="3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5986-4727-8A25-6A4A7282DBBF}"/>
              </c:ext>
            </c:extLst>
          </c:dPt>
          <c:dPt>
            <c:idx val="3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5986-4727-8A25-6A4A7282DBBF}"/>
              </c:ext>
            </c:extLst>
          </c:dPt>
          <c:cat>
            <c:strRef>
              <c:f>'asset class finali '!$C$4:$AI$4</c:f>
              <c:strCache>
                <c:ptCount val="33"/>
                <c:pt idx="0">
                  <c:v>3 anni</c:v>
                </c:pt>
                <c:pt idx="1">
                  <c:v>5 anni</c:v>
                </c:pt>
                <c:pt idx="2">
                  <c:v>7 anni</c:v>
                </c:pt>
                <c:pt idx="3">
                  <c:v>10 anni</c:v>
                </c:pt>
                <c:pt idx="4">
                  <c:v>15 anni</c:v>
                </c:pt>
                <c:pt idx="6">
                  <c:v>Az. USA</c:v>
                </c:pt>
                <c:pt idx="7">
                  <c:v>3 anni</c:v>
                </c:pt>
                <c:pt idx="8">
                  <c:v>5 anni</c:v>
                </c:pt>
                <c:pt idx="9">
                  <c:v>7 anni</c:v>
                </c:pt>
                <c:pt idx="10">
                  <c:v>10 anni</c:v>
                </c:pt>
                <c:pt idx="11">
                  <c:v>15 anni</c:v>
                </c:pt>
                <c:pt idx="13">
                  <c:v>Obblig. High Yield</c:v>
                </c:pt>
                <c:pt idx="14">
                  <c:v>3 anni</c:v>
                </c:pt>
                <c:pt idx="15">
                  <c:v>5 anni</c:v>
                </c:pt>
                <c:pt idx="16">
                  <c:v>7 anni</c:v>
                </c:pt>
                <c:pt idx="17">
                  <c:v>10 anni</c:v>
                </c:pt>
                <c:pt idx="18">
                  <c:v>15 anni</c:v>
                </c:pt>
                <c:pt idx="20">
                  <c:v>Obblig. Paesi emergenti</c:v>
                </c:pt>
                <c:pt idx="21">
                  <c:v>3 anni</c:v>
                </c:pt>
                <c:pt idx="22">
                  <c:v>5 anni</c:v>
                </c:pt>
                <c:pt idx="23">
                  <c:v>7 anni</c:v>
                </c:pt>
                <c:pt idx="24">
                  <c:v>10 anni</c:v>
                </c:pt>
                <c:pt idx="25">
                  <c:v>15 anni</c:v>
                </c:pt>
                <c:pt idx="27">
                  <c:v>Obblig. euro breve term.</c:v>
                </c:pt>
                <c:pt idx="28">
                  <c:v>3 anni</c:v>
                </c:pt>
                <c:pt idx="29">
                  <c:v>5 anni</c:v>
                </c:pt>
                <c:pt idx="30">
                  <c:v>7 anni</c:v>
                </c:pt>
                <c:pt idx="31">
                  <c:v>10 anni</c:v>
                </c:pt>
                <c:pt idx="32">
                  <c:v>15 anni</c:v>
                </c:pt>
              </c:strCache>
            </c:strRef>
          </c:cat>
          <c:val>
            <c:numRef>
              <c:f>'asset class finali '!$C$6:$AI$6</c:f>
              <c:numCache>
                <c:formatCode>0.00%</c:formatCode>
                <c:ptCount val="33"/>
                <c:pt idx="0">
                  <c:v>-0.22522129366736587</c:v>
                </c:pt>
                <c:pt idx="1">
                  <c:v>-0.1096172229595318</c:v>
                </c:pt>
                <c:pt idx="2">
                  <c:v>-1.2762821332835683E-3</c:v>
                </c:pt>
                <c:pt idx="3">
                  <c:v>1.9283329874716815E-2</c:v>
                </c:pt>
                <c:pt idx="4">
                  <c:v>4.8392334129422121E-2</c:v>
                </c:pt>
                <c:pt idx="6">
                  <c:v>0</c:v>
                </c:pt>
                <c:pt idx="7">
                  <c:v>-0.22018697580952906</c:v>
                </c:pt>
                <c:pt idx="8">
                  <c:v>-0.10955648647135474</c:v>
                </c:pt>
                <c:pt idx="9">
                  <c:v>-9.8157786322169982E-2</c:v>
                </c:pt>
                <c:pt idx="10">
                  <c:v>-6.9555792392794413E-2</c:v>
                </c:pt>
                <c:pt idx="11">
                  <c:v>1.4207834342619075E-2</c:v>
                </c:pt>
                <c:pt idx="13">
                  <c:v>0</c:v>
                </c:pt>
                <c:pt idx="14">
                  <c:v>-0.13463758708168572</c:v>
                </c:pt>
                <c:pt idx="15">
                  <c:v>-4.8444019387675175E-2</c:v>
                </c:pt>
                <c:pt idx="16">
                  <c:v>-4.7663675410629658E-2</c:v>
                </c:pt>
                <c:pt idx="17">
                  <c:v>-5.8564996748918796E-3</c:v>
                </c:pt>
                <c:pt idx="18">
                  <c:v>5.292259814535738E-2</c:v>
                </c:pt>
                <c:pt idx="20">
                  <c:v>0</c:v>
                </c:pt>
                <c:pt idx="21">
                  <c:v>-6.6886557337758723E-2</c:v>
                </c:pt>
                <c:pt idx="22">
                  <c:v>-1.1223149403188581E-2</c:v>
                </c:pt>
                <c:pt idx="23">
                  <c:v>-3.9279322655297877E-3</c:v>
                </c:pt>
                <c:pt idx="24">
                  <c:v>4.2474724432338684E-2</c:v>
                </c:pt>
                <c:pt idx="25">
                  <c:v>6.2250820236246174E-2</c:v>
                </c:pt>
                <c:pt idx="27">
                  <c:v>0</c:v>
                </c:pt>
                <c:pt idx="28">
                  <c:v>-2.7766096237161753E-3</c:v>
                </c:pt>
                <c:pt idx="29">
                  <c:v>-3.7315908910551254E-4</c:v>
                </c:pt>
                <c:pt idx="30">
                  <c:v>4.234116098246643E-3</c:v>
                </c:pt>
                <c:pt idx="31">
                  <c:v>1.1878277240378265E-2</c:v>
                </c:pt>
                <c:pt idx="32">
                  <c:v>2.0386286642020801E-2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5986-4727-8A25-6A4A7282DBBF}"/>
            </c:ext>
          </c:extLst>
        </c:ser>
        <c:ser>
          <c:idx val="0"/>
          <c:order val="1"/>
          <c:tx>
            <c:strRef>
              <c:f>'asset class finali '!$B$5</c:f>
              <c:strCache>
                <c:ptCount val="1"/>
                <c:pt idx="0">
                  <c:v>Best base annua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5986-4727-8A25-6A4A7282DB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5986-4727-8A25-6A4A7282DBB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5986-4727-8A25-6A4A7282DBBF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5986-4727-8A25-6A4A7282DBB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5986-4727-8A25-6A4A7282DBB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5986-4727-8A25-6A4A7282DBB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5986-4727-8A25-6A4A7282DBBF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5986-4727-8A25-6A4A7282DBB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5986-4727-8A25-6A4A7282DBB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5986-4727-8A25-6A4A7282DBBF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5986-4727-8A25-6A4A7282DBBF}"/>
              </c:ext>
            </c:extLst>
          </c:dPt>
          <c:dPt>
            <c:idx val="1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5986-4727-8A25-6A4A7282DBBF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5986-4727-8A25-6A4A7282DBBF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5986-4727-8A25-6A4A7282DBBF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5986-4727-8A25-6A4A7282DBBF}"/>
              </c:ext>
            </c:extLst>
          </c:dPt>
          <c:dPt>
            <c:idx val="2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5986-4727-8A25-6A4A7282DBBF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5986-4727-8A25-6A4A7282DBBF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5986-4727-8A25-6A4A7282DBBF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5986-4727-8A25-6A4A7282DBBF}"/>
              </c:ext>
            </c:extLst>
          </c:dPt>
          <c:dPt>
            <c:idx val="3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4-5986-4727-8A25-6A4A7282DBBF}"/>
              </c:ext>
            </c:extLst>
          </c:dPt>
          <c:cat>
            <c:strRef>
              <c:f>'asset class finali '!$C$4:$AI$4</c:f>
              <c:strCache>
                <c:ptCount val="33"/>
                <c:pt idx="0">
                  <c:v>3 anni</c:v>
                </c:pt>
                <c:pt idx="1">
                  <c:v>5 anni</c:v>
                </c:pt>
                <c:pt idx="2">
                  <c:v>7 anni</c:v>
                </c:pt>
                <c:pt idx="3">
                  <c:v>10 anni</c:v>
                </c:pt>
                <c:pt idx="4">
                  <c:v>15 anni</c:v>
                </c:pt>
                <c:pt idx="6">
                  <c:v>Az. USA</c:v>
                </c:pt>
                <c:pt idx="7">
                  <c:v>3 anni</c:v>
                </c:pt>
                <c:pt idx="8">
                  <c:v>5 anni</c:v>
                </c:pt>
                <c:pt idx="9">
                  <c:v>7 anni</c:v>
                </c:pt>
                <c:pt idx="10">
                  <c:v>10 anni</c:v>
                </c:pt>
                <c:pt idx="11">
                  <c:v>15 anni</c:v>
                </c:pt>
                <c:pt idx="13">
                  <c:v>Obblig. High Yield</c:v>
                </c:pt>
                <c:pt idx="14">
                  <c:v>3 anni</c:v>
                </c:pt>
                <c:pt idx="15">
                  <c:v>5 anni</c:v>
                </c:pt>
                <c:pt idx="16">
                  <c:v>7 anni</c:v>
                </c:pt>
                <c:pt idx="17">
                  <c:v>10 anni</c:v>
                </c:pt>
                <c:pt idx="18">
                  <c:v>15 anni</c:v>
                </c:pt>
                <c:pt idx="20">
                  <c:v>Obblig. Paesi emergenti</c:v>
                </c:pt>
                <c:pt idx="21">
                  <c:v>3 anni</c:v>
                </c:pt>
                <c:pt idx="22">
                  <c:v>5 anni</c:v>
                </c:pt>
                <c:pt idx="23">
                  <c:v>7 anni</c:v>
                </c:pt>
                <c:pt idx="24">
                  <c:v>10 anni</c:v>
                </c:pt>
                <c:pt idx="25">
                  <c:v>15 anni</c:v>
                </c:pt>
                <c:pt idx="27">
                  <c:v>Obblig. euro breve term.</c:v>
                </c:pt>
                <c:pt idx="28">
                  <c:v>3 anni</c:v>
                </c:pt>
                <c:pt idx="29">
                  <c:v>5 anni</c:v>
                </c:pt>
                <c:pt idx="30">
                  <c:v>7 anni</c:v>
                </c:pt>
                <c:pt idx="31">
                  <c:v>10 anni</c:v>
                </c:pt>
                <c:pt idx="32">
                  <c:v>15 anni</c:v>
                </c:pt>
              </c:strCache>
            </c:strRef>
          </c:cat>
          <c:val>
            <c:numRef>
              <c:f>'asset class finali '!$C$5:$AI$5</c:f>
              <c:numCache>
                <c:formatCode>0.00%</c:formatCode>
                <c:ptCount val="33"/>
                <c:pt idx="0">
                  <c:v>0.42456446428962136</c:v>
                </c:pt>
                <c:pt idx="1">
                  <c:v>0.31322164441816414</c:v>
                </c:pt>
                <c:pt idx="2">
                  <c:v>0.20154257199805214</c:v>
                </c:pt>
                <c:pt idx="3">
                  <c:v>0.13726800248608262</c:v>
                </c:pt>
                <c:pt idx="4">
                  <c:v>7.8846083920197874E-2</c:v>
                </c:pt>
                <c:pt idx="6">
                  <c:v>0</c:v>
                </c:pt>
                <c:pt idx="7">
                  <c:v>0.2723582515667502</c:v>
                </c:pt>
                <c:pt idx="8">
                  <c:v>0.22368351293458022</c:v>
                </c:pt>
                <c:pt idx="9">
                  <c:v>0.20494826472414118</c:v>
                </c:pt>
                <c:pt idx="10">
                  <c:v>0.18415214205386565</c:v>
                </c:pt>
                <c:pt idx="11">
                  <c:v>9.4090836451989901E-2</c:v>
                </c:pt>
                <c:pt idx="13">
                  <c:v>0</c:v>
                </c:pt>
                <c:pt idx="14">
                  <c:v>0.30585269371892099</c:v>
                </c:pt>
                <c:pt idx="15">
                  <c:v>0.22138801648254014</c:v>
                </c:pt>
                <c:pt idx="16">
                  <c:v>0.18773289906203772</c:v>
                </c:pt>
                <c:pt idx="17">
                  <c:v>0.14678052850975987</c:v>
                </c:pt>
                <c:pt idx="18">
                  <c:v>3.2865503711316801E-2</c:v>
                </c:pt>
                <c:pt idx="20">
                  <c:v>0</c:v>
                </c:pt>
                <c:pt idx="21">
                  <c:v>0.30834349515490045</c:v>
                </c:pt>
                <c:pt idx="22">
                  <c:v>0.18628053410547918</c:v>
                </c:pt>
                <c:pt idx="23">
                  <c:v>0.14786601231728347</c:v>
                </c:pt>
                <c:pt idx="24">
                  <c:v>7.1049261101742811E-2</c:v>
                </c:pt>
                <c:pt idx="25">
                  <c:v>4.3814053617437176E-2</c:v>
                </c:pt>
                <c:pt idx="27">
                  <c:v>0</c:v>
                </c:pt>
                <c:pt idx="28">
                  <c:v>6.2209642585910885E-2</c:v>
                </c:pt>
                <c:pt idx="29">
                  <c:v>5.3042663672258294E-2</c:v>
                </c:pt>
                <c:pt idx="30">
                  <c:v>4.2437557270848636E-2</c:v>
                </c:pt>
                <c:pt idx="31">
                  <c:v>3.1797041542286131E-2</c:v>
                </c:pt>
                <c:pt idx="32">
                  <c:v>2.0113338556452476E-2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5986-4727-8A25-6A4A7282D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28895248"/>
        <c:axId val="1328895664"/>
      </c:barChart>
      <c:catAx>
        <c:axId val="1328895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8895664"/>
        <c:crosses val="autoZero"/>
        <c:auto val="1"/>
        <c:lblAlgn val="ctr"/>
        <c:lblOffset val="100"/>
        <c:noMultiLvlLbl val="0"/>
      </c:catAx>
      <c:valAx>
        <c:axId val="132889566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it-IT"/>
          </a:p>
        </c:txPr>
        <c:crossAx val="1328895248"/>
        <c:crosses val="autoZero"/>
        <c:crossBetween val="between"/>
        <c:majorUnit val="5.000000000000001E-2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50717734830476E-2"/>
          <c:y val="3.4126652694840921E-2"/>
          <c:w val="0.92588033847877127"/>
          <c:h val="0.95488062744672475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'ptf finali'!$B$6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E4-46EA-89AE-20E6A66A883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E4-46EA-89AE-20E6A66A883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E4-46EA-89AE-20E6A66A8830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E4-46EA-89AE-20E6A66A8830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BE4-46EA-89AE-20E6A66A883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BE4-46EA-89AE-20E6A66A883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BE4-46EA-89AE-20E6A66A8830}"/>
              </c:ext>
            </c:extLst>
          </c:dPt>
          <c:dPt>
            <c:idx val="1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BE4-46EA-89AE-20E6A66A8830}"/>
              </c:ext>
            </c:extLst>
          </c:dPt>
          <c:dPt>
            <c:idx val="1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BE4-46EA-89AE-20E6A66A8830}"/>
              </c:ext>
            </c:extLst>
          </c:dPt>
          <c:dPt>
            <c:idx val="1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BE4-46EA-89AE-20E6A66A8830}"/>
              </c:ext>
            </c:extLst>
          </c:dPt>
          <c:dPt>
            <c:idx val="1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BE4-46EA-89AE-20E6A66A8830}"/>
              </c:ext>
            </c:extLst>
          </c:dPt>
          <c:dPt>
            <c:idx val="1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BE4-46EA-89AE-20E6A66A8830}"/>
              </c:ext>
            </c:extLst>
          </c:dPt>
          <c:dPt>
            <c:idx val="1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BE4-46EA-89AE-20E6A66A8830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BE4-46EA-89AE-20E6A66A8830}"/>
              </c:ext>
            </c:extLst>
          </c:dPt>
          <c:dPt>
            <c:idx val="2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BE4-46EA-89AE-20E6A66A8830}"/>
              </c:ext>
            </c:extLst>
          </c:dPt>
          <c:dPt>
            <c:idx val="2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BE4-46EA-89AE-20E6A66A8830}"/>
              </c:ext>
            </c:extLst>
          </c:dPt>
          <c:dPt>
            <c:idx val="2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BE4-46EA-89AE-20E6A66A8830}"/>
              </c:ext>
            </c:extLst>
          </c:dPt>
          <c:dPt>
            <c:idx val="2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BE4-46EA-89AE-20E6A66A8830}"/>
              </c:ext>
            </c:extLst>
          </c:dPt>
          <c:dPt>
            <c:idx val="29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BE4-46EA-89AE-20E6A66A8830}"/>
              </c:ext>
            </c:extLst>
          </c:dPt>
          <c:dPt>
            <c:idx val="3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BE4-46EA-89AE-20E6A66A8830}"/>
              </c:ext>
            </c:extLst>
          </c:dPt>
          <c:dPt>
            <c:idx val="3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BE4-46EA-89AE-20E6A66A8830}"/>
              </c:ext>
            </c:extLst>
          </c:dPt>
          <c:dPt>
            <c:idx val="3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BE4-46EA-89AE-20E6A66A8830}"/>
              </c:ext>
            </c:extLst>
          </c:dPt>
          <c:cat>
            <c:strRef>
              <c:f>'ptf finali'!$C$4:$AI$4</c:f>
              <c:strCache>
                <c:ptCount val="33"/>
                <c:pt idx="0">
                  <c:v>3 anni</c:v>
                </c:pt>
                <c:pt idx="1">
                  <c:v>5 anni</c:v>
                </c:pt>
                <c:pt idx="2">
                  <c:v>7 anni</c:v>
                </c:pt>
                <c:pt idx="3">
                  <c:v>10 anni</c:v>
                </c:pt>
                <c:pt idx="4">
                  <c:v>15 anni</c:v>
                </c:pt>
                <c:pt idx="6">
                  <c:v>PTF 14</c:v>
                </c:pt>
                <c:pt idx="7">
                  <c:v>3 anni</c:v>
                </c:pt>
                <c:pt idx="8">
                  <c:v>5 anni</c:v>
                </c:pt>
                <c:pt idx="9">
                  <c:v>7 anni</c:v>
                </c:pt>
                <c:pt idx="10">
                  <c:v>10 anni</c:v>
                </c:pt>
                <c:pt idx="11">
                  <c:v>15 anni</c:v>
                </c:pt>
                <c:pt idx="13">
                  <c:v>PTF 9 </c:v>
                </c:pt>
                <c:pt idx="14">
                  <c:v>3 anni</c:v>
                </c:pt>
                <c:pt idx="15">
                  <c:v>5 anni</c:v>
                </c:pt>
                <c:pt idx="16">
                  <c:v>7 anni</c:v>
                </c:pt>
                <c:pt idx="17">
                  <c:v>10 anni</c:v>
                </c:pt>
                <c:pt idx="18">
                  <c:v>15 anni</c:v>
                </c:pt>
                <c:pt idx="20">
                  <c:v>PTF 6 </c:v>
                </c:pt>
                <c:pt idx="21">
                  <c:v>3 anni</c:v>
                </c:pt>
                <c:pt idx="22">
                  <c:v>5 anni</c:v>
                </c:pt>
                <c:pt idx="23">
                  <c:v>7 anni</c:v>
                </c:pt>
                <c:pt idx="24">
                  <c:v>10 anni</c:v>
                </c:pt>
                <c:pt idx="25">
                  <c:v>15 anni</c:v>
                </c:pt>
                <c:pt idx="27">
                  <c:v>PTF 3</c:v>
                </c:pt>
                <c:pt idx="28">
                  <c:v>3 anni</c:v>
                </c:pt>
                <c:pt idx="29">
                  <c:v>5 anni</c:v>
                </c:pt>
                <c:pt idx="30">
                  <c:v>7 anni</c:v>
                </c:pt>
                <c:pt idx="31">
                  <c:v>10 anni</c:v>
                </c:pt>
                <c:pt idx="32">
                  <c:v>15 anni</c:v>
                </c:pt>
              </c:strCache>
            </c:strRef>
          </c:cat>
          <c:val>
            <c:numRef>
              <c:f>'ptf finali'!$C$6:$AI$6</c:f>
              <c:numCache>
                <c:formatCode>0.00%</c:formatCode>
                <c:ptCount val="33"/>
                <c:pt idx="0">
                  <c:v>-0.17386113312044793</c:v>
                </c:pt>
                <c:pt idx="1">
                  <c:v>-6.4681481158750831E-2</c:v>
                </c:pt>
                <c:pt idx="2">
                  <c:v>-4.6612167348656031E-2</c:v>
                </c:pt>
                <c:pt idx="3">
                  <c:v>-2.043324246594691E-2</c:v>
                </c:pt>
                <c:pt idx="4">
                  <c:v>3.1247784392311795E-2</c:v>
                </c:pt>
                <c:pt idx="6">
                  <c:v>0</c:v>
                </c:pt>
                <c:pt idx="7">
                  <c:v>-0.11983875118734888</c:v>
                </c:pt>
                <c:pt idx="8">
                  <c:v>-3.1820097032382089E-2</c:v>
                </c:pt>
                <c:pt idx="9">
                  <c:v>-3.0683799803315703E-2</c:v>
                </c:pt>
                <c:pt idx="10">
                  <c:v>-6.4123952740064993E-3</c:v>
                </c:pt>
                <c:pt idx="11">
                  <c:v>3.2012288541914291E-2</c:v>
                </c:pt>
                <c:pt idx="13">
                  <c:v>0</c:v>
                </c:pt>
                <c:pt idx="14">
                  <c:v>-6.0557757129020562E-2</c:v>
                </c:pt>
                <c:pt idx="15">
                  <c:v>-6.8279374948820859E-4</c:v>
                </c:pt>
                <c:pt idx="16">
                  <c:v>-5.3903440546331227E-3</c:v>
                </c:pt>
                <c:pt idx="17">
                  <c:v>1.2516656674012916E-2</c:v>
                </c:pt>
                <c:pt idx="18">
                  <c:v>3.7699742454253338E-2</c:v>
                </c:pt>
                <c:pt idx="20">
                  <c:v>0</c:v>
                </c:pt>
                <c:pt idx="21">
                  <c:v>-1.5393214030075875E-2</c:v>
                </c:pt>
                <c:pt idx="22">
                  <c:v>1.1681938772839962E-2</c:v>
                </c:pt>
                <c:pt idx="23">
                  <c:v>1.5233285480115821E-2</c:v>
                </c:pt>
                <c:pt idx="24">
                  <c:v>2.6590531196274414E-2</c:v>
                </c:pt>
                <c:pt idx="25">
                  <c:v>4.324007262618812E-2</c:v>
                </c:pt>
                <c:pt idx="27">
                  <c:v>0</c:v>
                </c:pt>
                <c:pt idx="28">
                  <c:v>4.5803433555140494E-3</c:v>
                </c:pt>
                <c:pt idx="29">
                  <c:v>7.7583319985581323E-3</c:v>
                </c:pt>
                <c:pt idx="30">
                  <c:v>2.2713371475127309E-2</c:v>
                </c:pt>
                <c:pt idx="31">
                  <c:v>2.9151415806255798E-2</c:v>
                </c:pt>
                <c:pt idx="32">
                  <c:v>3.2653048167497367E-2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2BE4-46EA-89AE-20E6A66A8830}"/>
            </c:ext>
          </c:extLst>
        </c:ser>
        <c:ser>
          <c:idx val="0"/>
          <c:order val="1"/>
          <c:tx>
            <c:strRef>
              <c:f>'ptf finali'!$B$5</c:f>
              <c:strCache>
                <c:ptCount val="1"/>
                <c:pt idx="0">
                  <c:v>Best base annua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2BE4-46EA-89AE-20E6A66A883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2BE4-46EA-89AE-20E6A66A883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2BE4-46EA-89AE-20E6A66A8830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2BE4-46EA-89AE-20E6A66A883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2BE4-46EA-89AE-20E6A66A883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2BE4-46EA-89AE-20E6A66A883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2BE4-46EA-89AE-20E6A66A8830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2BE4-46EA-89AE-20E6A66A8830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2BE4-46EA-89AE-20E6A66A8830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2BE4-46EA-89AE-20E6A66A8830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2BE4-46EA-89AE-20E6A66A8830}"/>
              </c:ext>
            </c:extLst>
          </c:dPt>
          <c:dPt>
            <c:idx val="1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2BE4-46EA-89AE-20E6A66A883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2BE4-46EA-89AE-20E6A66A8830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2BE4-46EA-89AE-20E6A66A8830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2BE4-46EA-89AE-20E6A66A8830}"/>
              </c:ext>
            </c:extLst>
          </c:dPt>
          <c:dPt>
            <c:idx val="2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2BE4-46EA-89AE-20E6A66A8830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2BE4-46EA-89AE-20E6A66A8830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2BE4-46EA-89AE-20E6A66A8830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2BE4-46EA-89AE-20E6A66A8830}"/>
              </c:ext>
            </c:extLst>
          </c:dPt>
          <c:dPt>
            <c:idx val="3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4-2BE4-46EA-89AE-20E6A66A8830}"/>
              </c:ext>
            </c:extLst>
          </c:dPt>
          <c:cat>
            <c:strRef>
              <c:f>'ptf finali'!$C$4:$AI$4</c:f>
              <c:strCache>
                <c:ptCount val="33"/>
                <c:pt idx="0">
                  <c:v>3 anni</c:v>
                </c:pt>
                <c:pt idx="1">
                  <c:v>5 anni</c:v>
                </c:pt>
                <c:pt idx="2">
                  <c:v>7 anni</c:v>
                </c:pt>
                <c:pt idx="3">
                  <c:v>10 anni</c:v>
                </c:pt>
                <c:pt idx="4">
                  <c:v>15 anni</c:v>
                </c:pt>
                <c:pt idx="6">
                  <c:v>PTF 14</c:v>
                </c:pt>
                <c:pt idx="7">
                  <c:v>3 anni</c:v>
                </c:pt>
                <c:pt idx="8">
                  <c:v>5 anni</c:v>
                </c:pt>
                <c:pt idx="9">
                  <c:v>7 anni</c:v>
                </c:pt>
                <c:pt idx="10">
                  <c:v>10 anni</c:v>
                </c:pt>
                <c:pt idx="11">
                  <c:v>15 anni</c:v>
                </c:pt>
                <c:pt idx="13">
                  <c:v>PTF 9 </c:v>
                </c:pt>
                <c:pt idx="14">
                  <c:v>3 anni</c:v>
                </c:pt>
                <c:pt idx="15">
                  <c:v>5 anni</c:v>
                </c:pt>
                <c:pt idx="16">
                  <c:v>7 anni</c:v>
                </c:pt>
                <c:pt idx="17">
                  <c:v>10 anni</c:v>
                </c:pt>
                <c:pt idx="18">
                  <c:v>15 anni</c:v>
                </c:pt>
                <c:pt idx="20">
                  <c:v>PTF 6 </c:v>
                </c:pt>
                <c:pt idx="21">
                  <c:v>3 anni</c:v>
                </c:pt>
                <c:pt idx="22">
                  <c:v>5 anni</c:v>
                </c:pt>
                <c:pt idx="23">
                  <c:v>7 anni</c:v>
                </c:pt>
                <c:pt idx="24">
                  <c:v>10 anni</c:v>
                </c:pt>
                <c:pt idx="25">
                  <c:v>15 anni</c:v>
                </c:pt>
                <c:pt idx="27">
                  <c:v>PTF 3</c:v>
                </c:pt>
                <c:pt idx="28">
                  <c:v>3 anni</c:v>
                </c:pt>
                <c:pt idx="29">
                  <c:v>5 anni</c:v>
                </c:pt>
                <c:pt idx="30">
                  <c:v>7 anni</c:v>
                </c:pt>
                <c:pt idx="31">
                  <c:v>10 anni</c:v>
                </c:pt>
                <c:pt idx="32">
                  <c:v>15 anni</c:v>
                </c:pt>
              </c:strCache>
            </c:strRef>
          </c:cat>
          <c:val>
            <c:numRef>
              <c:f>'ptf finali'!$C$5:$AI$5</c:f>
              <c:numCache>
                <c:formatCode>0.00%</c:formatCode>
                <c:ptCount val="33"/>
                <c:pt idx="0">
                  <c:v>0.25892297389579144</c:v>
                </c:pt>
                <c:pt idx="1">
                  <c:v>0.19258870772665238</c:v>
                </c:pt>
                <c:pt idx="2">
                  <c:v>0.16488645757549825</c:v>
                </c:pt>
                <c:pt idx="3">
                  <c:v>0.14564751332640857</c:v>
                </c:pt>
                <c:pt idx="4">
                  <c:v>6.6725196249291185E-2</c:v>
                </c:pt>
                <c:pt idx="6">
                  <c:v>0</c:v>
                </c:pt>
                <c:pt idx="7">
                  <c:v>0.2099138569538288</c:v>
                </c:pt>
                <c:pt idx="8">
                  <c:v>0.15842715629307413</c:v>
                </c:pt>
                <c:pt idx="9">
                  <c:v>0.13548460439749466</c:v>
                </c:pt>
                <c:pt idx="10">
                  <c:v>0.11854158240213652</c:v>
                </c:pt>
                <c:pt idx="11">
                  <c:v>4.818239922853107E-2</c:v>
                </c:pt>
                <c:pt idx="13">
                  <c:v>0</c:v>
                </c:pt>
                <c:pt idx="14">
                  <c:v>0.1507327177857638</c:v>
                </c:pt>
                <c:pt idx="15">
                  <c:v>0.11664071467821602</c:v>
                </c:pt>
                <c:pt idx="16">
                  <c:v>0.10334339290342087</c:v>
                </c:pt>
                <c:pt idx="17">
                  <c:v>7.4895107381416803E-2</c:v>
                </c:pt>
                <c:pt idx="18">
                  <c:v>2.6389795951873962E-2</c:v>
                </c:pt>
                <c:pt idx="20">
                  <c:v>0</c:v>
                </c:pt>
                <c:pt idx="21">
                  <c:v>0.11102117182162763</c:v>
                </c:pt>
                <c:pt idx="22">
                  <c:v>7.5269048334922539E-2</c:v>
                </c:pt>
                <c:pt idx="23">
                  <c:v>6.8193492089340113E-2</c:v>
                </c:pt>
                <c:pt idx="24">
                  <c:v>4.1057888482909588E-2</c:v>
                </c:pt>
                <c:pt idx="25">
                  <c:v>1.2007548834063186E-2</c:v>
                </c:pt>
                <c:pt idx="27">
                  <c:v>0</c:v>
                </c:pt>
                <c:pt idx="28">
                  <c:v>6.4522123025464007E-2</c:v>
                </c:pt>
                <c:pt idx="29">
                  <c:v>4.7611934591736293E-2</c:v>
                </c:pt>
                <c:pt idx="30">
                  <c:v>3.3081403690749411E-2</c:v>
                </c:pt>
                <c:pt idx="31">
                  <c:v>1.7375075202928913E-2</c:v>
                </c:pt>
                <c:pt idx="32">
                  <c:v>1.1872345869504697E-2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2BE4-46EA-89AE-20E6A66A8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28895248"/>
        <c:axId val="1328895664"/>
      </c:barChart>
      <c:catAx>
        <c:axId val="1328895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8895664"/>
        <c:crosses val="autoZero"/>
        <c:auto val="1"/>
        <c:lblAlgn val="ctr"/>
        <c:lblOffset val="100"/>
        <c:noMultiLvlLbl val="0"/>
      </c:catAx>
      <c:valAx>
        <c:axId val="132889566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it-IT"/>
          </a:p>
        </c:txPr>
        <c:crossAx val="132889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0.06208</cdr:x>
      <cdr:y>0.5903</cdr:y>
    </cdr:from>
    <cdr:to>
      <cdr:x>1</cdr:x>
      <cdr:y>0.59875</cdr:y>
    </cdr:to>
    <cdr:cxnSp macro="">
      <cdr:nvCxnSpPr>
        <cdr:cNvPr id="2" name="Connettore diritto 1">
          <a:extLst xmlns:a="http://schemas.openxmlformats.org/drawingml/2006/main">
            <a:ext uri="{FF2B5EF4-FFF2-40B4-BE49-F238E27FC236}">
              <a16:creationId xmlns:a16="http://schemas.microsoft.com/office/drawing/2014/main" id="{F8C6729E-B243-4BBA-898F-59524B004F4C}"/>
            </a:ext>
          </a:extLst>
        </cdr:cNvPr>
        <cdr:cNvCxnSpPr/>
      </cdr:nvCxnSpPr>
      <cdr:spPr>
        <a:xfrm xmlns:a="http://schemas.openxmlformats.org/drawingml/2006/main" flipV="1">
          <a:off x="533972" y="3655427"/>
          <a:ext cx="8067213" cy="5230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8611-37F0-9448-8EF8-ACC48A885950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DDD9-CEAD-9D4C-806C-8C4790361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84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9EEDE-7D43-4A4C-9AD8-3A5F9F058E08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2D2D-96E7-44BE-BC51-4434E4BD94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81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2D2D-96E7-44BE-BC51-4434E4BD94B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4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2D2D-96E7-44BE-BC51-4434E4BD94B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99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9">
            <a:extLst>
              <a:ext uri="{FF2B5EF4-FFF2-40B4-BE49-F238E27FC236}">
                <a16:creationId xmlns:a16="http://schemas.microsoft.com/office/drawing/2014/main" id="{40087FC0-219F-4F8C-919B-435469E1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79" y="3890989"/>
            <a:ext cx="769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63D892B1-1478-4EBB-AE96-614A70E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79" y="5335991"/>
            <a:ext cx="3044125" cy="61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77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A2C8C-4331-4207-B50D-48C8A30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FAF94-8277-4D42-8741-9ED6B838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0CF536-4AD8-4FED-9FA2-EDAF0079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0A9236-C9ED-4058-BC6B-6BB959C1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BAA45D-C4C7-417D-8215-D278DB8B3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543FBF2A-4DC0-4B89-9B49-A934E4EF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72C6B338-2C7C-43A9-AD03-82CAD411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0424766C-D50E-47FF-B357-EADE7D5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7CE99-4C37-4DF9-A212-53A8D4B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22"/>
            <a:ext cx="10515600" cy="66642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E4857D9-B93C-4599-8598-30D0C94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754C0E8-0393-4B90-88BC-5164E5A8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769C809-8129-470C-ADB3-A3D7D6A0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4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FD38147-03AC-41CB-AA54-E804C72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12910E9-F6A0-4A2F-A9CE-3360205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7CBB938-1DAF-47D5-A9B2-ACA7A6E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3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A9955-25B6-41F4-B9C8-9714E9F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EB97E-BA37-4251-BAC3-9471060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7A5125-C42E-47FA-8F56-05C0FB8B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1EAAFF8-EF4A-44F2-9085-0C4A9111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84A6264-C81B-4E73-92A9-16A21EBB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3BAA86DE-1EB0-4B1B-AF5E-AD92EE66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1A63D-40C2-49F3-8D35-719A3521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A38F7-CCF0-4AA4-AC44-AD78660F0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9CB223-A457-409B-863C-7F5B254B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3E8E630C-F920-4E56-AEEE-F94CE9D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10FBE9D-854D-4D3C-A935-BAE6026A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FAC9D0A0-9672-4F21-8968-BE710D4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5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81C61-081C-4C1A-900D-988A4CBA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33EAF7-3687-46A1-A7C2-D7A2C576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626A1EF-70F6-4321-97DA-481A4A6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E2E66C4-659F-42C7-8792-63B6007B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F1FF68B-B6C3-4E8C-9E57-77830FA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B6DA74-4C9C-42C0-83C8-E2081F1B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E5D464-FF32-497E-B0E3-52A39BD1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E7B07A5-C480-41E3-A37E-B04231BF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99DC338-B5E1-4C77-95DF-5BF69555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4AEA9C0-BBD5-4138-B9DA-9A3A352F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9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71A5-1E14-4C3B-9AFD-A59AC52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7F650B-85F5-4F2D-B4A3-6B6243C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257" y="6382474"/>
            <a:ext cx="407126" cy="365125"/>
          </a:xfrm>
        </p:spPr>
        <p:txBody>
          <a:bodyPr/>
          <a:lstStyle>
            <a:lvl1pPr>
              <a:defRPr b="1">
                <a:solidFill>
                  <a:srgbClr val="0950A0"/>
                </a:solidFill>
                <a:latin typeface="Century Gothic" panose="020B0502020202020204" pitchFamily="34" charset="0"/>
              </a:defRPr>
            </a:lvl1pPr>
          </a:lstStyle>
          <a:p>
            <a:fld id="{6D9E7965-FAB2-4DEF-8741-FAD57A8CC21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53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9F8F3-C5E4-41F5-BE54-81C00AB5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E2146-41D4-4A2D-A6B6-3FF0B88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24489D-259F-4DC4-A99B-B9950F6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Segnaposto titolo 8">
            <a:extLst>
              <a:ext uri="{FF2B5EF4-FFF2-40B4-BE49-F238E27FC236}">
                <a16:creationId xmlns:a16="http://schemas.microsoft.com/office/drawing/2014/main" id="{5E74AF86-FDEB-4EEA-A981-2F04A30F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F9B048E8-7283-4F8D-A241-C9F168D6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7436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8">
            <a:extLst>
              <a:ext uri="{FF2B5EF4-FFF2-40B4-BE49-F238E27FC236}">
                <a16:creationId xmlns:a16="http://schemas.microsoft.com/office/drawing/2014/main" id="{AA992EDF-4685-4633-A339-483B3052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4BEBBBDC-5096-4F6F-A7CB-7B5B954F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A718168-2A48-4C9E-AEE3-9B96FD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41FA5AD0-6320-4576-BC22-065CDF2D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84E6A4ED-16A1-48FA-8074-76B54A92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9">
            <a:extLst>
              <a:ext uri="{FF2B5EF4-FFF2-40B4-BE49-F238E27FC236}">
                <a16:creationId xmlns:a16="http://schemas.microsoft.com/office/drawing/2014/main" id="{60C9A4B5-D380-4908-B00B-A7F22E91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79" y="3890989"/>
            <a:ext cx="769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995B7FEE-E38A-40CF-BD25-6FB6D87C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79" y="5335991"/>
            <a:ext cx="3044125" cy="61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322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E0B70-70F1-4EFF-A3FB-EAFDC4A2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E9A7C2-AB05-495A-9CBB-2C610D602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0" name="Segnaposto titolo 8">
            <a:extLst>
              <a:ext uri="{FF2B5EF4-FFF2-40B4-BE49-F238E27FC236}">
                <a16:creationId xmlns:a16="http://schemas.microsoft.com/office/drawing/2014/main" id="{5C13422F-8B96-47A1-A325-8606A499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F88463EC-9801-4FC9-824C-103627DC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9ECBC44-59EF-4F03-9B39-5EBF6727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E670D55-07FE-4253-93A0-E4292B06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75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A2C8C-4331-4207-B50D-48C8A30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FAF94-8277-4D42-8741-9ED6B838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0CF536-4AD8-4FED-9FA2-EDAF0079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0A9236-C9ED-4058-BC6B-6BB959C1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BAA45D-C4C7-417D-8215-D278DB8B3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543FBF2A-4DC0-4B89-9B49-A934E4EF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72C6B338-2C7C-43A9-AD03-82CAD411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0424766C-D50E-47FF-B357-EADE7D5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6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7CE99-4C37-4DF9-A212-53A8D4B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22"/>
            <a:ext cx="10515600" cy="66642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E4857D9-B93C-4599-8598-30D0C94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754C0E8-0393-4B90-88BC-5164E5A8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769C809-8129-470C-ADB3-A3D7D6A0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1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FD38147-03AC-41CB-AA54-E804C72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12910E9-F6A0-4A2F-A9CE-3360205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7CBB938-1DAF-47D5-A9B2-ACA7A6E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88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A9955-25B6-41F4-B9C8-9714E9F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EB97E-BA37-4251-BAC3-9471060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7A5125-C42E-47FA-8F56-05C0FB8B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1EAAFF8-EF4A-44F2-9085-0C4A9111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84A6264-C81B-4E73-92A9-16A21EBB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3BAA86DE-1EB0-4B1B-AF5E-AD92EE66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25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1A63D-40C2-49F3-8D35-719A3521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A38F7-CCF0-4AA4-AC44-AD78660F0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9CB223-A457-409B-863C-7F5B254B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3E8E630C-F920-4E56-AEEE-F94CE9D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10FBE9D-854D-4D3C-A935-BAE6026A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FAC9D0A0-9672-4F21-8968-BE710D4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36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81C61-081C-4C1A-900D-988A4CBA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33EAF7-3687-46A1-A7C2-D7A2C576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626A1EF-70F6-4321-97DA-481A4A6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E2E66C4-659F-42C7-8792-63B6007B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F1FF68B-B6C3-4E8C-9E57-77830FA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32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B6DA74-4C9C-42C0-83C8-E2081F1B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E5D464-FF32-497E-B0E3-52A39BD1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E7B07A5-C480-41E3-A37E-B04231BF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99DC338-B5E1-4C77-95DF-5BF69555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4AEA9C0-BBD5-4138-B9DA-9A3A352F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8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71A5-1E14-4C3B-9AFD-A59AC52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7F650B-85F5-4F2D-B4A3-6B6243C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257" y="6382474"/>
            <a:ext cx="407126" cy="365125"/>
          </a:xfrm>
        </p:spPr>
        <p:txBody>
          <a:bodyPr/>
          <a:lstStyle>
            <a:lvl1pPr>
              <a:defRPr b="1">
                <a:solidFill>
                  <a:srgbClr val="0950A0"/>
                </a:solidFill>
                <a:latin typeface="Century Gothic" panose="020B0502020202020204" pitchFamily="34" charset="0"/>
              </a:defRPr>
            </a:lvl1pPr>
          </a:lstStyle>
          <a:p>
            <a:fld id="{6D9E7965-FAB2-4DEF-8741-FAD57A8CC21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21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22BE2-EF92-424F-A168-8D142AF0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99133-56B1-4FF7-A6C9-E2E3FB7C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E3A9BB-DA3E-48EB-BC6D-AC4A47665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DF2DD-2A21-42D3-BBE3-1878A85E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ED0878-E943-474C-812B-2930624CC1CA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57D7A-90F7-47C3-90C7-3AD62D7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898629-F45C-4751-97B9-DCC5F8AA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73C1-668B-4DDC-B96D-450D032832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32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EE741-D47F-4D33-9D7E-E08D336F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66DF41C-B0BF-42AC-B5A6-A0BA33C07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C4E69-5E45-4FF4-8F53-BE6E2AB7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D471EA-085B-4497-A043-072B5AEE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ED0878-E943-474C-812B-2930624CC1CA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CCD4FF-18A2-486F-9176-E9DC0818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482A5-44C1-406E-8008-2BC03B4B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73C1-668B-4DDC-B96D-450D032832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81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5B8A9-E6EE-48BA-8D31-7845B5B9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1CC3CA-4FA3-403B-A728-47890E5C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7F1CD-5305-4733-BD15-8ECF3D8C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ED0878-E943-474C-812B-2930624CC1CA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9F33C-1922-45AC-9CF0-7B2B5BE5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1FB0C-E97D-44C1-A49A-DA8662F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73C1-668B-4DDC-B96D-450D032832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07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2BE8AF-90E3-46CB-8641-837CADB46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02A315-BF4E-4B8B-8D9D-98E6AAC1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F4626-8CD4-44AB-905F-4C3C3881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ED0878-E943-474C-812B-2930624CC1CA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E06B21-69FB-46C7-9A3C-8BE760C5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84733-3079-4118-997A-8D939108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73C1-668B-4DDC-B96D-450D032832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9F8F3-C5E4-41F5-BE54-81C00AB5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E2146-41D4-4A2D-A6B6-3FF0B88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24489D-259F-4DC4-A99B-B9950F6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Segnaposto titolo 8">
            <a:extLst>
              <a:ext uri="{FF2B5EF4-FFF2-40B4-BE49-F238E27FC236}">
                <a16:creationId xmlns:a16="http://schemas.microsoft.com/office/drawing/2014/main" id="{5E74AF86-FDEB-4EEA-A981-2F04A30F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F9B048E8-7283-4F8D-A241-C9F168D6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35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8">
            <a:extLst>
              <a:ext uri="{FF2B5EF4-FFF2-40B4-BE49-F238E27FC236}">
                <a16:creationId xmlns:a16="http://schemas.microsoft.com/office/drawing/2014/main" id="{AA992EDF-4685-4633-A339-483B3052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4BEBBBDC-5096-4F6F-A7CB-7B5B954F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A718168-2A48-4C9E-AEE3-9B96FD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41FA5AD0-6320-4576-BC22-065CDF2D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84E6A4ED-16A1-48FA-8074-76B54A92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E0B70-70F1-4EFF-A3FB-EAFDC4A2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E9A7C2-AB05-495A-9CBB-2C610D602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0" name="Segnaposto titolo 8">
            <a:extLst>
              <a:ext uri="{FF2B5EF4-FFF2-40B4-BE49-F238E27FC236}">
                <a16:creationId xmlns:a16="http://schemas.microsoft.com/office/drawing/2014/main" id="{5C13422F-8B96-47A1-A325-8606A499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88764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F88463EC-9801-4FC9-824C-103627DC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492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F0DF2979-A21C-4398-9B3A-46CD8F4B45AE}" type="datetimeFigureOut">
              <a:rPr lang="en-GB" smtClean="0"/>
              <a:pPr/>
              <a:t>07/01/2022</a:t>
            </a:fld>
            <a:endParaRPr lang="en-GB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9ECBC44-59EF-4F03-9B39-5EBF6727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9307" y="63428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E670D55-07FE-4253-93A0-E4292B06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801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A50A1"/>
                </a:solidFill>
                <a:latin typeface="Century Gothic" panose="020B0502020202020204" pitchFamily="34" charset="0"/>
              </a:defRPr>
            </a:lvl1pPr>
          </a:lstStyle>
          <a:p>
            <a:fld id="{0416B054-9F1C-4B45-A8CD-022FF6942A1C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2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>
            <a:extLst>
              <a:ext uri="{FF2B5EF4-FFF2-40B4-BE49-F238E27FC236}">
                <a16:creationId xmlns:a16="http://schemas.microsoft.com/office/drawing/2014/main" id="{0F72DAA3-0747-4E45-B4C5-81430388C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98" y="0"/>
            <a:ext cx="3535602" cy="6858000"/>
          </a:xfrm>
          <a:prstGeom prst="rect">
            <a:avLst/>
          </a:prstGeom>
        </p:spPr>
      </p:pic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62A78504-7DDB-4BAB-B5A9-C6AC3A5D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79" y="3890989"/>
            <a:ext cx="769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4AB8586-2425-418C-BEF9-AB31F8EB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79" y="5335991"/>
            <a:ext cx="3044125" cy="61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789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A50A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0A50A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08FAF00-4883-4347-9CD4-FC4885EDF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" y="0"/>
            <a:ext cx="570078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F278C0-FDD1-4C26-A51B-E7B144502D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24" y="418532"/>
            <a:ext cx="1780964" cy="393868"/>
          </a:xfrm>
          <a:prstGeom prst="rect">
            <a:avLst/>
          </a:prstGeom>
        </p:spPr>
      </p:pic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1490B2CF-AAE0-4599-8E1D-B01D24F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76709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0C83A53-7BE4-4607-8682-2BFD69AB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12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rgbClr val="0A50A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08FAF00-4883-4347-9CD4-FC4885EDF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" y="0"/>
            <a:ext cx="666078" cy="6858000"/>
          </a:xfrm>
          <a:prstGeom prst="rect">
            <a:avLst/>
          </a:prstGeom>
        </p:spPr>
      </p:pic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1490B2CF-AAE0-4599-8E1D-B01D24F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4" y="276709"/>
            <a:ext cx="6151536" cy="6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0C83A53-7BE4-4607-8682-2BFD69AB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194" y="1740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66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rgbClr val="0A50A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GHk1ErcTcBw-Dnh3hSsbBA" TargetMode="External"/><Relationship Id="rId3" Type="http://schemas.openxmlformats.org/officeDocument/2006/relationships/hyperlink" Target="mailto:info@quantalys.it" TargetMode="External"/><Relationship Id="rId7" Type="http://schemas.openxmlformats.org/officeDocument/2006/relationships/hyperlink" Target="https://www.youtube.com/channel/UCG5QvnkSGEOcEbiOEV808dQ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5.png"/><Relationship Id="rId5" Type="http://schemas.openxmlformats.org/officeDocument/2006/relationships/hyperlink" Target="https://twitter.com/QuantalysItalia" TargetMode="External"/><Relationship Id="rId10" Type="http://schemas.openxmlformats.org/officeDocument/2006/relationships/hyperlink" Target="https://www.linkedin.com/company/quantalys-italia" TargetMode="External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D52E14D-94A6-4021-9195-823C5165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9" y="3135796"/>
            <a:ext cx="9479324" cy="2422737"/>
          </a:xfrm>
        </p:spPr>
        <p:txBody>
          <a:bodyPr>
            <a:normAutofit fontScale="90000"/>
          </a:bodyPr>
          <a:lstStyle/>
          <a:p>
            <a:r>
              <a:rPr lang="it-IT" dirty="0"/>
              <a:t>L’abbinata portafoglio modello strategico-cliente, in funzione del profilo di rischio e dell’orizzonte temporale del cliente</a:t>
            </a:r>
            <a:br>
              <a:rPr lang="it-IT" dirty="0"/>
            </a:br>
            <a:br>
              <a:rPr lang="it-IT" dirty="0"/>
            </a:br>
            <a:r>
              <a:rPr lang="it-IT" sz="2700" dirty="0"/>
              <a:t>Prof. Emanuele Maria Carluccio </a:t>
            </a:r>
            <a:br>
              <a:rPr lang="it-IT" sz="2700" dirty="0"/>
            </a:br>
            <a:r>
              <a:rPr lang="it-IT" sz="2700" dirty="0"/>
              <a:t>Partner e membro comitato scientifico </a:t>
            </a:r>
            <a:r>
              <a:rPr lang="it-IT" sz="2700" dirty="0" err="1"/>
              <a:t>Quantalys</a:t>
            </a:r>
            <a:endParaRPr lang="it-IT" sz="27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76B67FDE-897C-44F3-9232-0C789A2FCFF3}"/>
              </a:ext>
            </a:extLst>
          </p:cNvPr>
          <p:cNvGrpSpPr/>
          <p:nvPr/>
        </p:nvGrpSpPr>
        <p:grpSpPr>
          <a:xfrm>
            <a:off x="408643" y="804219"/>
            <a:ext cx="6055903" cy="1564703"/>
            <a:chOff x="337029" y="640418"/>
            <a:chExt cx="6055903" cy="156470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098C7DA-59AA-4F4A-AA92-F44458D71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29" y="640418"/>
              <a:ext cx="6055903" cy="1422224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D474C76-40DA-4E3E-9D24-BA71A6935F8C}"/>
                </a:ext>
              </a:extLst>
            </p:cNvPr>
            <p:cNvSpPr txBox="1"/>
            <p:nvPr/>
          </p:nvSpPr>
          <p:spPr>
            <a:xfrm>
              <a:off x="2854681" y="1574179"/>
              <a:ext cx="234711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500" b="1" dirty="0">
                  <a:solidFill>
                    <a:srgbClr val="0950A0"/>
                  </a:solidFill>
                  <a:latin typeface="Century Gothic" panose="020B0502020202020204" pitchFamily="34" charset="0"/>
                </a:rPr>
                <a:t>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32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Le legittime esigenze della clientela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7" name="Picture 11" descr="consulente">
            <a:extLst>
              <a:ext uri="{FF2B5EF4-FFF2-40B4-BE49-F238E27FC236}">
                <a16:creationId xmlns:a16="http://schemas.microsoft.com/office/drawing/2014/main" id="{2D18F2F5-953F-4B22-850C-2FDAE4CDB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935" r="14875" b="4161"/>
          <a:stretch/>
        </p:blipFill>
        <p:spPr bwMode="auto">
          <a:xfrm>
            <a:off x="1227405" y="3978412"/>
            <a:ext cx="3205458" cy="26644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E46C060-1C1A-4A43-9A35-46091F28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40" y="1391364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30000"/>
              </a:spcBef>
              <a:buFontTx/>
              <a:buNone/>
            </a:pPr>
            <a:endParaRPr lang="it-IT" altLang="it-IT" sz="1200"/>
          </a:p>
        </p:txBody>
      </p:sp>
      <p:pic>
        <p:nvPicPr>
          <p:cNvPr id="11" name="Picture 9" descr="consulente_marketing">
            <a:extLst>
              <a:ext uri="{FF2B5EF4-FFF2-40B4-BE49-F238E27FC236}">
                <a16:creationId xmlns:a16="http://schemas.microsoft.com/office/drawing/2014/main" id="{A62DE4D9-AE09-44C7-A45A-2708438B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05" y="1021303"/>
            <a:ext cx="3205458" cy="27769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C322832-842A-4717-B48C-D06BC9D7A701}"/>
              </a:ext>
            </a:extLst>
          </p:cNvPr>
          <p:cNvSpPr/>
          <p:nvPr/>
        </p:nvSpPr>
        <p:spPr>
          <a:xfrm>
            <a:off x="4418795" y="1021303"/>
            <a:ext cx="7426202" cy="2776974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spcBef>
                <a:spcPct val="0"/>
              </a:spcBef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Da chi sta nella «sala macchine», il cliente deve aspettarsi un supporto nelle fasi di: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definizione dei portafogli modello strategici;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manutenzione tattica dei portafogli strategici;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identificazione delle asset class da coprire con prodotti di risparmio gestito o con strumenti di risparmio amministrato;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mappatura/rankizzazione degli strumenti/prodotti per l’individuazione dei «best in class».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A0B70E2-E75B-42B3-9579-19736FD7225A}"/>
              </a:ext>
            </a:extLst>
          </p:cNvPr>
          <p:cNvSpPr/>
          <p:nvPr/>
        </p:nvSpPr>
        <p:spPr>
          <a:xfrm>
            <a:off x="4432863" y="3978408"/>
            <a:ext cx="7412134" cy="266443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13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Da chi gestisce la relazione, il cliente deve aspettarsi un supporto nelle fasi di: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definizione del profilo di rischio;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individuazione del portafoglio modello ideale da abbinare ad ogni possibile obiettivo;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verifica del livello di efficienza del portafoglio in essere;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traghettamento verso il portafoglio target;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monitoraggio e rendicontazione periodica.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404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Un robusto modello di asset allocation strategica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9456F60-65D5-4ACB-AA2B-914A8D7039D1}"/>
              </a:ext>
            </a:extLst>
          </p:cNvPr>
          <p:cNvSpPr/>
          <p:nvPr/>
        </p:nvSpPr>
        <p:spPr>
          <a:xfrm>
            <a:off x="1106193" y="1026941"/>
            <a:ext cx="10700657" cy="566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it-IT" sz="22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La letteratura ha ampiamente dimostrato che il modello tradizionale media-varianza a la </a:t>
            </a:r>
            <a:r>
              <a:rPr lang="it-IT" altLang="it-IT" sz="2200" b="1" dirty="0" err="1">
                <a:solidFill>
                  <a:srgbClr val="0A50A1"/>
                </a:solidFill>
                <a:latin typeface="Century Gothic" panose="020B0502020202020204" pitchFamily="34" charset="0"/>
              </a:rPr>
              <a:t>Markowitz</a:t>
            </a:r>
            <a:r>
              <a:rPr lang="it-IT" altLang="it-IT" sz="22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 presenta alcuni seri problemi:</a:t>
            </a:r>
          </a:p>
          <a:p>
            <a:pPr marL="446088" indent="-446088" algn="just">
              <a:lnSpc>
                <a:spcPct val="150000"/>
              </a:lnSpc>
              <a:buClr>
                <a:srgbClr val="0A50A1"/>
              </a:buClr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 portafogli efficienti sono spesso 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irragionevoli</a:t>
            </a:r>
            <a:r>
              <a:rPr lang="it-IT" altLang="it-IT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(portafogli molto concentrati e/o attribuzione di pesi elevati a mercati marginali); </a:t>
            </a:r>
          </a:p>
          <a:p>
            <a:pPr marL="446088" indent="-446088" algn="just">
              <a:lnSpc>
                <a:spcPct val="150000"/>
              </a:lnSpc>
              <a:buClr>
                <a:srgbClr val="0A50A1"/>
              </a:buClr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 portafogli efficienti sono 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instabili</a:t>
            </a:r>
            <a:r>
              <a:rPr lang="it-IT" altLang="it-IT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(bastano piccoli cambiamenti nelle stime di rendimento atteso per modificare sensibilmente la composizione dei portafogli ottimali); </a:t>
            </a:r>
          </a:p>
          <a:p>
            <a:pPr marL="446088" indent="-446088" algn="just">
              <a:lnSpc>
                <a:spcPct val="150000"/>
              </a:lnSpc>
              <a:buClr>
                <a:srgbClr val="0A50A1"/>
              </a:buClr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le</a:t>
            </a:r>
            <a:r>
              <a:rPr lang="it-IT" altLang="it-IT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stime </a:t>
            </a: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degli analisti sono 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ipotizzate perfette</a:t>
            </a:r>
            <a:r>
              <a:rPr lang="it-IT" altLang="it-IT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(gli asset manager sono considerati chiaroveggenti, per cui l’errore di stima non è contemplato);  </a:t>
            </a:r>
          </a:p>
          <a:p>
            <a:pPr algn="just">
              <a:lnSpc>
                <a:spcPct val="150000"/>
              </a:lnSpc>
              <a:buClr>
                <a:srgbClr val="0A50A1"/>
              </a:buClr>
            </a:pPr>
            <a:endParaRPr lang="it-IT" altLang="it-IT" sz="2000" b="1" dirty="0">
              <a:solidFill>
                <a:srgbClr val="0A50A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0A50A1"/>
              </a:buClr>
            </a:pPr>
            <a:endParaRPr lang="it-IT" altLang="it-IT" sz="2000" b="1" dirty="0">
              <a:solidFill>
                <a:srgbClr val="0A50A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0A50A1"/>
              </a:buClr>
            </a:pPr>
            <a:r>
              <a:rPr lang="it-IT" altLang="it-IT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 </a:t>
            </a: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 portafogli efficienti a la Markowitz sono 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“</a:t>
            </a:r>
            <a:r>
              <a:rPr lang="it-IT" altLang="it-IT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estimation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error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altLang="it-IT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maximizers</a:t>
            </a:r>
            <a:r>
              <a:rPr lang="it-IT" altLang="it-IT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”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B5F96A5A-807F-4EA6-863E-C02035F6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473" y="5431477"/>
            <a:ext cx="651853" cy="68796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A50A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>
              <a:buFontTx/>
              <a:buNone/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838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Un robusto modello di asset allocation strategica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192993-A037-4419-8BB7-D4D7F914A488}"/>
              </a:ext>
            </a:extLst>
          </p:cNvPr>
          <p:cNvSpPr/>
          <p:nvPr/>
        </p:nvSpPr>
        <p:spPr>
          <a:xfrm>
            <a:off x="1987558" y="1437009"/>
            <a:ext cx="3788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Approcci Euristici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C95CE3E-E402-4D74-8613-C6F5153114DB}"/>
              </a:ext>
            </a:extLst>
          </p:cNvPr>
          <p:cNvSpPr/>
          <p:nvPr/>
        </p:nvSpPr>
        <p:spPr>
          <a:xfrm>
            <a:off x="7235915" y="1433623"/>
            <a:ext cx="380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Approcci Bayesiani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01DB1A27-F030-44D4-AA6E-4C0566BC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915" y="3037719"/>
            <a:ext cx="3788228" cy="1292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Correggono le stime (</a:t>
            </a:r>
            <a:r>
              <a:rPr lang="it-IT" altLang="it-IT" sz="2600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soprattutto i rendimenti attesi</a:t>
            </a:r>
            <a:r>
              <a:rPr lang="it-IT" altLang="it-IT" sz="2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A25DA7-80A2-4DD1-90C6-CE41D5760767}"/>
              </a:ext>
            </a:extLst>
          </p:cNvPr>
          <p:cNvSpPr/>
          <p:nvPr/>
        </p:nvSpPr>
        <p:spPr>
          <a:xfrm>
            <a:off x="1987558" y="1391103"/>
            <a:ext cx="3788228" cy="599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D2CDDFA0-3B1E-4987-812F-A710A72B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53" y="2167954"/>
            <a:ext cx="806048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A50A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>
              <a:buFontTx/>
              <a:buNone/>
            </a:pPr>
            <a:endParaRPr lang="it-IT" alt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A4C087-7C03-4EC4-8E63-651AAE46E6DA}"/>
              </a:ext>
            </a:extLst>
          </p:cNvPr>
          <p:cNvSpPr/>
          <p:nvPr/>
        </p:nvSpPr>
        <p:spPr>
          <a:xfrm>
            <a:off x="1987558" y="5393424"/>
            <a:ext cx="3788228" cy="892552"/>
          </a:xfrm>
          <a:prstGeom prst="rect">
            <a:avLst/>
          </a:prstGeom>
          <a:ln w="28575">
            <a:solidFill>
              <a:srgbClr val="0A50A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Ottimizzazione vincolata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A96C4F64-EB49-42E1-A847-B288D25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847" y="5638722"/>
            <a:ext cx="3800365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600" dirty="0">
                <a:solidFill>
                  <a:srgbClr val="C00000"/>
                </a:solidFill>
                <a:latin typeface="Century Gothic" panose="020B0502020202020204" pitchFamily="34" charset="0"/>
              </a:rPr>
              <a:t>Black </a:t>
            </a:r>
            <a:r>
              <a:rPr lang="it-IT" altLang="it-IT" sz="26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Litterman</a:t>
            </a:r>
            <a:endParaRPr lang="it-IT" altLang="it-IT" sz="26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08809B9-23F0-4C3E-9470-46F309AF2F34}"/>
              </a:ext>
            </a:extLst>
          </p:cNvPr>
          <p:cNvSpPr/>
          <p:nvPr/>
        </p:nvSpPr>
        <p:spPr>
          <a:xfrm>
            <a:off x="7248052" y="1388186"/>
            <a:ext cx="3788228" cy="599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F8E988A1-EE94-457A-8A4A-5D225569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73" y="2152490"/>
            <a:ext cx="806048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A50A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>
              <a:buFontTx/>
              <a:buNone/>
            </a:pPr>
            <a:endParaRPr lang="it-IT" alt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7AF54B2-EE4B-4035-9578-3D617756407D}"/>
              </a:ext>
            </a:extLst>
          </p:cNvPr>
          <p:cNvSpPr/>
          <p:nvPr/>
        </p:nvSpPr>
        <p:spPr>
          <a:xfrm>
            <a:off x="1987558" y="2961614"/>
            <a:ext cx="3788228" cy="1461099"/>
          </a:xfrm>
          <a:prstGeom prst="rect">
            <a:avLst/>
          </a:prstGeom>
          <a:noFill/>
          <a:ln w="28575">
            <a:solidFill>
              <a:srgbClr val="0A5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FCAE3B-D8B0-4B43-83E7-E71909F9F4C2}"/>
              </a:ext>
            </a:extLst>
          </p:cNvPr>
          <p:cNvSpPr txBox="1"/>
          <p:nvPr/>
        </p:nvSpPr>
        <p:spPr>
          <a:xfrm>
            <a:off x="2032052" y="3037719"/>
            <a:ext cx="3699240" cy="129266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it-IT" altLang="it-IT" sz="2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Correggono il processo di ottimizzazione</a:t>
            </a: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CA41D8C-4997-4907-8EB8-8EB2F25F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53" y="4602681"/>
            <a:ext cx="806048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A50A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>
              <a:buFontTx/>
              <a:buNone/>
            </a:pPr>
            <a:endParaRPr lang="it-IT" altLang="it-IT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71545F8C-B15A-42BD-8E7D-6A241440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73" y="4587217"/>
            <a:ext cx="806048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A50A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3100" b="1">
                <a:solidFill>
                  <a:schemeClr val="accent2"/>
                </a:solidFill>
                <a:latin typeface="Palatino Linotype" panose="02040502050505030304" pitchFamily="18" charset="0"/>
              </a:defRPr>
            </a:lvl9pPr>
          </a:lstStyle>
          <a:p>
            <a:pPr>
              <a:buFontTx/>
              <a:buNone/>
            </a:pPr>
            <a:endParaRPr lang="it-IT" alt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9DDE571-7407-41A3-ABFD-3EDB2465EABF}"/>
              </a:ext>
            </a:extLst>
          </p:cNvPr>
          <p:cNvSpPr/>
          <p:nvPr/>
        </p:nvSpPr>
        <p:spPr>
          <a:xfrm>
            <a:off x="7233984" y="5411257"/>
            <a:ext cx="3788228" cy="8747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CB38870-0C54-44EB-9372-E4B9334759E6}"/>
              </a:ext>
            </a:extLst>
          </p:cNvPr>
          <p:cNvSpPr/>
          <p:nvPr/>
        </p:nvSpPr>
        <p:spPr>
          <a:xfrm>
            <a:off x="7229596" y="2976530"/>
            <a:ext cx="3788228" cy="1461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07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Un robusto modello di asset allocation strategica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22" name="Picture 7" descr="consulente_marketing">
            <a:extLst>
              <a:ext uri="{FF2B5EF4-FFF2-40B4-BE49-F238E27FC236}">
                <a16:creationId xmlns:a16="http://schemas.microsoft.com/office/drawing/2014/main" id="{C9583858-2953-4208-9E0C-AB2A0F6E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69" y="84910"/>
            <a:ext cx="2335237" cy="1719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8F41785-7B35-44CF-B64E-FB46CD91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73" y="1889272"/>
            <a:ext cx="10358975" cy="49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Un robusto modello di asset allocation strategica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73149C-EEC4-4748-BEF7-839E22A89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2" r="697"/>
          <a:stretch/>
        </p:blipFill>
        <p:spPr bwMode="auto">
          <a:xfrm>
            <a:off x="1106193" y="4858292"/>
            <a:ext cx="10738804" cy="191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AD5A3AA-2119-484B-A2B5-4342B8FE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93" y="858129"/>
            <a:ext cx="9006126" cy="3896751"/>
          </a:xfrm>
          <a:prstGeom prst="rect">
            <a:avLst/>
          </a:prstGeom>
        </p:spPr>
      </p:pic>
      <p:pic>
        <p:nvPicPr>
          <p:cNvPr id="22" name="Picture 7" descr="consulente_marketing">
            <a:extLst>
              <a:ext uri="{FF2B5EF4-FFF2-40B4-BE49-F238E27FC236}">
                <a16:creationId xmlns:a16="http://schemas.microsoft.com/office/drawing/2014/main" id="{C9583858-2953-4208-9E0C-AB2A0F6E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69" y="84910"/>
            <a:ext cx="2335237" cy="1719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1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7A69D-78D1-48A1-981A-C26B3F438B01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4F6D629-BD48-4275-8AAE-C25E0BBF0B01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13" name="Google Shape;74;p11" descr="Immagine correlata">
                <a:extLst>
                  <a:ext uri="{FF2B5EF4-FFF2-40B4-BE49-F238E27FC236}">
                    <a16:creationId xmlns:a16="http://schemas.microsoft.com/office/drawing/2014/main" id="{3BE0E7CC-1D6A-4B3B-B84D-C2A27973A3C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5;p11">
                <a:extLst>
                  <a:ext uri="{FF2B5EF4-FFF2-40B4-BE49-F238E27FC236}">
                    <a16:creationId xmlns:a16="http://schemas.microsoft.com/office/drawing/2014/main" id="{02A2D2A7-C68D-44BA-8AF7-2E563DF45EDC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15D986-8E22-42DD-A3C9-2732A30EA63E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9C80854-7718-420F-BF65-696653CDDF14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CDF2735-FFFA-441B-8E42-BF5EC72375B7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19" name="Google Shape;74;p11" descr="Immagine correlata">
                <a:extLst>
                  <a:ext uri="{FF2B5EF4-FFF2-40B4-BE49-F238E27FC236}">
                    <a16:creationId xmlns:a16="http://schemas.microsoft.com/office/drawing/2014/main" id="{B6925B97-1BCE-460A-BDD7-F089518049F0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75;p11">
                <a:extLst>
                  <a:ext uri="{FF2B5EF4-FFF2-40B4-BE49-F238E27FC236}">
                    <a16:creationId xmlns:a16="http://schemas.microsoft.com/office/drawing/2014/main" id="{50FE7F63-D8A4-4E21-BFBA-19360FBF08B7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2EE2244-BF2F-4158-9E13-840383050611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216CF8C-5E96-4AC2-AB6E-5315CC698E99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273C471-3CAD-4A6D-8156-732D8FDCFE29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29" name="Google Shape;74;p11" descr="Immagine correlata">
                <a:extLst>
                  <a:ext uri="{FF2B5EF4-FFF2-40B4-BE49-F238E27FC236}">
                    <a16:creationId xmlns:a16="http://schemas.microsoft.com/office/drawing/2014/main" id="{624B45AA-1DB6-4DA2-A253-D88C22A407E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75;p11">
                <a:extLst>
                  <a:ext uri="{FF2B5EF4-FFF2-40B4-BE49-F238E27FC236}">
                    <a16:creationId xmlns:a16="http://schemas.microsoft.com/office/drawing/2014/main" id="{C14AA35C-5C20-4414-8573-3EF53ACBE335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DDC14-5F1C-4A58-B6CC-DC0F93CDE30A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NOZIONI DI BASE DA CONDIVIDERE CON IL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55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ico 29">
            <a:extLst>
              <a:ext uri="{FF2B5EF4-FFF2-40B4-BE49-F238E27FC236}">
                <a16:creationId xmlns:a16="http://schemas.microsoft.com/office/drawing/2014/main" id="{D66A250B-2FA9-4884-A272-2210E25AE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95303"/>
              </p:ext>
            </p:extLst>
          </p:nvPr>
        </p:nvGraphicFramePr>
        <p:xfrm>
          <a:off x="1016492" y="132413"/>
          <a:ext cx="10545075" cy="6725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CA49420-DC6D-45DD-845F-E40B2865A45E}"/>
              </a:ext>
            </a:extLst>
          </p:cNvPr>
          <p:cNvSpPr txBox="1"/>
          <p:nvPr/>
        </p:nvSpPr>
        <p:spPr>
          <a:xfrm>
            <a:off x="1973308" y="6259664"/>
            <a:ext cx="11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Az. Paesi Emergenti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D1E749A-F9E1-4EB4-A640-A7CA898933D7}"/>
              </a:ext>
            </a:extLst>
          </p:cNvPr>
          <p:cNvSpPr txBox="1"/>
          <p:nvPr/>
        </p:nvSpPr>
        <p:spPr>
          <a:xfrm>
            <a:off x="4158214" y="6227424"/>
            <a:ext cx="71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Az. USA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9C5A8AF-E219-4218-A6D5-E9D0E4F56D76}"/>
              </a:ext>
            </a:extLst>
          </p:cNvPr>
          <p:cNvSpPr txBox="1"/>
          <p:nvPr/>
        </p:nvSpPr>
        <p:spPr>
          <a:xfrm>
            <a:off x="5995790" y="6204884"/>
            <a:ext cx="89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Obbl. HY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F99E830-784C-4F13-80AA-87DAD241EBAA}"/>
              </a:ext>
            </a:extLst>
          </p:cNvPr>
          <p:cNvCxnSpPr>
            <a:cxnSpLocks/>
          </p:cNvCxnSpPr>
          <p:nvPr/>
        </p:nvCxnSpPr>
        <p:spPr>
          <a:xfrm flipV="1">
            <a:off x="1577738" y="3740520"/>
            <a:ext cx="1559650" cy="63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BD4E5C-2155-4F6F-9252-01C0C9250BF4}"/>
              </a:ext>
            </a:extLst>
          </p:cNvPr>
          <p:cNvSpPr txBox="1"/>
          <p:nvPr/>
        </p:nvSpPr>
        <p:spPr>
          <a:xfrm>
            <a:off x="3154107" y="3622773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6,60%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E16B9FB-AF52-4DD6-B467-FF0C4CB83BA1}"/>
              </a:ext>
            </a:extLst>
          </p:cNvPr>
          <p:cNvSpPr txBox="1"/>
          <p:nvPr/>
        </p:nvSpPr>
        <p:spPr>
          <a:xfrm>
            <a:off x="7038547" y="3924178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6,17%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0D57DE-C78A-43EB-AECF-21A49893A420}"/>
              </a:ext>
            </a:extLst>
          </p:cNvPr>
          <p:cNvSpPr txBox="1"/>
          <p:nvPr/>
        </p:nvSpPr>
        <p:spPr>
          <a:xfrm>
            <a:off x="9254630" y="3609546"/>
            <a:ext cx="64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6,78%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250A37-C78A-4059-B409-38101178E1C6}"/>
              </a:ext>
            </a:extLst>
          </p:cNvPr>
          <p:cNvSpPr txBox="1"/>
          <p:nvPr/>
        </p:nvSpPr>
        <p:spPr>
          <a:xfrm>
            <a:off x="11561567" y="3924178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2,84%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AD07567-A289-44C2-92C3-318F6677A394}"/>
              </a:ext>
            </a:extLst>
          </p:cNvPr>
          <p:cNvSpPr/>
          <p:nvPr/>
        </p:nvSpPr>
        <p:spPr>
          <a:xfrm>
            <a:off x="9352775" y="715554"/>
            <a:ext cx="138221" cy="148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C63C75B-5AD0-4884-A9C8-75E8D3D25B70}"/>
              </a:ext>
            </a:extLst>
          </p:cNvPr>
          <p:cNvSpPr/>
          <p:nvPr/>
        </p:nvSpPr>
        <p:spPr>
          <a:xfrm>
            <a:off x="9352775" y="953291"/>
            <a:ext cx="138221" cy="1488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E550943-F6A4-4178-ACB6-ACC1E5252E79}"/>
              </a:ext>
            </a:extLst>
          </p:cNvPr>
          <p:cNvSpPr/>
          <p:nvPr/>
        </p:nvSpPr>
        <p:spPr>
          <a:xfrm>
            <a:off x="9354179" y="1194019"/>
            <a:ext cx="138221" cy="14885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0DC2CD58-2976-4DC7-ADA2-BDEC09C2F637}"/>
              </a:ext>
            </a:extLst>
          </p:cNvPr>
          <p:cNvSpPr/>
          <p:nvPr/>
        </p:nvSpPr>
        <p:spPr>
          <a:xfrm>
            <a:off x="9355952" y="1413062"/>
            <a:ext cx="138221" cy="148855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322AB3C-0904-424D-B181-BCA792958942}"/>
              </a:ext>
            </a:extLst>
          </p:cNvPr>
          <p:cNvSpPr/>
          <p:nvPr/>
        </p:nvSpPr>
        <p:spPr>
          <a:xfrm>
            <a:off x="9352774" y="1712488"/>
            <a:ext cx="138221" cy="14885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E5AA530-EF18-4482-8890-9CBD7684BAA6}"/>
              </a:ext>
            </a:extLst>
          </p:cNvPr>
          <p:cNvSpPr txBox="1"/>
          <p:nvPr/>
        </p:nvSpPr>
        <p:spPr>
          <a:xfrm>
            <a:off x="9564391" y="594352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 anni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0176CB6-164C-414D-96A7-22DC40B348CD}"/>
              </a:ext>
            </a:extLst>
          </p:cNvPr>
          <p:cNvSpPr txBox="1"/>
          <p:nvPr/>
        </p:nvSpPr>
        <p:spPr>
          <a:xfrm>
            <a:off x="9575030" y="853072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 anni </a:t>
            </a:r>
          </a:p>
        </p:txBody>
      </p:sp>
      <p:sp>
        <p:nvSpPr>
          <p:cNvPr id="41" name="CasellaDiTesto 80">
            <a:extLst>
              <a:ext uri="{FF2B5EF4-FFF2-40B4-BE49-F238E27FC236}">
                <a16:creationId xmlns:a16="http://schemas.microsoft.com/office/drawing/2014/main" id="{0B9138E1-B801-4A62-B2FC-C2B45C8D53FC}"/>
              </a:ext>
            </a:extLst>
          </p:cNvPr>
          <p:cNvSpPr txBox="1"/>
          <p:nvPr/>
        </p:nvSpPr>
        <p:spPr>
          <a:xfrm>
            <a:off x="9933072" y="6179268"/>
            <a:ext cx="130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latin typeface="Century Gothic" panose="020B0502020202020204" pitchFamily="34" charset="0"/>
              </a:rPr>
              <a:t>Obb</a:t>
            </a:r>
            <a:r>
              <a:rPr lang="it-IT" sz="1400" dirty="0">
                <a:latin typeface="Century Gothic" panose="020B0502020202020204" pitchFamily="34" charset="0"/>
              </a:rPr>
              <a:t>. Euro </a:t>
            </a:r>
            <a:r>
              <a:rPr lang="it-IT" sz="1400" dirty="0" err="1">
                <a:latin typeface="Century Gothic" panose="020B0502020202020204" pitchFamily="34" charset="0"/>
              </a:rPr>
              <a:t>brev</a:t>
            </a:r>
            <a:r>
              <a:rPr lang="it-IT" sz="1400" dirty="0">
                <a:latin typeface="Century Gothic" panose="020B0502020202020204" pitchFamily="34" charset="0"/>
              </a:rPr>
              <a:t> termine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6CED496-99CD-4565-868A-A9837D2633E3}"/>
              </a:ext>
            </a:extLst>
          </p:cNvPr>
          <p:cNvSpPr txBox="1"/>
          <p:nvPr/>
        </p:nvSpPr>
        <p:spPr>
          <a:xfrm>
            <a:off x="9589920" y="1114557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7 anni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BF84860-B19C-48BC-929C-915FF6781DEB}"/>
              </a:ext>
            </a:extLst>
          </p:cNvPr>
          <p:cNvSpPr txBox="1"/>
          <p:nvPr/>
        </p:nvSpPr>
        <p:spPr>
          <a:xfrm>
            <a:off x="9589920" y="1365220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10 anni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7773E1A-EF87-4473-BE93-6E0E4FA42B60}"/>
              </a:ext>
            </a:extLst>
          </p:cNvPr>
          <p:cNvSpPr txBox="1"/>
          <p:nvPr/>
        </p:nvSpPr>
        <p:spPr>
          <a:xfrm>
            <a:off x="9602355" y="1658801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15 anni </a:t>
            </a:r>
          </a:p>
        </p:txBody>
      </p:sp>
      <p:sp>
        <p:nvSpPr>
          <p:cNvPr id="49" name="CasellaDiTesto 80">
            <a:extLst>
              <a:ext uri="{FF2B5EF4-FFF2-40B4-BE49-F238E27FC236}">
                <a16:creationId xmlns:a16="http://schemas.microsoft.com/office/drawing/2014/main" id="{EB87F4A0-118E-49A5-8F78-0C2A076B3759}"/>
              </a:ext>
            </a:extLst>
          </p:cNvPr>
          <p:cNvSpPr txBox="1"/>
          <p:nvPr/>
        </p:nvSpPr>
        <p:spPr>
          <a:xfrm>
            <a:off x="7719955" y="6244538"/>
            <a:ext cx="112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latin typeface="Century Gothic" panose="020B0502020202020204" pitchFamily="34" charset="0"/>
              </a:rPr>
              <a:t>Obb</a:t>
            </a:r>
            <a:r>
              <a:rPr lang="it-IT" sz="1400" dirty="0">
                <a:latin typeface="Century Gothic" panose="020B0502020202020204" pitchFamily="34" charset="0"/>
              </a:rPr>
              <a:t>. Paesi Emergenti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343C859-D159-4BD2-95C3-CA4C9BE66DB2}"/>
              </a:ext>
            </a:extLst>
          </p:cNvPr>
          <p:cNvCxnSpPr>
            <a:cxnSpLocks/>
          </p:cNvCxnSpPr>
          <p:nvPr/>
        </p:nvCxnSpPr>
        <p:spPr>
          <a:xfrm>
            <a:off x="3673989" y="3817634"/>
            <a:ext cx="149831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AF16393-16D1-419E-B7C0-AAD03B0E7F54}"/>
              </a:ext>
            </a:extLst>
          </p:cNvPr>
          <p:cNvSpPr txBox="1"/>
          <p:nvPr/>
        </p:nvSpPr>
        <p:spPr>
          <a:xfrm>
            <a:off x="5142666" y="3702284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6,37%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D1EDAE6-9475-4359-B5D8-8AC9A0E02830}"/>
              </a:ext>
            </a:extLst>
          </p:cNvPr>
          <p:cNvCxnSpPr>
            <a:cxnSpLocks/>
          </p:cNvCxnSpPr>
          <p:nvPr/>
        </p:nvCxnSpPr>
        <p:spPr>
          <a:xfrm>
            <a:off x="5727741" y="3870096"/>
            <a:ext cx="151801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1829E06-6639-4F29-8DB7-283A68460077}"/>
              </a:ext>
            </a:extLst>
          </p:cNvPr>
          <p:cNvCxnSpPr>
            <a:cxnSpLocks/>
          </p:cNvCxnSpPr>
          <p:nvPr/>
        </p:nvCxnSpPr>
        <p:spPr>
          <a:xfrm flipV="1">
            <a:off x="7815935" y="3697267"/>
            <a:ext cx="153683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F2E5FD6-F8B7-46F4-9D58-0CD1E1150AEB}"/>
              </a:ext>
            </a:extLst>
          </p:cNvPr>
          <p:cNvCxnSpPr>
            <a:cxnSpLocks/>
          </p:cNvCxnSpPr>
          <p:nvPr/>
        </p:nvCxnSpPr>
        <p:spPr>
          <a:xfrm>
            <a:off x="9933072" y="4121042"/>
            <a:ext cx="14973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olo 1">
            <a:extLst>
              <a:ext uri="{FF2B5EF4-FFF2-40B4-BE49-F238E27FC236}">
                <a16:creationId xmlns:a16="http://schemas.microsoft.com/office/drawing/2014/main" id="{C100A53F-7951-405B-A01F-2D66CD4F18DE}"/>
              </a:ext>
            </a:extLst>
          </p:cNvPr>
          <p:cNvSpPr txBox="1">
            <a:spLocks/>
          </p:cNvSpPr>
          <p:nvPr/>
        </p:nvSpPr>
        <p:spPr>
          <a:xfrm>
            <a:off x="1812197" y="135248"/>
            <a:ext cx="10358975" cy="6397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rgbClr val="0A50A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265AA9"/>
                </a:solidFill>
              </a:rPr>
              <a:t>3. Il grado di rischio dei mercati misurato su diversi orizzonti temporali </a:t>
            </a:r>
          </a:p>
          <a:p>
            <a:endParaRPr lang="it-IT" b="1" dirty="0">
              <a:solidFill>
                <a:srgbClr val="26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9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afico 46">
            <a:extLst>
              <a:ext uri="{FF2B5EF4-FFF2-40B4-BE49-F238E27FC236}">
                <a16:creationId xmlns:a16="http://schemas.microsoft.com/office/drawing/2014/main" id="{98C4A404-B7FE-4478-9901-4B276B64B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628451"/>
              </p:ext>
            </p:extLst>
          </p:nvPr>
        </p:nvGraphicFramePr>
        <p:xfrm>
          <a:off x="1025694" y="440788"/>
          <a:ext cx="9970256" cy="6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CA49420-DC6D-45DD-845F-E40B2865A45E}"/>
              </a:ext>
            </a:extLst>
          </p:cNvPr>
          <p:cNvSpPr txBox="1"/>
          <p:nvPr/>
        </p:nvSpPr>
        <p:spPr>
          <a:xfrm>
            <a:off x="2188292" y="6237767"/>
            <a:ext cx="71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PTF 18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D1E749A-F9E1-4EB4-A640-A7CA898933D7}"/>
              </a:ext>
            </a:extLst>
          </p:cNvPr>
          <p:cNvSpPr txBox="1"/>
          <p:nvPr/>
        </p:nvSpPr>
        <p:spPr>
          <a:xfrm>
            <a:off x="4027097" y="6237766"/>
            <a:ext cx="71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PTF 14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9C5A8AF-E219-4218-A6D5-E9D0E4F56D76}"/>
              </a:ext>
            </a:extLst>
          </p:cNvPr>
          <p:cNvSpPr txBox="1"/>
          <p:nvPr/>
        </p:nvSpPr>
        <p:spPr>
          <a:xfrm>
            <a:off x="5896367" y="6237766"/>
            <a:ext cx="71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PTF 9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F99E830-784C-4F13-80AA-87DAD241EBAA}"/>
              </a:ext>
            </a:extLst>
          </p:cNvPr>
          <p:cNvCxnSpPr>
            <a:cxnSpLocks/>
          </p:cNvCxnSpPr>
          <p:nvPr/>
        </p:nvCxnSpPr>
        <p:spPr>
          <a:xfrm>
            <a:off x="1655180" y="3367502"/>
            <a:ext cx="142148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BD4E5C-2155-4F6F-9252-01C0C9250BF4}"/>
              </a:ext>
            </a:extLst>
          </p:cNvPr>
          <p:cNvSpPr txBox="1"/>
          <p:nvPr/>
        </p:nvSpPr>
        <p:spPr>
          <a:xfrm>
            <a:off x="3076665" y="3252152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6,12%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E16B9FB-AF52-4DD6-B467-FF0C4CB83BA1}"/>
              </a:ext>
            </a:extLst>
          </p:cNvPr>
          <p:cNvSpPr txBox="1"/>
          <p:nvPr/>
        </p:nvSpPr>
        <p:spPr>
          <a:xfrm>
            <a:off x="7024609" y="3367501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5,07%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0D57DE-C78A-43EB-AECF-21A49893A420}"/>
              </a:ext>
            </a:extLst>
          </p:cNvPr>
          <p:cNvSpPr txBox="1"/>
          <p:nvPr/>
        </p:nvSpPr>
        <p:spPr>
          <a:xfrm>
            <a:off x="8883071" y="3568648"/>
            <a:ext cx="64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4,88%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250A37-C78A-4059-B409-38101178E1C6}"/>
              </a:ext>
            </a:extLst>
          </p:cNvPr>
          <p:cNvSpPr txBox="1"/>
          <p:nvPr/>
        </p:nvSpPr>
        <p:spPr>
          <a:xfrm>
            <a:off x="10930003" y="3678163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3,90%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AD07567-A289-44C2-92C3-318F6677A394}"/>
              </a:ext>
            </a:extLst>
          </p:cNvPr>
          <p:cNvSpPr/>
          <p:nvPr/>
        </p:nvSpPr>
        <p:spPr>
          <a:xfrm>
            <a:off x="7483755" y="1155405"/>
            <a:ext cx="138221" cy="148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C63C75B-5AD0-4884-A9C8-75E8D3D25B70}"/>
              </a:ext>
            </a:extLst>
          </p:cNvPr>
          <p:cNvSpPr/>
          <p:nvPr/>
        </p:nvSpPr>
        <p:spPr>
          <a:xfrm>
            <a:off x="7483755" y="1393142"/>
            <a:ext cx="138221" cy="1488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E550943-F6A4-4178-ACB6-ACC1E5252E79}"/>
              </a:ext>
            </a:extLst>
          </p:cNvPr>
          <p:cNvSpPr/>
          <p:nvPr/>
        </p:nvSpPr>
        <p:spPr>
          <a:xfrm>
            <a:off x="7485159" y="1633870"/>
            <a:ext cx="138221" cy="14885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0DC2CD58-2976-4DC7-ADA2-BDEC09C2F637}"/>
              </a:ext>
            </a:extLst>
          </p:cNvPr>
          <p:cNvSpPr/>
          <p:nvPr/>
        </p:nvSpPr>
        <p:spPr>
          <a:xfrm>
            <a:off x="7486932" y="1852913"/>
            <a:ext cx="138221" cy="148855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322AB3C-0904-424D-B181-BCA792958942}"/>
              </a:ext>
            </a:extLst>
          </p:cNvPr>
          <p:cNvSpPr/>
          <p:nvPr/>
        </p:nvSpPr>
        <p:spPr>
          <a:xfrm>
            <a:off x="7483754" y="2152339"/>
            <a:ext cx="138221" cy="14885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E5AA530-EF18-4482-8890-9CBD7684BAA6}"/>
              </a:ext>
            </a:extLst>
          </p:cNvPr>
          <p:cNvSpPr txBox="1"/>
          <p:nvPr/>
        </p:nvSpPr>
        <p:spPr>
          <a:xfrm>
            <a:off x="7695371" y="1034203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 anni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0176CB6-164C-414D-96A7-22DC40B348CD}"/>
              </a:ext>
            </a:extLst>
          </p:cNvPr>
          <p:cNvSpPr txBox="1"/>
          <p:nvPr/>
        </p:nvSpPr>
        <p:spPr>
          <a:xfrm>
            <a:off x="7706010" y="1292923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 anni </a:t>
            </a:r>
          </a:p>
        </p:txBody>
      </p:sp>
      <p:sp>
        <p:nvSpPr>
          <p:cNvPr id="41" name="CasellaDiTesto 80">
            <a:extLst>
              <a:ext uri="{FF2B5EF4-FFF2-40B4-BE49-F238E27FC236}">
                <a16:creationId xmlns:a16="http://schemas.microsoft.com/office/drawing/2014/main" id="{0B9138E1-B801-4A62-B2FC-C2B45C8D53FC}"/>
              </a:ext>
            </a:extLst>
          </p:cNvPr>
          <p:cNvSpPr txBox="1"/>
          <p:nvPr/>
        </p:nvSpPr>
        <p:spPr>
          <a:xfrm>
            <a:off x="9780715" y="6237766"/>
            <a:ext cx="715893" cy="30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Century Gothic" panose="020B0502020202020204" pitchFamily="34" charset="0"/>
              </a:rPr>
              <a:t>PTF 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6CED496-99CD-4565-868A-A9837D2633E3}"/>
              </a:ext>
            </a:extLst>
          </p:cNvPr>
          <p:cNvSpPr txBox="1"/>
          <p:nvPr/>
        </p:nvSpPr>
        <p:spPr>
          <a:xfrm>
            <a:off x="7720900" y="1554408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7 anni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BF84860-B19C-48BC-929C-915FF6781DEB}"/>
              </a:ext>
            </a:extLst>
          </p:cNvPr>
          <p:cNvSpPr txBox="1"/>
          <p:nvPr/>
        </p:nvSpPr>
        <p:spPr>
          <a:xfrm>
            <a:off x="7720900" y="1805071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10 anni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7773E1A-EF87-4473-BE93-6E0E4FA42B60}"/>
              </a:ext>
            </a:extLst>
          </p:cNvPr>
          <p:cNvSpPr txBox="1"/>
          <p:nvPr/>
        </p:nvSpPr>
        <p:spPr>
          <a:xfrm>
            <a:off x="7733335" y="2098652"/>
            <a:ext cx="83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15 anni </a:t>
            </a:r>
          </a:p>
        </p:txBody>
      </p:sp>
      <p:sp>
        <p:nvSpPr>
          <p:cNvPr id="49" name="CasellaDiTesto 80">
            <a:extLst>
              <a:ext uri="{FF2B5EF4-FFF2-40B4-BE49-F238E27FC236}">
                <a16:creationId xmlns:a16="http://schemas.microsoft.com/office/drawing/2014/main" id="{EB87F4A0-118E-49A5-8F78-0C2A076B3759}"/>
              </a:ext>
            </a:extLst>
          </p:cNvPr>
          <p:cNvSpPr txBox="1"/>
          <p:nvPr/>
        </p:nvSpPr>
        <p:spPr>
          <a:xfrm>
            <a:off x="7826531" y="6203155"/>
            <a:ext cx="715893" cy="30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Century Gothic" panose="020B0502020202020204" pitchFamily="34" charset="0"/>
              </a:rPr>
              <a:t>PTF 6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343C859-D159-4BD2-95C3-CA4C9BE66DB2}"/>
              </a:ext>
            </a:extLst>
          </p:cNvPr>
          <p:cNvCxnSpPr>
            <a:cxnSpLocks/>
          </p:cNvCxnSpPr>
          <p:nvPr/>
        </p:nvCxnSpPr>
        <p:spPr>
          <a:xfrm>
            <a:off x="3655759" y="3505884"/>
            <a:ext cx="14262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AF16393-16D1-419E-B7C0-AAD03B0E7F54}"/>
              </a:ext>
            </a:extLst>
          </p:cNvPr>
          <p:cNvSpPr txBox="1"/>
          <p:nvPr/>
        </p:nvSpPr>
        <p:spPr>
          <a:xfrm>
            <a:off x="5000828" y="3329470"/>
            <a:ext cx="6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entury Gothic" panose="020B0502020202020204" pitchFamily="34" charset="0"/>
              </a:rPr>
              <a:t>5,55%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D1EDAE6-9475-4359-B5D8-8AC9A0E02830}"/>
              </a:ext>
            </a:extLst>
          </p:cNvPr>
          <p:cNvCxnSpPr>
            <a:cxnSpLocks/>
          </p:cNvCxnSpPr>
          <p:nvPr/>
        </p:nvCxnSpPr>
        <p:spPr>
          <a:xfrm>
            <a:off x="5602147" y="3615612"/>
            <a:ext cx="142246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1829E06-6639-4F29-8DB7-283A6846007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596677" y="3707148"/>
            <a:ext cx="1286394" cy="1264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F2E5FD6-F8B7-46F4-9D58-0CD1E1150AEB}"/>
              </a:ext>
            </a:extLst>
          </p:cNvPr>
          <p:cNvCxnSpPr>
            <a:cxnSpLocks/>
          </p:cNvCxnSpPr>
          <p:nvPr/>
        </p:nvCxnSpPr>
        <p:spPr>
          <a:xfrm>
            <a:off x="9551582" y="3842356"/>
            <a:ext cx="13552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974F928E-6682-49FF-97A0-72E87F5886C4}"/>
              </a:ext>
            </a:extLst>
          </p:cNvPr>
          <p:cNvSpPr txBox="1">
            <a:spLocks/>
          </p:cNvSpPr>
          <p:nvPr/>
        </p:nvSpPr>
        <p:spPr>
          <a:xfrm>
            <a:off x="1812197" y="135248"/>
            <a:ext cx="10358975" cy="6397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rgbClr val="0A50A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265AA9"/>
                </a:solidFill>
              </a:rPr>
              <a:t>3. Il grado di rischio dei portafogli misurato su diversi orizzonti temporali </a:t>
            </a:r>
            <a:endParaRPr lang="it-IT" b="1" dirty="0">
              <a:solidFill>
                <a:srgbClr val="26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2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7A69D-78D1-48A1-981A-C26B3F438B01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4F6D629-BD48-4275-8AAE-C25E0BBF0B01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13" name="Google Shape;74;p11" descr="Immagine correlata">
                <a:extLst>
                  <a:ext uri="{FF2B5EF4-FFF2-40B4-BE49-F238E27FC236}">
                    <a16:creationId xmlns:a16="http://schemas.microsoft.com/office/drawing/2014/main" id="{3BE0E7CC-1D6A-4B3B-B84D-C2A27973A3C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5;p11">
                <a:extLst>
                  <a:ext uri="{FF2B5EF4-FFF2-40B4-BE49-F238E27FC236}">
                    <a16:creationId xmlns:a16="http://schemas.microsoft.com/office/drawing/2014/main" id="{02A2D2A7-C68D-44BA-8AF7-2E563DF45EDC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15D986-8E22-42DD-A3C9-2732A30EA63E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9C80854-7718-420F-BF65-696653CDDF14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CDF2735-FFFA-441B-8E42-BF5EC72375B7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19" name="Google Shape;74;p11" descr="Immagine correlata">
                <a:extLst>
                  <a:ext uri="{FF2B5EF4-FFF2-40B4-BE49-F238E27FC236}">
                    <a16:creationId xmlns:a16="http://schemas.microsoft.com/office/drawing/2014/main" id="{B6925B97-1BCE-460A-BDD7-F089518049F0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75;p11">
                <a:extLst>
                  <a:ext uri="{FF2B5EF4-FFF2-40B4-BE49-F238E27FC236}">
                    <a16:creationId xmlns:a16="http://schemas.microsoft.com/office/drawing/2014/main" id="{50FE7F63-D8A4-4E21-BFBA-19360FBF08B7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2EE2244-BF2F-4158-9E13-840383050611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216CF8C-5E96-4AC2-AB6E-5315CC698E99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273C471-3CAD-4A6D-8156-732D8FDCFE29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29" name="Google Shape;74;p11" descr="Immagine correlata">
                <a:extLst>
                  <a:ext uri="{FF2B5EF4-FFF2-40B4-BE49-F238E27FC236}">
                    <a16:creationId xmlns:a16="http://schemas.microsoft.com/office/drawing/2014/main" id="{624B45AA-1DB6-4DA2-A253-D88C22A407E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75;p11">
                <a:extLst>
                  <a:ext uri="{FF2B5EF4-FFF2-40B4-BE49-F238E27FC236}">
                    <a16:creationId xmlns:a16="http://schemas.microsoft.com/office/drawing/2014/main" id="{C14AA35C-5C20-4414-8573-3EF53ACBE335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DDC14-5F1C-4A58-B6CC-DC0F93CDE30A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NOZIONI DI BASE DA CONDIVIDERE CON IL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80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L’individuazione del portafoglio modello ideale </a:t>
            </a:r>
            <a:br>
              <a:rPr lang="it-IT" sz="2400" b="1" dirty="0">
                <a:solidFill>
                  <a:srgbClr val="265AA9"/>
                </a:solidFill>
              </a:rPr>
            </a:br>
            <a:r>
              <a:rPr lang="it-IT" sz="2400" b="1" dirty="0">
                <a:solidFill>
                  <a:srgbClr val="265AA9"/>
                </a:solidFill>
              </a:rPr>
              <a:t>da abbinare ad ogni cliente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22" name="Picture 7" descr="consulente_marketing">
            <a:extLst>
              <a:ext uri="{FF2B5EF4-FFF2-40B4-BE49-F238E27FC236}">
                <a16:creationId xmlns:a16="http://schemas.microsoft.com/office/drawing/2014/main" id="{C9583858-2953-4208-9E0C-AB2A0F6E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69" y="84910"/>
            <a:ext cx="2335237" cy="1719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F91FE9F7-34F0-4063-A85B-9E9D77A4801F}"/>
              </a:ext>
            </a:extLst>
          </p:cNvPr>
          <p:cNvGrpSpPr/>
          <p:nvPr/>
        </p:nvGrpSpPr>
        <p:grpSpPr>
          <a:xfrm>
            <a:off x="138896" y="858129"/>
            <a:ext cx="10665091" cy="5781447"/>
            <a:chOff x="1153015" y="1157257"/>
            <a:chExt cx="9599229" cy="5339517"/>
          </a:xfrm>
        </p:grpSpPr>
        <p:graphicFrame>
          <p:nvGraphicFramePr>
            <p:cNvPr id="6" name="Oggetto 5">
              <a:extLst>
                <a:ext uri="{FF2B5EF4-FFF2-40B4-BE49-F238E27FC236}">
                  <a16:creationId xmlns:a16="http://schemas.microsoft.com/office/drawing/2014/main" id="{EA259D02-B57B-4E10-B264-A8D511AFAD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674914"/>
                </p:ext>
              </p:extLst>
            </p:nvPr>
          </p:nvGraphicFramePr>
          <p:xfrm>
            <a:off x="1153015" y="1157257"/>
            <a:ext cx="9599229" cy="533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Worksheet" r:id="rId4" imgW="9417038" imgH="5238640" progId="Excel.Sheet.12">
                    <p:embed/>
                  </p:oleObj>
                </mc:Choice>
                <mc:Fallback>
                  <p:oleObj name="Worksheet" r:id="rId4" imgW="9417038" imgH="5238640" progId="Excel.Sheet.12">
                    <p:embed/>
                    <p:pic>
                      <p:nvPicPr>
                        <p:cNvPr id="3" name="Oggetto 2">
                          <a:extLst>
                            <a:ext uri="{FF2B5EF4-FFF2-40B4-BE49-F238E27FC236}">
                              <a16:creationId xmlns:a16="http://schemas.microsoft.com/office/drawing/2014/main" id="{0E3FA951-05AF-4D81-8CB5-47BFCE59E9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3015" y="1157257"/>
                          <a:ext cx="9599229" cy="533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114C8F3E-BF88-4C9D-ACDD-0EA67CAC1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74507" y="6471141"/>
              <a:ext cx="9545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0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7A69D-78D1-48A1-981A-C26B3F438B01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4F6D629-BD48-4275-8AAE-C25E0BBF0B01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13" name="Google Shape;74;p11" descr="Immagine correlata">
                <a:extLst>
                  <a:ext uri="{FF2B5EF4-FFF2-40B4-BE49-F238E27FC236}">
                    <a16:creationId xmlns:a16="http://schemas.microsoft.com/office/drawing/2014/main" id="{3BE0E7CC-1D6A-4B3B-B84D-C2A27973A3C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5;p11">
                <a:extLst>
                  <a:ext uri="{FF2B5EF4-FFF2-40B4-BE49-F238E27FC236}">
                    <a16:creationId xmlns:a16="http://schemas.microsoft.com/office/drawing/2014/main" id="{02A2D2A7-C68D-44BA-8AF7-2E563DF45EDC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15D986-8E22-42DD-A3C9-2732A30EA63E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9C80854-7718-420F-BF65-696653CDDF14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CDF2735-FFFA-441B-8E42-BF5EC72375B7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19" name="Google Shape;74;p11" descr="Immagine correlata">
                <a:extLst>
                  <a:ext uri="{FF2B5EF4-FFF2-40B4-BE49-F238E27FC236}">
                    <a16:creationId xmlns:a16="http://schemas.microsoft.com/office/drawing/2014/main" id="{B6925B97-1BCE-460A-BDD7-F089518049F0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75;p11">
                <a:extLst>
                  <a:ext uri="{FF2B5EF4-FFF2-40B4-BE49-F238E27FC236}">
                    <a16:creationId xmlns:a16="http://schemas.microsoft.com/office/drawing/2014/main" id="{50FE7F63-D8A4-4E21-BFBA-19360FBF08B7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2EE2244-BF2F-4158-9E13-840383050611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216CF8C-5E96-4AC2-AB6E-5315CC698E99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273C471-3CAD-4A6D-8156-732D8FDCFE29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29" name="Google Shape;74;p11" descr="Immagine correlata">
                <a:extLst>
                  <a:ext uri="{FF2B5EF4-FFF2-40B4-BE49-F238E27FC236}">
                    <a16:creationId xmlns:a16="http://schemas.microsoft.com/office/drawing/2014/main" id="{624B45AA-1DB6-4DA2-A253-D88C22A407E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75;p11">
                <a:extLst>
                  <a:ext uri="{FF2B5EF4-FFF2-40B4-BE49-F238E27FC236}">
                    <a16:creationId xmlns:a16="http://schemas.microsoft.com/office/drawing/2014/main" id="{C14AA35C-5C20-4414-8573-3EF53ACBE335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DDC14-5F1C-4A58-B6CC-DC0F93CDE30A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rgbClr val="0A50A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latin typeface="Century Gothic"/>
                </a:rPr>
                <a:t>LE NOZIONI DI BASE DA CONDIVIDERE CON IL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94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7A69D-78D1-48A1-981A-C26B3F438B01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4F6D629-BD48-4275-8AAE-C25E0BBF0B01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13" name="Google Shape;74;p11" descr="Immagine correlata">
                <a:extLst>
                  <a:ext uri="{FF2B5EF4-FFF2-40B4-BE49-F238E27FC236}">
                    <a16:creationId xmlns:a16="http://schemas.microsoft.com/office/drawing/2014/main" id="{3BE0E7CC-1D6A-4B3B-B84D-C2A27973A3C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5;p11">
                <a:extLst>
                  <a:ext uri="{FF2B5EF4-FFF2-40B4-BE49-F238E27FC236}">
                    <a16:creationId xmlns:a16="http://schemas.microsoft.com/office/drawing/2014/main" id="{02A2D2A7-C68D-44BA-8AF7-2E563DF45EDC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15D986-8E22-42DD-A3C9-2732A30EA63E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9C80854-7718-420F-BF65-696653CDDF14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CDF2735-FFFA-441B-8E42-BF5EC72375B7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19" name="Google Shape;74;p11" descr="Immagine correlata">
                <a:extLst>
                  <a:ext uri="{FF2B5EF4-FFF2-40B4-BE49-F238E27FC236}">
                    <a16:creationId xmlns:a16="http://schemas.microsoft.com/office/drawing/2014/main" id="{B6925B97-1BCE-460A-BDD7-F089518049F0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75;p11">
                <a:extLst>
                  <a:ext uri="{FF2B5EF4-FFF2-40B4-BE49-F238E27FC236}">
                    <a16:creationId xmlns:a16="http://schemas.microsoft.com/office/drawing/2014/main" id="{50FE7F63-D8A4-4E21-BFBA-19360FBF08B7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2EE2244-BF2F-4158-9E13-840383050611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216CF8C-5E96-4AC2-AB6E-5315CC698E99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273C471-3CAD-4A6D-8156-732D8FDCFE29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29" name="Google Shape;74;p11" descr="Immagine correlata">
                <a:extLst>
                  <a:ext uri="{FF2B5EF4-FFF2-40B4-BE49-F238E27FC236}">
                    <a16:creationId xmlns:a16="http://schemas.microsoft.com/office/drawing/2014/main" id="{624B45AA-1DB6-4DA2-A253-D88C22A407E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75;p11">
                <a:extLst>
                  <a:ext uri="{FF2B5EF4-FFF2-40B4-BE49-F238E27FC236}">
                    <a16:creationId xmlns:a16="http://schemas.microsoft.com/office/drawing/2014/main" id="{C14AA35C-5C20-4414-8573-3EF53ACBE335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DDC14-5F1C-4A58-B6CC-DC0F93CDE30A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NOZIONI DI BASE DA CONDIVIDERE CON IL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74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E4A62A-7FA4-4510-9913-00DFA8A18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6" r="2587"/>
          <a:stretch/>
        </p:blipFill>
        <p:spPr>
          <a:xfrm>
            <a:off x="838200" y="1429239"/>
            <a:ext cx="10515600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F7938C-BC29-444E-87EF-3C880FD8C8B3}"/>
              </a:ext>
            </a:extLst>
          </p:cNvPr>
          <p:cNvSpPr txBox="1"/>
          <p:nvPr/>
        </p:nvSpPr>
        <p:spPr>
          <a:xfrm>
            <a:off x="838200" y="1164285"/>
            <a:ext cx="558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A50A1"/>
                </a:solidFill>
                <a:latin typeface="Century Gothic" panose="020B0502020202020204" pitchFamily="34" charset="0"/>
              </a:rPr>
              <a:t>Individuazione del profilo di rischio del cliente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C1BB10-38EA-400D-85DC-0BF316FF7631}"/>
              </a:ext>
            </a:extLst>
          </p:cNvPr>
          <p:cNvSpPr txBox="1"/>
          <p:nvPr/>
        </p:nvSpPr>
        <p:spPr>
          <a:xfrm>
            <a:off x="1075481" y="1533617"/>
            <a:ext cx="2944667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Molto prudente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Prudente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Equilibrato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Aggressivo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Molto aggressivo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36352C7-B5B7-4B26-A03A-714027603CF0}"/>
              </a:ext>
            </a:extLst>
          </p:cNvPr>
          <p:cNvSpPr/>
          <p:nvPr/>
        </p:nvSpPr>
        <p:spPr>
          <a:xfrm>
            <a:off x="1075480" y="2435678"/>
            <a:ext cx="192093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59BFA3-B3F6-49AE-8E2B-16261821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9214" y="2938563"/>
            <a:ext cx="7315201" cy="3303815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FBA1893-9031-4014-9434-C495F92F3EF0}"/>
              </a:ext>
            </a:extLst>
          </p:cNvPr>
          <p:cNvCxnSpPr/>
          <p:nvPr/>
        </p:nvCxnSpPr>
        <p:spPr>
          <a:xfrm>
            <a:off x="5690114" y="3067291"/>
            <a:ext cx="0" cy="25695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F6F8F23-E821-423C-82F8-20D52351D64E}"/>
              </a:ext>
            </a:extLst>
          </p:cNvPr>
          <p:cNvCxnSpPr/>
          <p:nvPr/>
        </p:nvCxnSpPr>
        <p:spPr>
          <a:xfrm>
            <a:off x="6540951" y="3054583"/>
            <a:ext cx="0" cy="25695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3F1B2B-D37D-425E-89D6-3C7096B93209}"/>
              </a:ext>
            </a:extLst>
          </p:cNvPr>
          <p:cNvSpPr txBox="1"/>
          <p:nvPr/>
        </p:nvSpPr>
        <p:spPr>
          <a:xfrm rot="16200000">
            <a:off x="5290682" y="3534055"/>
            <a:ext cx="1272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Equilibrato</a:t>
            </a:r>
          </a:p>
        </p:txBody>
      </p:sp>
    </p:spTree>
    <p:extLst>
      <p:ext uri="{BB962C8B-B14F-4D97-AF65-F5344CB8AC3E}">
        <p14:creationId xmlns:p14="http://schemas.microsoft.com/office/powerpoint/2010/main" val="143561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244494-14F7-411F-8177-A8B33F1D7721}"/>
              </a:ext>
            </a:extLst>
          </p:cNvPr>
          <p:cNvSpPr txBox="1"/>
          <p:nvPr/>
        </p:nvSpPr>
        <p:spPr>
          <a:xfrm>
            <a:off x="838200" y="1008658"/>
            <a:ext cx="6660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A50A1"/>
                </a:solidFill>
              </a:rPr>
              <a:t>Individuazione degli obiettivi di investimento del cliente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AD54E7-E09D-4C46-9C19-D5F833CBD15C}"/>
              </a:ext>
            </a:extLst>
          </p:cNvPr>
          <p:cNvSpPr txBox="1"/>
          <p:nvPr/>
        </p:nvSpPr>
        <p:spPr>
          <a:xfrm>
            <a:off x="1121780" y="1647419"/>
            <a:ext cx="637656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b="1" dirty="0">
                <a:latin typeface="Century Gothic" panose="020B0502020202020204" pitchFamily="34" charset="0"/>
              </a:rPr>
              <a:t>Obiettivo 1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Importo dell’investimento 250.00€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Orizzonte temporale 3 anni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3E9498-D3E7-44E3-9225-9BC64D1043C4}"/>
              </a:ext>
            </a:extLst>
          </p:cNvPr>
          <p:cNvSpPr txBox="1"/>
          <p:nvPr/>
        </p:nvSpPr>
        <p:spPr>
          <a:xfrm>
            <a:off x="1121780" y="2801029"/>
            <a:ext cx="637656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b="1" dirty="0">
                <a:latin typeface="Century Gothic" panose="020B0502020202020204" pitchFamily="34" charset="0"/>
              </a:rPr>
              <a:t>Obiettivo 2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Importo dell’investimento 200.00€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Orizzonte temporale 7 anni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577A53-8586-4C21-9B6D-42F97458314C}"/>
              </a:ext>
            </a:extLst>
          </p:cNvPr>
          <p:cNvSpPr txBox="1"/>
          <p:nvPr/>
        </p:nvSpPr>
        <p:spPr>
          <a:xfrm>
            <a:off x="1121780" y="4018299"/>
            <a:ext cx="637656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b="1" dirty="0">
                <a:latin typeface="Century Gothic" panose="020B0502020202020204" pitchFamily="34" charset="0"/>
              </a:rPr>
              <a:t>Obiettivo 3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Importo dell’investimento 150.00€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      Orizzonte temporale 15 anni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B484424-80CE-4515-8397-0CDD365592CC}"/>
              </a:ext>
            </a:extLst>
          </p:cNvPr>
          <p:cNvSpPr txBox="1"/>
          <p:nvPr/>
        </p:nvSpPr>
        <p:spPr>
          <a:xfrm>
            <a:off x="6031031" y="1843832"/>
            <a:ext cx="4742600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Profilo di rischio: Equilibrato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Patrimonio complessivo: 600.000€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858FAE-68FD-41C0-80D5-AE92810F3A62}"/>
              </a:ext>
            </a:extLst>
          </p:cNvPr>
          <p:cNvSpPr txBox="1"/>
          <p:nvPr/>
        </p:nvSpPr>
        <p:spPr>
          <a:xfrm>
            <a:off x="6705474" y="2541524"/>
            <a:ext cx="474260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41% breve termine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33% medio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dirty="0">
                <a:latin typeface="Century Gothic" panose="020B0502020202020204" pitchFamily="34" charset="0"/>
              </a:rPr>
              <a:t>25% lungo </a:t>
            </a:r>
          </a:p>
        </p:txBody>
      </p:sp>
    </p:spTree>
    <p:extLst>
      <p:ext uri="{BB962C8B-B14F-4D97-AF65-F5344CB8AC3E}">
        <p14:creationId xmlns:p14="http://schemas.microsoft.com/office/powerpoint/2010/main" val="130427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8FADF7-20AB-409F-BD52-D0E9892D6BB6}"/>
              </a:ext>
            </a:extLst>
          </p:cNvPr>
          <p:cNvSpPr txBox="1"/>
          <p:nvPr/>
        </p:nvSpPr>
        <p:spPr>
          <a:xfrm>
            <a:off x="838200" y="1156082"/>
            <a:ext cx="58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Obiettivo 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56B0DFB-B10B-42F1-B3FD-49109CB1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52" y="1793885"/>
            <a:ext cx="2799018" cy="2061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66C7A86-105B-4084-AD60-ED6776CC2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9" r="1464"/>
          <a:stretch/>
        </p:blipFill>
        <p:spPr>
          <a:xfrm>
            <a:off x="838200" y="1525414"/>
            <a:ext cx="6904823" cy="194543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8E3C7E-DD12-4479-9F2F-9EC0C6C87C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6" t="-135" r="41204" b="-1"/>
          <a:stretch/>
        </p:blipFill>
        <p:spPr>
          <a:xfrm>
            <a:off x="1484992" y="3577963"/>
            <a:ext cx="5291986" cy="300941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194E89-8D2D-4E92-9D62-706D9D10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17" y="4304714"/>
            <a:ext cx="2606890" cy="20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8FADF7-20AB-409F-BD52-D0E9892D6BB6}"/>
              </a:ext>
            </a:extLst>
          </p:cNvPr>
          <p:cNvSpPr txBox="1"/>
          <p:nvPr/>
        </p:nvSpPr>
        <p:spPr>
          <a:xfrm>
            <a:off x="838200" y="1156082"/>
            <a:ext cx="58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Obiettivo 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9DEF2B-68C0-4FE8-ACAD-D79B5D88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097"/>
            <a:ext cx="7341662" cy="201437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06222B-7C67-4E2D-A9CF-788EE825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695" y="1651549"/>
            <a:ext cx="2743200" cy="18954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B5F3208-A988-45C9-B6A7-E661BE35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43" y="3773881"/>
            <a:ext cx="5073480" cy="28283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10242EF-DF7A-4566-A818-45BCD31D5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209" y="4276424"/>
            <a:ext cx="2330009" cy="22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05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8FADF7-20AB-409F-BD52-D0E9892D6BB6}"/>
              </a:ext>
            </a:extLst>
          </p:cNvPr>
          <p:cNvSpPr txBox="1"/>
          <p:nvPr/>
        </p:nvSpPr>
        <p:spPr>
          <a:xfrm>
            <a:off x="838200" y="1156082"/>
            <a:ext cx="58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Obiettivo 3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8ACD4B7-CB1C-4B08-8310-D12E7349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0" y="1688326"/>
            <a:ext cx="6884327" cy="189977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D61D203-A28E-408A-AD42-3676FE8E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98" y="1688326"/>
            <a:ext cx="2924175" cy="19716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E7292AD-4B16-47CF-8546-00CDFF1E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143" y="3810105"/>
            <a:ext cx="4518439" cy="259254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73BD089-B55A-4143-8E65-2A3EB3B69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599" y="4078240"/>
            <a:ext cx="2379684" cy="218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B43962-6CE0-4B53-BBD3-1A608D430122}"/>
              </a:ext>
            </a:extLst>
          </p:cNvPr>
          <p:cNvSpPr txBox="1"/>
          <p:nvPr/>
        </p:nvSpPr>
        <p:spPr>
          <a:xfrm>
            <a:off x="408898" y="1294730"/>
            <a:ext cx="216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Orizzonte temporale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53B17D-7DBA-4BFA-9EDB-61A9CC403125}"/>
              </a:ext>
            </a:extLst>
          </p:cNvPr>
          <p:cNvSpPr txBox="1"/>
          <p:nvPr/>
        </p:nvSpPr>
        <p:spPr>
          <a:xfrm>
            <a:off x="3600999" y="922149"/>
            <a:ext cx="90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Breve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69DE86-4870-45AD-BC02-E2587D17C942}"/>
              </a:ext>
            </a:extLst>
          </p:cNvPr>
          <p:cNvSpPr txBox="1"/>
          <p:nvPr/>
        </p:nvSpPr>
        <p:spPr>
          <a:xfrm>
            <a:off x="6826477" y="934738"/>
            <a:ext cx="90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Medio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FEA39E-8BDF-4954-AC4C-D9E63AC5EC3D}"/>
              </a:ext>
            </a:extLst>
          </p:cNvPr>
          <p:cNvSpPr txBox="1"/>
          <p:nvPr/>
        </p:nvSpPr>
        <p:spPr>
          <a:xfrm>
            <a:off x="10260300" y="1003041"/>
            <a:ext cx="90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Lungo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AC14D72-02F1-4D26-9F0B-DB258A59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25061" r="41204" b="-1"/>
          <a:stretch/>
        </p:blipFill>
        <p:spPr>
          <a:xfrm>
            <a:off x="2253795" y="1392979"/>
            <a:ext cx="3600000" cy="153212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64C8FDC-762C-4CFF-935E-E7608CC4F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23039" r="735" b="1868"/>
          <a:stretch/>
        </p:blipFill>
        <p:spPr>
          <a:xfrm>
            <a:off x="5623549" y="1392979"/>
            <a:ext cx="3600000" cy="15635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5BCB6C1-AE4E-44B0-886B-C8DBA9123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30"/>
          <a:stretch/>
        </p:blipFill>
        <p:spPr>
          <a:xfrm>
            <a:off x="8592000" y="1374651"/>
            <a:ext cx="3600000" cy="16002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00DFD4F-DEF6-4E90-8467-7F82C48376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42" r="1977"/>
          <a:stretch/>
        </p:blipFill>
        <p:spPr>
          <a:xfrm>
            <a:off x="2821091" y="2974857"/>
            <a:ext cx="2465407" cy="17019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3E5C389-66EB-4D66-ACAF-F790B8274E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0725" r="1490"/>
          <a:stretch/>
        </p:blipFill>
        <p:spPr>
          <a:xfrm>
            <a:off x="5971982" y="2974857"/>
            <a:ext cx="2295284" cy="202677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B2BEA3-107A-4004-8B8A-F15EE447D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07" r="3547"/>
          <a:stretch/>
        </p:blipFill>
        <p:spPr>
          <a:xfrm>
            <a:off x="9180492" y="2993185"/>
            <a:ext cx="2295284" cy="197533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8D86618-8BF1-4316-BBF7-B577791AB8E9}"/>
              </a:ext>
            </a:extLst>
          </p:cNvPr>
          <p:cNvSpPr txBox="1"/>
          <p:nvPr/>
        </p:nvSpPr>
        <p:spPr>
          <a:xfrm>
            <a:off x="408898" y="2699210"/>
            <a:ext cx="1961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Selezione sulla FE del PTF in asset class coerente con l’obiettivo di investimento 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861E7A3B-A00A-43AE-AE44-26A48452C8F7}"/>
              </a:ext>
            </a:extLst>
          </p:cNvPr>
          <p:cNvSpPr/>
          <p:nvPr/>
        </p:nvSpPr>
        <p:spPr>
          <a:xfrm>
            <a:off x="527275" y="2174754"/>
            <a:ext cx="1371861" cy="3077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A50A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03A829C-74D8-425B-9796-48A4A9652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2827" y="4812420"/>
            <a:ext cx="2425522" cy="197448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9B29C27-00F2-42E8-B5AE-BF74DDFB6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1268" y="4833562"/>
            <a:ext cx="2425523" cy="193219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3E9C3E9-06F4-4F87-8636-20E5930B7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658" y="4889350"/>
            <a:ext cx="2295284" cy="18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2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5. La gestione del multi-obiettivo in Quantalys</a:t>
            </a:r>
            <a:endParaRPr lang="it-IT" b="1" dirty="0">
              <a:solidFill>
                <a:srgbClr val="265AA9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899175-2752-44D8-A0A4-D9F9B0FEBFB8}"/>
              </a:ext>
            </a:extLst>
          </p:cNvPr>
          <p:cNvSpPr txBox="1"/>
          <p:nvPr/>
        </p:nvSpPr>
        <p:spPr>
          <a:xfrm>
            <a:off x="892342" y="1110194"/>
            <a:ext cx="58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Il portafoglio complessivo del cliente 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70618847-25B1-4955-A054-8FB555CB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14" y="2331153"/>
            <a:ext cx="4697139" cy="2993201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82C7ECC-790B-4DCB-AABD-B42C5900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60" y="2036903"/>
            <a:ext cx="3705225" cy="34671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F51AD8A-F517-48A1-8C19-5860F2405F2E}"/>
              </a:ext>
            </a:extLst>
          </p:cNvPr>
          <p:cNvCxnSpPr>
            <a:cxnSpLocks/>
          </p:cNvCxnSpPr>
          <p:nvPr/>
        </p:nvCxnSpPr>
        <p:spPr>
          <a:xfrm>
            <a:off x="3322410" y="2725840"/>
            <a:ext cx="0" cy="21459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3D7AADF-DB52-4AE1-96AA-FC8AD3FF6515}"/>
              </a:ext>
            </a:extLst>
          </p:cNvPr>
          <p:cNvCxnSpPr>
            <a:cxnSpLocks/>
          </p:cNvCxnSpPr>
          <p:nvPr/>
        </p:nvCxnSpPr>
        <p:spPr>
          <a:xfrm>
            <a:off x="3842240" y="2754775"/>
            <a:ext cx="0" cy="21054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BA609040-5B31-4855-AA97-012DB5E523DB}"/>
              </a:ext>
            </a:extLst>
          </p:cNvPr>
          <p:cNvGrpSpPr/>
          <p:nvPr/>
        </p:nvGrpSpPr>
        <p:grpSpPr>
          <a:xfrm>
            <a:off x="1132108" y="253828"/>
            <a:ext cx="3522133" cy="1017460"/>
            <a:chOff x="1132108" y="175433"/>
            <a:chExt cx="3522133" cy="1017460"/>
          </a:xfrm>
        </p:grpSpPr>
        <p:sp>
          <p:nvSpPr>
            <p:cNvPr id="16" name="ZoneTexte 10">
              <a:extLst>
                <a:ext uri="{FF2B5EF4-FFF2-40B4-BE49-F238E27FC236}">
                  <a16:creationId xmlns:a16="http://schemas.microsoft.com/office/drawing/2014/main" id="{851167B6-73C4-4F54-BCDB-8D5D3BF20734}"/>
                </a:ext>
              </a:extLst>
            </p:cNvPr>
            <p:cNvSpPr txBox="1"/>
            <p:nvPr/>
          </p:nvSpPr>
          <p:spPr>
            <a:xfrm>
              <a:off x="2447777" y="715839"/>
              <a:ext cx="149933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2500" b="1" dirty="0">
                  <a:solidFill>
                    <a:srgbClr val="0950A0"/>
                  </a:solidFill>
                  <a:latin typeface="Century Gothic" panose="020B0502020202020204" pitchFamily="34" charset="0"/>
                  <a:ea typeface="Open Sans Light" panose="020B0306030504020204" pitchFamily="34" charset="0"/>
                  <a:cs typeface="Segoe UI Light" panose="020B0502040204020203" pitchFamily="34" charset="0"/>
                </a:rPr>
                <a:t>Contatti</a:t>
              </a: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0CA40DF-FFF5-4A75-A9F7-0D747768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108" y="175433"/>
              <a:ext cx="3522133" cy="778933"/>
            </a:xfrm>
            <a:prstGeom prst="rect">
              <a:avLst/>
            </a:prstGeom>
          </p:spPr>
        </p:pic>
      </p:grpSp>
      <p:sp>
        <p:nvSpPr>
          <p:cNvPr id="55" name="Google Shape;326;p19">
            <a:extLst>
              <a:ext uri="{FF2B5EF4-FFF2-40B4-BE49-F238E27FC236}">
                <a16:creationId xmlns:a16="http://schemas.microsoft.com/office/drawing/2014/main" id="{FA850A4D-F568-4CD0-AE92-7951784A1B96}"/>
              </a:ext>
            </a:extLst>
          </p:cNvPr>
          <p:cNvSpPr/>
          <p:nvPr/>
        </p:nvSpPr>
        <p:spPr>
          <a:xfrm>
            <a:off x="1132108" y="1646456"/>
            <a:ext cx="4322212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rgbClr val="265AA9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QUANTALYS </a:t>
            </a:r>
            <a:r>
              <a:rPr lang="en-US" sz="1600" b="1" dirty="0">
                <a:solidFill>
                  <a:srgbClr val="265AA9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Italia</a:t>
            </a:r>
            <a:endParaRPr lang="en-US" sz="1600" dirty="0">
              <a:solidFill>
                <a:srgbClr val="265AA9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30;p19">
            <a:extLst>
              <a:ext uri="{FF2B5EF4-FFF2-40B4-BE49-F238E27FC236}">
                <a16:creationId xmlns:a16="http://schemas.microsoft.com/office/drawing/2014/main" id="{E8AA6D6B-B391-473E-A89D-4B5B3E6C1F6E}"/>
              </a:ext>
            </a:extLst>
          </p:cNvPr>
          <p:cNvSpPr txBox="1"/>
          <p:nvPr/>
        </p:nvSpPr>
        <p:spPr>
          <a:xfrm>
            <a:off x="1132108" y="2180235"/>
            <a:ext cx="31863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Via San Siro 33, 20149 - Milano </a:t>
            </a: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31;p19">
            <a:extLst>
              <a:ext uri="{FF2B5EF4-FFF2-40B4-BE49-F238E27FC236}">
                <a16:creationId xmlns:a16="http://schemas.microsoft.com/office/drawing/2014/main" id="{A95C1330-9A5E-4C78-8880-038D29BA2C80}"/>
              </a:ext>
            </a:extLst>
          </p:cNvPr>
          <p:cNvSpPr txBox="1"/>
          <p:nvPr/>
        </p:nvSpPr>
        <p:spPr>
          <a:xfrm>
            <a:off x="1132108" y="2714013"/>
            <a:ext cx="3513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(+39) 02 48 199 365</a:t>
            </a: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31;p19">
            <a:extLst>
              <a:ext uri="{FF2B5EF4-FFF2-40B4-BE49-F238E27FC236}">
                <a16:creationId xmlns:a16="http://schemas.microsoft.com/office/drawing/2014/main" id="{D37B8D7E-9F69-406B-A148-DC67D69744EF}"/>
              </a:ext>
            </a:extLst>
          </p:cNvPr>
          <p:cNvSpPr txBox="1"/>
          <p:nvPr/>
        </p:nvSpPr>
        <p:spPr>
          <a:xfrm>
            <a:off x="1132108" y="3247791"/>
            <a:ext cx="3513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  <a:hlinkClick r:id="rId3"/>
              </a:rPr>
              <a:t>info@quantalys.it</a:t>
            </a: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31;p19">
            <a:extLst>
              <a:ext uri="{FF2B5EF4-FFF2-40B4-BE49-F238E27FC236}">
                <a16:creationId xmlns:a16="http://schemas.microsoft.com/office/drawing/2014/main" id="{43D72B44-05DF-4023-8335-2C5FE54255D6}"/>
              </a:ext>
            </a:extLst>
          </p:cNvPr>
          <p:cNvSpPr txBox="1"/>
          <p:nvPr/>
        </p:nvSpPr>
        <p:spPr>
          <a:xfrm>
            <a:off x="1132108" y="3781570"/>
            <a:ext cx="3513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  <a:hlinkClick r:id="rId3"/>
              </a:rPr>
              <a:t>www.quantalys.it</a:t>
            </a:r>
            <a:r>
              <a:rPr lang="it-IT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26;p19">
            <a:extLst>
              <a:ext uri="{FF2B5EF4-FFF2-40B4-BE49-F238E27FC236}">
                <a16:creationId xmlns:a16="http://schemas.microsoft.com/office/drawing/2014/main" id="{3ECDAD04-1F23-442E-8C6B-3D3470806B8F}"/>
              </a:ext>
            </a:extLst>
          </p:cNvPr>
          <p:cNvSpPr/>
          <p:nvPr/>
        </p:nvSpPr>
        <p:spPr>
          <a:xfrm>
            <a:off x="1147980" y="4849127"/>
            <a:ext cx="4883794" cy="25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265AA9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Menzioni Legali</a:t>
            </a:r>
            <a:endParaRPr lang="en-US" sz="1200" dirty="0">
              <a:solidFill>
                <a:srgbClr val="265AA9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30;p19">
            <a:extLst>
              <a:ext uri="{FF2B5EF4-FFF2-40B4-BE49-F238E27FC236}">
                <a16:creationId xmlns:a16="http://schemas.microsoft.com/office/drawing/2014/main" id="{3F1E7179-FF27-4B75-8D8E-E580C1A884F8}"/>
              </a:ext>
            </a:extLst>
          </p:cNvPr>
          <p:cNvSpPr txBox="1"/>
          <p:nvPr/>
        </p:nvSpPr>
        <p:spPr>
          <a:xfrm>
            <a:off x="1132108" y="5120114"/>
            <a:ext cx="10310730" cy="162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© Quantalys. </a:t>
            </a:r>
            <a:r>
              <a:rPr lang="it-IT" sz="1200" dirty="0">
                <a:latin typeface="Century Gothic" panose="020B0502020202020204" pitchFamily="34" charset="0"/>
              </a:rPr>
              <a:t>Le informazioni contenute nel presente documento </a:t>
            </a:r>
            <a:r>
              <a:rPr lang="it-IT" sz="1200" b="0" i="0" dirty="0">
                <a:effectLst/>
                <a:latin typeface="Century Gothic" panose="020B0502020202020204" pitchFamily="34" charset="0"/>
              </a:rPr>
              <a:t>hanno carattere puramente indicativo. </a:t>
            </a:r>
            <a:r>
              <a:rPr lang="it-IT" sz="1200" dirty="0">
                <a:latin typeface="Century Gothic" panose="020B0502020202020204" pitchFamily="34" charset="0"/>
              </a:rPr>
              <a:t>Né il presente documento né la sua consegna ad alcun destinatario costituisce o intende costituire o contiene o forma parte di alcuna offerta o invito a comprare o vendere titoli o strumenti finanziari collegati. Ogni eventuale offerta o sollecitazione sarà effettuata per mezzo di un prospetto informativo.</a:t>
            </a:r>
            <a:endParaRPr sz="1200" b="1" dirty="0"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D07C703C-0942-4DB1-8100-573ADAD144F2}"/>
              </a:ext>
            </a:extLst>
          </p:cNvPr>
          <p:cNvGrpSpPr/>
          <p:nvPr/>
        </p:nvGrpSpPr>
        <p:grpSpPr>
          <a:xfrm>
            <a:off x="7506784" y="2257591"/>
            <a:ext cx="3971777" cy="1874115"/>
            <a:chOff x="6193198" y="4137416"/>
            <a:chExt cx="2655879" cy="1296513"/>
          </a:xfrm>
        </p:grpSpPr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12270DA0-78A8-4B68-A6E5-83EDCB2ED161}"/>
                </a:ext>
              </a:extLst>
            </p:cNvPr>
            <p:cNvGrpSpPr/>
            <p:nvPr/>
          </p:nvGrpSpPr>
          <p:grpSpPr>
            <a:xfrm>
              <a:off x="6193198" y="4137416"/>
              <a:ext cx="2655879" cy="386267"/>
              <a:chOff x="6193198" y="4137416"/>
              <a:chExt cx="2655879" cy="386267"/>
            </a:xfrm>
          </p:grpSpPr>
          <p:pic>
            <p:nvPicPr>
              <p:cNvPr id="70" name="Google Shape;341;p19">
                <a:extLst>
                  <a:ext uri="{FF2B5EF4-FFF2-40B4-BE49-F238E27FC236}">
                    <a16:creationId xmlns:a16="http://schemas.microsoft.com/office/drawing/2014/main" id="{89B8C7FA-BF24-452E-AF20-614EEF3A44D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93198" y="4137416"/>
                <a:ext cx="386267" cy="3862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347;p19">
                <a:extLst>
                  <a:ext uri="{FF2B5EF4-FFF2-40B4-BE49-F238E27FC236}">
                    <a16:creationId xmlns:a16="http://schemas.microsoft.com/office/drawing/2014/main" id="{7D50DADA-09CD-4F88-A958-7F3BC1DE9529}"/>
                  </a:ext>
                </a:extLst>
              </p:cNvPr>
              <p:cNvSpPr/>
              <p:nvPr/>
            </p:nvSpPr>
            <p:spPr>
              <a:xfrm>
                <a:off x="6593331" y="4199744"/>
                <a:ext cx="225574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  <a:hlinkClick r:id="rId5"/>
                  </a:rPr>
                  <a:t>Twitter Official Page</a:t>
                </a:r>
                <a:endParaRPr lang="en-US" sz="150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41A4800F-9D06-4FBA-A10B-4425BA07A489}"/>
                </a:ext>
              </a:extLst>
            </p:cNvPr>
            <p:cNvGrpSpPr/>
            <p:nvPr/>
          </p:nvGrpSpPr>
          <p:grpSpPr>
            <a:xfrm>
              <a:off x="6216663" y="5071127"/>
              <a:ext cx="2406987" cy="362802"/>
              <a:chOff x="6216663" y="5071127"/>
              <a:chExt cx="2406987" cy="362802"/>
            </a:xfrm>
          </p:grpSpPr>
          <p:pic>
            <p:nvPicPr>
              <p:cNvPr id="68" name="Google Shape;348;p19">
                <a:extLst>
                  <a:ext uri="{FF2B5EF4-FFF2-40B4-BE49-F238E27FC236}">
                    <a16:creationId xmlns:a16="http://schemas.microsoft.com/office/drawing/2014/main" id="{D6BAF97F-8764-408F-A2D4-C387E2ECFAD3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216663" y="5071127"/>
                <a:ext cx="362802" cy="3628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Google Shape;344;p19">
                <a:hlinkClick r:id="rId7"/>
                <a:extLst>
                  <a:ext uri="{FF2B5EF4-FFF2-40B4-BE49-F238E27FC236}">
                    <a16:creationId xmlns:a16="http://schemas.microsoft.com/office/drawing/2014/main" id="{30896169-AB2A-46A9-B254-AC0C6FD7282C}"/>
                  </a:ext>
                </a:extLst>
              </p:cNvPr>
              <p:cNvSpPr/>
              <p:nvPr/>
            </p:nvSpPr>
            <p:spPr>
              <a:xfrm>
                <a:off x="6593331" y="5121723"/>
                <a:ext cx="20303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u="sng" dirty="0">
                    <a:solidFill>
                      <a:schemeClr val="hlink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  <a:hlinkClick r:id="rId8"/>
                  </a:rPr>
                  <a:t>YouTube Official Page</a:t>
                </a:r>
                <a:endParaRPr lang="en-US" sz="150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7D9CE763-146F-4282-A86C-73FCD6FEE1BE}"/>
                </a:ext>
              </a:extLst>
            </p:cNvPr>
            <p:cNvGrpSpPr/>
            <p:nvPr/>
          </p:nvGrpSpPr>
          <p:grpSpPr>
            <a:xfrm>
              <a:off x="6208110" y="4611728"/>
              <a:ext cx="2231347" cy="371355"/>
              <a:chOff x="6208110" y="4574713"/>
              <a:chExt cx="2231347" cy="371355"/>
            </a:xfrm>
          </p:grpSpPr>
          <p:pic>
            <p:nvPicPr>
              <p:cNvPr id="66" name="Google Shape;342;p19">
                <a:extLst>
                  <a:ext uri="{FF2B5EF4-FFF2-40B4-BE49-F238E27FC236}">
                    <a16:creationId xmlns:a16="http://schemas.microsoft.com/office/drawing/2014/main" id="{D947DA85-4C5C-4E5E-B433-30C704523062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6208110" y="4574713"/>
                <a:ext cx="371355" cy="3713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Google Shape;346;p19">
                <a:hlinkClick r:id="rId10"/>
                <a:extLst>
                  <a:ext uri="{FF2B5EF4-FFF2-40B4-BE49-F238E27FC236}">
                    <a16:creationId xmlns:a16="http://schemas.microsoft.com/office/drawing/2014/main" id="{ACE27BBA-8F25-492F-9080-A7A407727ED6}"/>
                  </a:ext>
                </a:extLst>
              </p:cNvPr>
              <p:cNvSpPr/>
              <p:nvPr/>
            </p:nvSpPr>
            <p:spPr>
              <a:xfrm>
                <a:off x="6593331" y="4629585"/>
                <a:ext cx="184612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  <a:hlinkClick r:id="rId10"/>
                  </a:rPr>
                  <a:t>LinkedIn Official Page</a:t>
                </a:r>
                <a:endParaRPr lang="en-US" sz="150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" name="Google Shape;326;p19">
            <a:extLst>
              <a:ext uri="{FF2B5EF4-FFF2-40B4-BE49-F238E27FC236}">
                <a16:creationId xmlns:a16="http://schemas.microsoft.com/office/drawing/2014/main" id="{76666D0E-E9D4-4205-A788-203D801417C0}"/>
              </a:ext>
            </a:extLst>
          </p:cNvPr>
          <p:cNvSpPr/>
          <p:nvPr/>
        </p:nvSpPr>
        <p:spPr>
          <a:xfrm>
            <a:off x="7462199" y="1714248"/>
            <a:ext cx="4322212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 dirty="0">
                <a:solidFill>
                  <a:srgbClr val="265AA9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Seguici su:</a:t>
            </a:r>
            <a:endParaRPr lang="en-US" sz="1500" dirty="0">
              <a:solidFill>
                <a:srgbClr val="265AA9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00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7A69D-78D1-48A1-981A-C26B3F438B01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14F6D629-BD48-4275-8AAE-C25E0BBF0B01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13" name="Google Shape;74;p11" descr="Immagine correlata">
                <a:extLst>
                  <a:ext uri="{FF2B5EF4-FFF2-40B4-BE49-F238E27FC236}">
                    <a16:creationId xmlns:a16="http://schemas.microsoft.com/office/drawing/2014/main" id="{3BE0E7CC-1D6A-4B3B-B84D-C2A27973A3C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5;p11">
                <a:extLst>
                  <a:ext uri="{FF2B5EF4-FFF2-40B4-BE49-F238E27FC236}">
                    <a16:creationId xmlns:a16="http://schemas.microsoft.com/office/drawing/2014/main" id="{02A2D2A7-C68D-44BA-8AF7-2E563DF45EDC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15D986-8E22-42DD-A3C9-2732A30EA63E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9C80854-7718-420F-BF65-696653CDDF14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CDF2735-FFFA-441B-8E42-BF5EC72375B7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19" name="Google Shape;74;p11" descr="Immagine correlata">
                <a:extLst>
                  <a:ext uri="{FF2B5EF4-FFF2-40B4-BE49-F238E27FC236}">
                    <a16:creationId xmlns:a16="http://schemas.microsoft.com/office/drawing/2014/main" id="{B6925B97-1BCE-460A-BDD7-F089518049F0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75;p11">
                <a:extLst>
                  <a:ext uri="{FF2B5EF4-FFF2-40B4-BE49-F238E27FC236}">
                    <a16:creationId xmlns:a16="http://schemas.microsoft.com/office/drawing/2014/main" id="{50FE7F63-D8A4-4E21-BFBA-19360FBF08B7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2EE2244-BF2F-4158-9E13-840383050611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216CF8C-5E96-4AC2-AB6E-5315CC698E99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273C471-3CAD-4A6D-8156-732D8FDCFE29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29" name="Google Shape;74;p11" descr="Immagine correlata">
                <a:extLst>
                  <a:ext uri="{FF2B5EF4-FFF2-40B4-BE49-F238E27FC236}">
                    <a16:creationId xmlns:a16="http://schemas.microsoft.com/office/drawing/2014/main" id="{624B45AA-1DB6-4DA2-A253-D88C22A407E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75;p11">
                <a:extLst>
                  <a:ext uri="{FF2B5EF4-FFF2-40B4-BE49-F238E27FC236}">
                    <a16:creationId xmlns:a16="http://schemas.microsoft.com/office/drawing/2014/main" id="{C14AA35C-5C20-4414-8573-3EF53ACBE335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DDC14-5F1C-4A58-B6CC-DC0F93CDE30A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rgbClr val="0A50A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latin typeface="Century Gothic"/>
                </a:rPr>
                <a:t>LE NOZIONI DI BASE DA CONDIVIDERE CON IL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8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88764"/>
            <a:ext cx="10358975" cy="677514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1. Le nozioni di base da condividere con il cliente</a:t>
            </a:r>
            <a: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b="1" dirty="0">
                <a:solidFill>
                  <a:srgbClr val="C00000"/>
                </a:solidFill>
              </a:rPr>
              <a:t>Regola n. 1: esiste un trade off rendimento/rischio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D0E14-DE47-4F05-AA1F-CC9ED10F9B7A}"/>
              </a:ext>
            </a:extLst>
          </p:cNvPr>
          <p:cNvSpPr txBox="1">
            <a:spLocks noChangeArrowheads="1"/>
          </p:cNvSpPr>
          <p:nvPr/>
        </p:nvSpPr>
        <p:spPr>
          <a:xfrm>
            <a:off x="1539055" y="1268416"/>
            <a:ext cx="9493250" cy="718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sz="2400" b="1" dirty="0">
                <a:solidFill>
                  <a:srgbClr val="0A50A1"/>
                </a:solidFill>
              </a:rPr>
              <a:t>… è possibile realizzare rendimenti maggiori soltanto accettando livelli di rischio maggiori …</a:t>
            </a:r>
          </a:p>
          <a:p>
            <a:pPr algn="ctr"/>
            <a:endParaRPr lang="it-IT" altLang="it-IT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ADB727-445E-4766-B472-A44B1DF96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703" y="1987037"/>
          <a:ext cx="6666594" cy="360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Foglio di lavoro" r:id="rId3" imgW="9239701" imgH="5753341" progId="Excel.Sheet.8">
                  <p:embed/>
                </p:oleObj>
              </mc:Choice>
              <mc:Fallback>
                <p:oleObj name="Foglio di lavoro" r:id="rId3" imgW="9239701" imgH="5753341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ADB727-445E-4766-B472-A44B1DF96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03" y="1987037"/>
                        <a:ext cx="6666594" cy="360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9303C5-457B-47D5-B0DD-3A75DEED0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55" y="5562224"/>
            <a:ext cx="9493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53848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48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48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48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it-IT" altLang="it-IT" sz="24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… visto che non tutti gli investitori hanno la stessa propensione al rischio, è necessario che il singolo cliente espliciti quanto è disposto a rischiare</a:t>
            </a:r>
          </a:p>
        </p:txBody>
      </p:sp>
    </p:spTree>
    <p:extLst>
      <p:ext uri="{BB962C8B-B14F-4D97-AF65-F5344CB8AC3E}">
        <p14:creationId xmlns:p14="http://schemas.microsoft.com/office/powerpoint/2010/main" val="29338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88764"/>
            <a:ext cx="10358975" cy="677514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1. Le nozioni di base da condividere con il cliente</a:t>
            </a:r>
            <a: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b="1" dirty="0">
                <a:solidFill>
                  <a:srgbClr val="C00000"/>
                </a:solidFill>
              </a:rPr>
              <a:t>Regola n. 2: l’orizzonte temporale ha un impatto fondamentale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644A81-62DE-4C5D-82EB-A217EE63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266" y="5410201"/>
            <a:ext cx="912109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Azioni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Small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Cap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B2BDFC-1C16-4858-BE0C-9C0DCE24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7" y="5410201"/>
            <a:ext cx="982641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Azioni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Large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Cap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EE8D82-5106-4FB3-BAD7-1918F542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874" y="5511800"/>
            <a:ext cx="171681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Titoli di Stato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62F6A5D-BEB9-4CFB-AE8F-CC4EF8B5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639" y="5511800"/>
            <a:ext cx="8255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Futura Md BT" pitchFamily="34" charset="0"/>
              </a:rPr>
              <a:t>Cash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6FED9ECE-52E7-4FE3-82DD-2AE71DC5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372" y="1685927"/>
            <a:ext cx="146158" cy="122238"/>
          </a:xfrm>
          <a:prstGeom prst="ellipse">
            <a:avLst/>
          </a:prstGeom>
          <a:solidFill>
            <a:srgbClr val="33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30000"/>
              </a:spcBef>
              <a:buFontTx/>
              <a:buNone/>
            </a:pPr>
            <a:endParaRPr lang="it-IT" altLang="it-IT" sz="12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4FF6F96-2D0E-4DC3-8777-75164CCE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57" y="1563689"/>
            <a:ext cx="35800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>
                <a:solidFill>
                  <a:srgbClr val="002060"/>
                </a:solidFill>
                <a:latin typeface="Century Gothic" panose="020B0502020202020204" pitchFamily="34" charset="0"/>
              </a:rPr>
              <a:t>Orizzonte temporale = 1 anno</a:t>
            </a:r>
            <a:r>
              <a:rPr lang="it-IT" altLang="it-IT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655AC73F-384C-4DC4-922D-AEE93FC03CF4}"/>
              </a:ext>
            </a:extLst>
          </p:cNvPr>
          <p:cNvSpPr>
            <a:spLocks/>
          </p:cNvSpPr>
          <p:nvPr/>
        </p:nvSpPr>
        <p:spPr bwMode="auto">
          <a:xfrm>
            <a:off x="8850593" y="4164014"/>
            <a:ext cx="465987" cy="260350"/>
          </a:xfrm>
          <a:custGeom>
            <a:avLst/>
            <a:gdLst>
              <a:gd name="T0" fmla="*/ 0 w 271"/>
              <a:gd name="T1" fmla="*/ 0 h 164"/>
              <a:gd name="T2" fmla="*/ 270 w 271"/>
              <a:gd name="T3" fmla="*/ 0 h 164"/>
              <a:gd name="T4" fmla="*/ 270 w 271"/>
              <a:gd name="T5" fmla="*/ 163 h 164"/>
              <a:gd name="T6" fmla="*/ 0 w 271"/>
              <a:gd name="T7" fmla="*/ 163 h 164"/>
              <a:gd name="T8" fmla="*/ 0 w 271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164"/>
              <a:gd name="T17" fmla="*/ 271 w 271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164">
                <a:moveTo>
                  <a:pt x="0" y="0"/>
                </a:moveTo>
                <a:lnTo>
                  <a:pt x="270" y="0"/>
                </a:lnTo>
                <a:lnTo>
                  <a:pt x="270" y="163"/>
                </a:lnTo>
                <a:lnTo>
                  <a:pt x="0" y="163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9F01ABF-C38F-46FC-B4F0-87134F78C59A}"/>
              </a:ext>
            </a:extLst>
          </p:cNvPr>
          <p:cNvSpPr>
            <a:spLocks/>
          </p:cNvSpPr>
          <p:nvPr/>
        </p:nvSpPr>
        <p:spPr bwMode="auto">
          <a:xfrm>
            <a:off x="8850593" y="4354514"/>
            <a:ext cx="465987" cy="69850"/>
          </a:xfrm>
          <a:custGeom>
            <a:avLst/>
            <a:gdLst>
              <a:gd name="T0" fmla="*/ 0 w 271"/>
              <a:gd name="T1" fmla="*/ 0 h 44"/>
              <a:gd name="T2" fmla="*/ 270 w 271"/>
              <a:gd name="T3" fmla="*/ 0 h 44"/>
              <a:gd name="T4" fmla="*/ 270 w 271"/>
              <a:gd name="T5" fmla="*/ 43 h 44"/>
              <a:gd name="T6" fmla="*/ 0 w 271"/>
              <a:gd name="T7" fmla="*/ 43 h 44"/>
              <a:gd name="T8" fmla="*/ 0 w 27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44"/>
              <a:gd name="T17" fmla="*/ 271 w 271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44">
                <a:moveTo>
                  <a:pt x="0" y="0"/>
                </a:moveTo>
                <a:lnTo>
                  <a:pt x="270" y="0"/>
                </a:lnTo>
                <a:lnTo>
                  <a:pt x="270" y="43"/>
                </a:lnTo>
                <a:lnTo>
                  <a:pt x="0" y="43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A4F5FB4-F73B-4789-A855-418D915A325D}"/>
              </a:ext>
            </a:extLst>
          </p:cNvPr>
          <p:cNvSpPr>
            <a:spLocks/>
          </p:cNvSpPr>
          <p:nvPr/>
        </p:nvSpPr>
        <p:spPr bwMode="auto">
          <a:xfrm>
            <a:off x="6763111" y="3708402"/>
            <a:ext cx="483182" cy="715963"/>
          </a:xfrm>
          <a:custGeom>
            <a:avLst/>
            <a:gdLst>
              <a:gd name="T0" fmla="*/ 0 w 281"/>
              <a:gd name="T1" fmla="*/ 0 h 451"/>
              <a:gd name="T2" fmla="*/ 280 w 281"/>
              <a:gd name="T3" fmla="*/ 0 h 451"/>
              <a:gd name="T4" fmla="*/ 280 w 281"/>
              <a:gd name="T5" fmla="*/ 450 h 451"/>
              <a:gd name="T6" fmla="*/ 0 w 281"/>
              <a:gd name="T7" fmla="*/ 450 h 451"/>
              <a:gd name="T8" fmla="*/ 0 w 281"/>
              <a:gd name="T9" fmla="*/ 0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451"/>
              <a:gd name="T17" fmla="*/ 281 w 281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451">
                <a:moveTo>
                  <a:pt x="0" y="0"/>
                </a:moveTo>
                <a:lnTo>
                  <a:pt x="280" y="0"/>
                </a:lnTo>
                <a:lnTo>
                  <a:pt x="280" y="450"/>
                </a:lnTo>
                <a:lnTo>
                  <a:pt x="0" y="450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101DE8AF-DE92-49F8-A26D-867060AEB7AA}"/>
              </a:ext>
            </a:extLst>
          </p:cNvPr>
          <p:cNvSpPr>
            <a:spLocks/>
          </p:cNvSpPr>
          <p:nvPr/>
        </p:nvSpPr>
        <p:spPr bwMode="auto">
          <a:xfrm>
            <a:off x="6763111" y="4422777"/>
            <a:ext cx="483182" cy="163513"/>
          </a:xfrm>
          <a:custGeom>
            <a:avLst/>
            <a:gdLst>
              <a:gd name="T0" fmla="*/ 0 w 281"/>
              <a:gd name="T1" fmla="*/ 0 h 103"/>
              <a:gd name="T2" fmla="*/ 280 w 281"/>
              <a:gd name="T3" fmla="*/ 0 h 103"/>
              <a:gd name="T4" fmla="*/ 280 w 281"/>
              <a:gd name="T5" fmla="*/ 102 h 103"/>
              <a:gd name="T6" fmla="*/ 0 w 281"/>
              <a:gd name="T7" fmla="*/ 102 h 103"/>
              <a:gd name="T8" fmla="*/ 0 w 281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103"/>
              <a:gd name="T17" fmla="*/ 281 w 281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103">
                <a:moveTo>
                  <a:pt x="0" y="0"/>
                </a:moveTo>
                <a:lnTo>
                  <a:pt x="280" y="0"/>
                </a:lnTo>
                <a:lnTo>
                  <a:pt x="280" y="10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69DF94-B5AE-4B5B-A14A-3FED333D87DE}"/>
              </a:ext>
            </a:extLst>
          </p:cNvPr>
          <p:cNvSpPr>
            <a:spLocks/>
          </p:cNvSpPr>
          <p:nvPr/>
        </p:nvSpPr>
        <p:spPr bwMode="auto">
          <a:xfrm>
            <a:off x="6763111" y="4329114"/>
            <a:ext cx="483182" cy="95250"/>
          </a:xfrm>
          <a:custGeom>
            <a:avLst/>
            <a:gdLst>
              <a:gd name="T0" fmla="*/ 0 w 281"/>
              <a:gd name="T1" fmla="*/ 0 h 60"/>
              <a:gd name="T2" fmla="*/ 280 w 281"/>
              <a:gd name="T3" fmla="*/ 0 h 60"/>
              <a:gd name="T4" fmla="*/ 280 w 281"/>
              <a:gd name="T5" fmla="*/ 59 h 60"/>
              <a:gd name="T6" fmla="*/ 0 w 281"/>
              <a:gd name="T7" fmla="*/ 59 h 60"/>
              <a:gd name="T8" fmla="*/ 0 w 281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60"/>
              <a:gd name="T17" fmla="*/ 281 w 281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60">
                <a:moveTo>
                  <a:pt x="0" y="0"/>
                </a:moveTo>
                <a:lnTo>
                  <a:pt x="280" y="0"/>
                </a:lnTo>
                <a:lnTo>
                  <a:pt x="280" y="59"/>
                </a:lnTo>
                <a:lnTo>
                  <a:pt x="0" y="59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2B08CEE-F448-4441-AC62-55966F9EF9EC}"/>
              </a:ext>
            </a:extLst>
          </p:cNvPr>
          <p:cNvSpPr>
            <a:spLocks/>
          </p:cNvSpPr>
          <p:nvPr/>
        </p:nvSpPr>
        <p:spPr bwMode="auto">
          <a:xfrm>
            <a:off x="4687665" y="3463927"/>
            <a:ext cx="450511" cy="960438"/>
          </a:xfrm>
          <a:custGeom>
            <a:avLst/>
            <a:gdLst>
              <a:gd name="T0" fmla="*/ 0 w 262"/>
              <a:gd name="T1" fmla="*/ 0 h 605"/>
              <a:gd name="T2" fmla="*/ 261 w 262"/>
              <a:gd name="T3" fmla="*/ 0 h 605"/>
              <a:gd name="T4" fmla="*/ 261 w 262"/>
              <a:gd name="T5" fmla="*/ 604 h 605"/>
              <a:gd name="T6" fmla="*/ 0 w 262"/>
              <a:gd name="T7" fmla="*/ 604 h 605"/>
              <a:gd name="T8" fmla="*/ 0 w 262"/>
              <a:gd name="T9" fmla="*/ 0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605"/>
              <a:gd name="T17" fmla="*/ 262 w 26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605">
                <a:moveTo>
                  <a:pt x="0" y="0"/>
                </a:moveTo>
                <a:lnTo>
                  <a:pt x="261" y="0"/>
                </a:lnTo>
                <a:lnTo>
                  <a:pt x="261" y="604"/>
                </a:lnTo>
                <a:lnTo>
                  <a:pt x="0" y="604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D03E69A5-2B3B-4236-A36E-93DE503A8D4A}"/>
              </a:ext>
            </a:extLst>
          </p:cNvPr>
          <p:cNvSpPr>
            <a:spLocks/>
          </p:cNvSpPr>
          <p:nvPr/>
        </p:nvSpPr>
        <p:spPr bwMode="auto">
          <a:xfrm>
            <a:off x="4687665" y="4422777"/>
            <a:ext cx="450511" cy="773113"/>
          </a:xfrm>
          <a:custGeom>
            <a:avLst/>
            <a:gdLst>
              <a:gd name="T0" fmla="*/ 0 w 262"/>
              <a:gd name="T1" fmla="*/ 0 h 487"/>
              <a:gd name="T2" fmla="*/ 261 w 262"/>
              <a:gd name="T3" fmla="*/ 0 h 487"/>
              <a:gd name="T4" fmla="*/ 261 w 262"/>
              <a:gd name="T5" fmla="*/ 486 h 487"/>
              <a:gd name="T6" fmla="*/ 0 w 262"/>
              <a:gd name="T7" fmla="*/ 486 h 487"/>
              <a:gd name="T8" fmla="*/ 0 w 262"/>
              <a:gd name="T9" fmla="*/ 0 h 4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487"/>
              <a:gd name="T17" fmla="*/ 262 w 262"/>
              <a:gd name="T18" fmla="*/ 487 h 4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487">
                <a:moveTo>
                  <a:pt x="0" y="0"/>
                </a:moveTo>
                <a:lnTo>
                  <a:pt x="261" y="0"/>
                </a:lnTo>
                <a:lnTo>
                  <a:pt x="261" y="486"/>
                </a:lnTo>
                <a:lnTo>
                  <a:pt x="0" y="486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AA73DD71-A6F5-4FAD-9180-DA3471B5E8B0}"/>
              </a:ext>
            </a:extLst>
          </p:cNvPr>
          <p:cNvSpPr>
            <a:spLocks/>
          </p:cNvSpPr>
          <p:nvPr/>
        </p:nvSpPr>
        <p:spPr bwMode="auto">
          <a:xfrm>
            <a:off x="4687665" y="4235452"/>
            <a:ext cx="450511" cy="188913"/>
          </a:xfrm>
          <a:custGeom>
            <a:avLst/>
            <a:gdLst>
              <a:gd name="T0" fmla="*/ 0 w 262"/>
              <a:gd name="T1" fmla="*/ 0 h 119"/>
              <a:gd name="T2" fmla="*/ 261 w 262"/>
              <a:gd name="T3" fmla="*/ 0 h 119"/>
              <a:gd name="T4" fmla="*/ 261 w 262"/>
              <a:gd name="T5" fmla="*/ 118 h 119"/>
              <a:gd name="T6" fmla="*/ 0 w 262"/>
              <a:gd name="T7" fmla="*/ 118 h 119"/>
              <a:gd name="T8" fmla="*/ 0 w 262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19"/>
              <a:gd name="T17" fmla="*/ 262 w 26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19">
                <a:moveTo>
                  <a:pt x="0" y="0"/>
                </a:moveTo>
                <a:lnTo>
                  <a:pt x="261" y="0"/>
                </a:lnTo>
                <a:lnTo>
                  <a:pt x="261" y="118"/>
                </a:lnTo>
                <a:lnTo>
                  <a:pt x="0" y="118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BC02B281-E818-4805-86B2-60D8A4E0ACD2}"/>
              </a:ext>
            </a:extLst>
          </p:cNvPr>
          <p:cNvSpPr>
            <a:spLocks/>
          </p:cNvSpPr>
          <p:nvPr/>
        </p:nvSpPr>
        <p:spPr bwMode="auto">
          <a:xfrm>
            <a:off x="2540000" y="1881189"/>
            <a:ext cx="445352" cy="2543175"/>
          </a:xfrm>
          <a:custGeom>
            <a:avLst/>
            <a:gdLst>
              <a:gd name="T0" fmla="*/ 0 w 259"/>
              <a:gd name="T1" fmla="*/ 0 h 1602"/>
              <a:gd name="T2" fmla="*/ 258 w 259"/>
              <a:gd name="T3" fmla="*/ 0 h 1602"/>
              <a:gd name="T4" fmla="*/ 258 w 259"/>
              <a:gd name="T5" fmla="*/ 1601 h 1602"/>
              <a:gd name="T6" fmla="*/ 0 w 259"/>
              <a:gd name="T7" fmla="*/ 1601 h 1602"/>
              <a:gd name="T8" fmla="*/ 0 w 259"/>
              <a:gd name="T9" fmla="*/ 0 h 1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"/>
              <a:gd name="T16" fmla="*/ 0 h 1602"/>
              <a:gd name="T17" fmla="*/ 259 w 259"/>
              <a:gd name="T18" fmla="*/ 1602 h 1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" h="1602">
                <a:moveTo>
                  <a:pt x="0" y="0"/>
                </a:moveTo>
                <a:lnTo>
                  <a:pt x="258" y="0"/>
                </a:lnTo>
                <a:lnTo>
                  <a:pt x="258" y="1601"/>
                </a:lnTo>
                <a:lnTo>
                  <a:pt x="0" y="1601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E19E7469-BEE7-4059-A1EA-D97DC04129C3}"/>
              </a:ext>
            </a:extLst>
          </p:cNvPr>
          <p:cNvSpPr>
            <a:spLocks/>
          </p:cNvSpPr>
          <p:nvPr/>
        </p:nvSpPr>
        <p:spPr bwMode="auto">
          <a:xfrm>
            <a:off x="2540000" y="4422777"/>
            <a:ext cx="445352" cy="1042988"/>
          </a:xfrm>
          <a:custGeom>
            <a:avLst/>
            <a:gdLst>
              <a:gd name="T0" fmla="*/ 0 w 259"/>
              <a:gd name="T1" fmla="*/ 0 h 657"/>
              <a:gd name="T2" fmla="*/ 258 w 259"/>
              <a:gd name="T3" fmla="*/ 0 h 657"/>
              <a:gd name="T4" fmla="*/ 258 w 259"/>
              <a:gd name="T5" fmla="*/ 656 h 657"/>
              <a:gd name="T6" fmla="*/ 0 w 259"/>
              <a:gd name="T7" fmla="*/ 656 h 657"/>
              <a:gd name="T8" fmla="*/ 0 w 259"/>
              <a:gd name="T9" fmla="*/ 0 h 6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"/>
              <a:gd name="T16" fmla="*/ 0 h 657"/>
              <a:gd name="T17" fmla="*/ 259 w 259"/>
              <a:gd name="T18" fmla="*/ 657 h 6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" h="657">
                <a:moveTo>
                  <a:pt x="0" y="0"/>
                </a:moveTo>
                <a:lnTo>
                  <a:pt x="258" y="0"/>
                </a:lnTo>
                <a:lnTo>
                  <a:pt x="258" y="656"/>
                </a:lnTo>
                <a:lnTo>
                  <a:pt x="0" y="656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F709A3F4-D1B6-455F-9962-58AD832B5173}"/>
              </a:ext>
            </a:extLst>
          </p:cNvPr>
          <p:cNvSpPr>
            <a:spLocks/>
          </p:cNvSpPr>
          <p:nvPr/>
        </p:nvSpPr>
        <p:spPr bwMode="auto">
          <a:xfrm>
            <a:off x="2540000" y="4205289"/>
            <a:ext cx="445352" cy="219075"/>
          </a:xfrm>
          <a:custGeom>
            <a:avLst/>
            <a:gdLst>
              <a:gd name="T0" fmla="*/ 0 w 259"/>
              <a:gd name="T1" fmla="*/ 0 h 138"/>
              <a:gd name="T2" fmla="*/ 258 w 259"/>
              <a:gd name="T3" fmla="*/ 0 h 138"/>
              <a:gd name="T4" fmla="*/ 258 w 259"/>
              <a:gd name="T5" fmla="*/ 137 h 138"/>
              <a:gd name="T6" fmla="*/ 0 w 259"/>
              <a:gd name="T7" fmla="*/ 137 h 138"/>
              <a:gd name="T8" fmla="*/ 0 w 259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"/>
              <a:gd name="T16" fmla="*/ 0 h 138"/>
              <a:gd name="T17" fmla="*/ 259 w 259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" h="138">
                <a:moveTo>
                  <a:pt x="0" y="0"/>
                </a:moveTo>
                <a:lnTo>
                  <a:pt x="258" y="0"/>
                </a:lnTo>
                <a:lnTo>
                  <a:pt x="258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F2360515-31D7-4961-A859-289D5017297E}"/>
              </a:ext>
            </a:extLst>
          </p:cNvPr>
          <p:cNvGrpSpPr>
            <a:grpSpLocks/>
          </p:cNvGrpSpPr>
          <p:nvPr/>
        </p:nvGrpSpPr>
        <p:grpSpPr bwMode="auto">
          <a:xfrm>
            <a:off x="2982914" y="1868489"/>
            <a:ext cx="8065527" cy="3057525"/>
            <a:chOff x="1070" y="1177"/>
            <a:chExt cx="4689" cy="1926"/>
          </a:xfrm>
        </p:grpSpPr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928F2B3-5220-4DA0-ABF7-4ECE6288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77"/>
              <a:ext cx="20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Orizzonte temporale = 5 anni </a:t>
              </a: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0C9B5F0E-9A4C-4201-B79F-9662B9AF7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668"/>
              <a:ext cx="265" cy="119"/>
            </a:xfrm>
            <a:custGeom>
              <a:avLst/>
              <a:gdLst>
                <a:gd name="T0" fmla="*/ 0 w 265"/>
                <a:gd name="T1" fmla="*/ 0 h 119"/>
                <a:gd name="T2" fmla="*/ 264 w 265"/>
                <a:gd name="T3" fmla="*/ 0 h 119"/>
                <a:gd name="T4" fmla="*/ 264 w 265"/>
                <a:gd name="T5" fmla="*/ 118 h 119"/>
                <a:gd name="T6" fmla="*/ 0 w 265"/>
                <a:gd name="T7" fmla="*/ 118 h 119"/>
                <a:gd name="T8" fmla="*/ 0 w 265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119"/>
                <a:gd name="T17" fmla="*/ 265 w 265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119">
                  <a:moveTo>
                    <a:pt x="0" y="0"/>
                  </a:moveTo>
                  <a:lnTo>
                    <a:pt x="264" y="0"/>
                  </a:lnTo>
                  <a:lnTo>
                    <a:pt x="264" y="118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3CCB032D-F5BC-42E8-9019-2B5762ED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743"/>
              <a:ext cx="265" cy="44"/>
            </a:xfrm>
            <a:custGeom>
              <a:avLst/>
              <a:gdLst>
                <a:gd name="T0" fmla="*/ 0 w 265"/>
                <a:gd name="T1" fmla="*/ 0 h 44"/>
                <a:gd name="T2" fmla="*/ 264 w 265"/>
                <a:gd name="T3" fmla="*/ 0 h 44"/>
                <a:gd name="T4" fmla="*/ 264 w 265"/>
                <a:gd name="T5" fmla="*/ 43 h 44"/>
                <a:gd name="T6" fmla="*/ 0 w 265"/>
                <a:gd name="T7" fmla="*/ 43 h 44"/>
                <a:gd name="T8" fmla="*/ 0 w 26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44"/>
                <a:gd name="T17" fmla="*/ 265 w 265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44">
                  <a:moveTo>
                    <a:pt x="0" y="0"/>
                  </a:moveTo>
                  <a:lnTo>
                    <a:pt x="264" y="0"/>
                  </a:lnTo>
                  <a:lnTo>
                    <a:pt x="264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34120AA-6B75-4ABB-8D13-E54D8C83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2550"/>
              <a:ext cx="272" cy="237"/>
            </a:xfrm>
            <a:custGeom>
              <a:avLst/>
              <a:gdLst>
                <a:gd name="T0" fmla="*/ 0 w 272"/>
                <a:gd name="T1" fmla="*/ 0 h 237"/>
                <a:gd name="T2" fmla="*/ 271 w 272"/>
                <a:gd name="T3" fmla="*/ 0 h 237"/>
                <a:gd name="T4" fmla="*/ 271 w 272"/>
                <a:gd name="T5" fmla="*/ 236 h 237"/>
                <a:gd name="T6" fmla="*/ 0 w 272"/>
                <a:gd name="T7" fmla="*/ 236 h 237"/>
                <a:gd name="T8" fmla="*/ 0 w 272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37"/>
                <a:gd name="T17" fmla="*/ 272 w 272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37">
                  <a:moveTo>
                    <a:pt x="0" y="0"/>
                  </a:moveTo>
                  <a:lnTo>
                    <a:pt x="271" y="0"/>
                  </a:lnTo>
                  <a:lnTo>
                    <a:pt x="271" y="236"/>
                  </a:lnTo>
                  <a:lnTo>
                    <a:pt x="0" y="236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5B46E2CB-14F1-4165-A632-1939C2D2E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2786"/>
              <a:ext cx="272" cy="27"/>
            </a:xfrm>
            <a:custGeom>
              <a:avLst/>
              <a:gdLst>
                <a:gd name="T0" fmla="*/ 0 w 272"/>
                <a:gd name="T1" fmla="*/ 0 h 27"/>
                <a:gd name="T2" fmla="*/ 271 w 272"/>
                <a:gd name="T3" fmla="*/ 0 h 27"/>
                <a:gd name="T4" fmla="*/ 271 w 272"/>
                <a:gd name="T5" fmla="*/ 26 h 27"/>
                <a:gd name="T6" fmla="*/ 0 w 272"/>
                <a:gd name="T7" fmla="*/ 26 h 27"/>
                <a:gd name="T8" fmla="*/ 0 w 272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7"/>
                <a:gd name="T17" fmla="*/ 272 w 27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7">
                  <a:moveTo>
                    <a:pt x="0" y="0"/>
                  </a:moveTo>
                  <a:lnTo>
                    <a:pt x="271" y="0"/>
                  </a:lnTo>
                  <a:lnTo>
                    <a:pt x="271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1851F11-7A8B-4775-9BF1-8DFA7D44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2727"/>
              <a:ext cx="272" cy="60"/>
            </a:xfrm>
            <a:custGeom>
              <a:avLst/>
              <a:gdLst>
                <a:gd name="T0" fmla="*/ 0 w 272"/>
                <a:gd name="T1" fmla="*/ 0 h 60"/>
                <a:gd name="T2" fmla="*/ 271 w 272"/>
                <a:gd name="T3" fmla="*/ 0 h 60"/>
                <a:gd name="T4" fmla="*/ 271 w 272"/>
                <a:gd name="T5" fmla="*/ 59 h 60"/>
                <a:gd name="T6" fmla="*/ 0 w 272"/>
                <a:gd name="T7" fmla="*/ 59 h 60"/>
                <a:gd name="T8" fmla="*/ 0 w 27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60"/>
                <a:gd name="T17" fmla="*/ 272 w 27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60">
                  <a:moveTo>
                    <a:pt x="0" y="0"/>
                  </a:moveTo>
                  <a:lnTo>
                    <a:pt x="271" y="0"/>
                  </a:lnTo>
                  <a:lnTo>
                    <a:pt x="271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C2BE055-8247-470F-AE89-5716000C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523"/>
              <a:ext cx="252" cy="264"/>
            </a:xfrm>
            <a:custGeom>
              <a:avLst/>
              <a:gdLst>
                <a:gd name="T0" fmla="*/ 0 w 252"/>
                <a:gd name="T1" fmla="*/ 0 h 264"/>
                <a:gd name="T2" fmla="*/ 251 w 252"/>
                <a:gd name="T3" fmla="*/ 0 h 264"/>
                <a:gd name="T4" fmla="*/ 251 w 252"/>
                <a:gd name="T5" fmla="*/ 263 h 264"/>
                <a:gd name="T6" fmla="*/ 0 w 252"/>
                <a:gd name="T7" fmla="*/ 263 h 264"/>
                <a:gd name="T8" fmla="*/ 0 w 252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64"/>
                <a:gd name="T17" fmla="*/ 252 w 25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64">
                  <a:moveTo>
                    <a:pt x="0" y="0"/>
                  </a:moveTo>
                  <a:lnTo>
                    <a:pt x="251" y="0"/>
                  </a:lnTo>
                  <a:lnTo>
                    <a:pt x="251" y="263"/>
                  </a:lnTo>
                  <a:lnTo>
                    <a:pt x="0" y="263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9C6E8B4B-8F26-4AF9-B58B-EA1459DFF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786"/>
              <a:ext cx="252" cy="146"/>
            </a:xfrm>
            <a:custGeom>
              <a:avLst/>
              <a:gdLst>
                <a:gd name="T0" fmla="*/ 0 w 252"/>
                <a:gd name="T1" fmla="*/ 0 h 146"/>
                <a:gd name="T2" fmla="*/ 251 w 252"/>
                <a:gd name="T3" fmla="*/ 0 h 146"/>
                <a:gd name="T4" fmla="*/ 251 w 252"/>
                <a:gd name="T5" fmla="*/ 145 h 146"/>
                <a:gd name="T6" fmla="*/ 0 w 252"/>
                <a:gd name="T7" fmla="*/ 145 h 146"/>
                <a:gd name="T8" fmla="*/ 0 w 252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146"/>
                <a:gd name="T17" fmla="*/ 252 w 252"/>
                <a:gd name="T18" fmla="*/ 146 h 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146">
                  <a:moveTo>
                    <a:pt x="0" y="0"/>
                  </a:moveTo>
                  <a:lnTo>
                    <a:pt x="251" y="0"/>
                  </a:lnTo>
                  <a:lnTo>
                    <a:pt x="251" y="145"/>
                  </a:lnTo>
                  <a:lnTo>
                    <a:pt x="0" y="145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C6888966-AF40-4294-B590-3F38E731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668"/>
              <a:ext cx="252" cy="119"/>
            </a:xfrm>
            <a:custGeom>
              <a:avLst/>
              <a:gdLst>
                <a:gd name="T0" fmla="*/ 0 w 252"/>
                <a:gd name="T1" fmla="*/ 0 h 119"/>
                <a:gd name="T2" fmla="*/ 251 w 252"/>
                <a:gd name="T3" fmla="*/ 0 h 119"/>
                <a:gd name="T4" fmla="*/ 251 w 252"/>
                <a:gd name="T5" fmla="*/ 118 h 119"/>
                <a:gd name="T6" fmla="*/ 0 w 252"/>
                <a:gd name="T7" fmla="*/ 118 h 119"/>
                <a:gd name="T8" fmla="*/ 0 w 2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119"/>
                <a:gd name="T17" fmla="*/ 252 w 2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119">
                  <a:moveTo>
                    <a:pt x="0" y="0"/>
                  </a:moveTo>
                  <a:lnTo>
                    <a:pt x="251" y="0"/>
                  </a:lnTo>
                  <a:lnTo>
                    <a:pt x="251" y="118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8C80DCFC-D45F-4666-8141-1E013B030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2276"/>
              <a:ext cx="251" cy="511"/>
            </a:xfrm>
            <a:custGeom>
              <a:avLst/>
              <a:gdLst>
                <a:gd name="T0" fmla="*/ 0 w 251"/>
                <a:gd name="T1" fmla="*/ 0 h 511"/>
                <a:gd name="T2" fmla="*/ 250 w 251"/>
                <a:gd name="T3" fmla="*/ 0 h 511"/>
                <a:gd name="T4" fmla="*/ 250 w 251"/>
                <a:gd name="T5" fmla="*/ 510 h 511"/>
                <a:gd name="T6" fmla="*/ 0 w 251"/>
                <a:gd name="T7" fmla="*/ 510 h 511"/>
                <a:gd name="T8" fmla="*/ 0 w 251"/>
                <a:gd name="T9" fmla="*/ 0 h 5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511"/>
                <a:gd name="T17" fmla="*/ 251 w 251"/>
                <a:gd name="T18" fmla="*/ 511 h 5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511">
                  <a:moveTo>
                    <a:pt x="0" y="0"/>
                  </a:moveTo>
                  <a:lnTo>
                    <a:pt x="250" y="0"/>
                  </a:lnTo>
                  <a:lnTo>
                    <a:pt x="250" y="510"/>
                  </a:lnTo>
                  <a:lnTo>
                    <a:pt x="0" y="510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A815B08-6237-4C5B-B346-9DCCD8F47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2786"/>
              <a:ext cx="251" cy="317"/>
            </a:xfrm>
            <a:custGeom>
              <a:avLst/>
              <a:gdLst>
                <a:gd name="T0" fmla="*/ 0 w 251"/>
                <a:gd name="T1" fmla="*/ 0 h 317"/>
                <a:gd name="T2" fmla="*/ 250 w 251"/>
                <a:gd name="T3" fmla="*/ 0 h 317"/>
                <a:gd name="T4" fmla="*/ 250 w 251"/>
                <a:gd name="T5" fmla="*/ 316 h 317"/>
                <a:gd name="T6" fmla="*/ 0 w 251"/>
                <a:gd name="T7" fmla="*/ 316 h 317"/>
                <a:gd name="T8" fmla="*/ 0 w 251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17"/>
                <a:gd name="T17" fmla="*/ 251 w 25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17">
                  <a:moveTo>
                    <a:pt x="0" y="0"/>
                  </a:moveTo>
                  <a:lnTo>
                    <a:pt x="250" y="0"/>
                  </a:lnTo>
                  <a:lnTo>
                    <a:pt x="250" y="316"/>
                  </a:lnTo>
                  <a:lnTo>
                    <a:pt x="0" y="316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FEC5F3BD-98B3-4C2A-82F0-1D54D0397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2649"/>
              <a:ext cx="251" cy="138"/>
            </a:xfrm>
            <a:custGeom>
              <a:avLst/>
              <a:gdLst>
                <a:gd name="T0" fmla="*/ 0 w 251"/>
                <a:gd name="T1" fmla="*/ 0 h 138"/>
                <a:gd name="T2" fmla="*/ 250 w 251"/>
                <a:gd name="T3" fmla="*/ 0 h 138"/>
                <a:gd name="T4" fmla="*/ 250 w 251"/>
                <a:gd name="T5" fmla="*/ 137 h 138"/>
                <a:gd name="T6" fmla="*/ 0 w 251"/>
                <a:gd name="T7" fmla="*/ 137 h 138"/>
                <a:gd name="T8" fmla="*/ 0 w 251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38"/>
                <a:gd name="T17" fmla="*/ 251 w 25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38">
                  <a:moveTo>
                    <a:pt x="0" y="0"/>
                  </a:moveTo>
                  <a:lnTo>
                    <a:pt x="250" y="0"/>
                  </a:lnTo>
                  <a:lnTo>
                    <a:pt x="250" y="137"/>
                  </a:lnTo>
                  <a:lnTo>
                    <a:pt x="0" y="137"/>
                  </a:lnTo>
                  <a:lnTo>
                    <a:pt x="0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EF315417-A099-44A2-891D-EFB324338B81}"/>
              </a:ext>
            </a:extLst>
          </p:cNvPr>
          <p:cNvGrpSpPr>
            <a:grpSpLocks/>
          </p:cNvGrpSpPr>
          <p:nvPr/>
        </p:nvGrpSpPr>
        <p:grpSpPr bwMode="auto">
          <a:xfrm>
            <a:off x="3409952" y="2160595"/>
            <a:ext cx="7765726" cy="2263781"/>
            <a:chOff x="1318" y="1361"/>
            <a:chExt cx="4516" cy="1426"/>
          </a:xfrm>
        </p:grpSpPr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2B5EEE73-35F8-4826-ACBC-8CE833D4E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2649"/>
              <a:ext cx="262" cy="80"/>
            </a:xfrm>
            <a:custGeom>
              <a:avLst/>
              <a:gdLst>
                <a:gd name="T0" fmla="*/ 0 w 262"/>
                <a:gd name="T1" fmla="*/ 0 h 80"/>
                <a:gd name="T2" fmla="*/ 261 w 262"/>
                <a:gd name="T3" fmla="*/ 0 h 80"/>
                <a:gd name="T4" fmla="*/ 261 w 262"/>
                <a:gd name="T5" fmla="*/ 79 h 80"/>
                <a:gd name="T6" fmla="*/ 0 w 262"/>
                <a:gd name="T7" fmla="*/ 79 h 80"/>
                <a:gd name="T8" fmla="*/ 0 w 262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80"/>
                <a:gd name="T17" fmla="*/ 262 w 262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80">
                  <a:moveTo>
                    <a:pt x="0" y="0"/>
                  </a:moveTo>
                  <a:lnTo>
                    <a:pt x="261" y="0"/>
                  </a:lnTo>
                  <a:lnTo>
                    <a:pt x="261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C854D9ED-BF7C-4338-A7AB-96F0249C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" y="2668"/>
              <a:ext cx="260" cy="85"/>
            </a:xfrm>
            <a:custGeom>
              <a:avLst/>
              <a:gdLst>
                <a:gd name="T0" fmla="*/ 0 w 260"/>
                <a:gd name="T1" fmla="*/ 0 h 85"/>
                <a:gd name="T2" fmla="*/ 259 w 260"/>
                <a:gd name="T3" fmla="*/ 0 h 85"/>
                <a:gd name="T4" fmla="*/ 259 w 260"/>
                <a:gd name="T5" fmla="*/ 84 h 85"/>
                <a:gd name="T6" fmla="*/ 0 w 260"/>
                <a:gd name="T7" fmla="*/ 84 h 85"/>
                <a:gd name="T8" fmla="*/ 0 w 260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85"/>
                <a:gd name="T17" fmla="*/ 260 w 260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85">
                  <a:moveTo>
                    <a:pt x="0" y="0"/>
                  </a:moveTo>
                  <a:lnTo>
                    <a:pt x="259" y="0"/>
                  </a:lnTo>
                  <a:lnTo>
                    <a:pt x="259" y="84"/>
                  </a:lnTo>
                  <a:lnTo>
                    <a:pt x="0" y="84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66AF427E-2992-43F0-BB01-C9E0DC44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1438"/>
              <a:ext cx="85" cy="77"/>
            </a:xfrm>
            <a:prstGeom prst="ellipse">
              <a:avLst/>
            </a:prstGeom>
            <a:solidFill>
              <a:srgbClr val="FF3399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just">
                <a:spcBef>
                  <a:spcPct val="30000"/>
                </a:spcBef>
                <a:buFontTx/>
                <a:buNone/>
              </a:pPr>
              <a:endParaRPr lang="it-IT" altLang="it-IT" sz="1200" dirty="0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F335F0F-2EA5-4096-AE83-C08F92D15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361"/>
              <a:ext cx="20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Orizzonte temporale = 20 anni </a:t>
              </a: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63E2AD4-D00B-49D5-879F-63B47A59A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2702"/>
              <a:ext cx="277" cy="85"/>
            </a:xfrm>
            <a:custGeom>
              <a:avLst/>
              <a:gdLst>
                <a:gd name="T0" fmla="*/ 0 w 277"/>
                <a:gd name="T1" fmla="*/ 0 h 85"/>
                <a:gd name="T2" fmla="*/ 276 w 277"/>
                <a:gd name="T3" fmla="*/ 0 h 85"/>
                <a:gd name="T4" fmla="*/ 276 w 277"/>
                <a:gd name="T5" fmla="*/ 84 h 85"/>
                <a:gd name="T6" fmla="*/ 0 w 277"/>
                <a:gd name="T7" fmla="*/ 84 h 85"/>
                <a:gd name="T8" fmla="*/ 0 w 277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85"/>
                <a:gd name="T17" fmla="*/ 277 w 27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85">
                  <a:moveTo>
                    <a:pt x="0" y="0"/>
                  </a:moveTo>
                  <a:lnTo>
                    <a:pt x="276" y="0"/>
                  </a:lnTo>
                  <a:lnTo>
                    <a:pt x="276" y="84"/>
                  </a:lnTo>
                  <a:lnTo>
                    <a:pt x="0" y="84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CCE78F66-4249-4E78-9B65-E7D8B439A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2743"/>
              <a:ext cx="277" cy="44"/>
            </a:xfrm>
            <a:custGeom>
              <a:avLst/>
              <a:gdLst>
                <a:gd name="T0" fmla="*/ 0 w 277"/>
                <a:gd name="T1" fmla="*/ 0 h 44"/>
                <a:gd name="T2" fmla="*/ 276 w 277"/>
                <a:gd name="T3" fmla="*/ 0 h 44"/>
                <a:gd name="T4" fmla="*/ 276 w 277"/>
                <a:gd name="T5" fmla="*/ 43 h 44"/>
                <a:gd name="T6" fmla="*/ 0 w 277"/>
                <a:gd name="T7" fmla="*/ 43 h 44"/>
                <a:gd name="T8" fmla="*/ 0 w 27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44"/>
                <a:gd name="T17" fmla="*/ 277 w 27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44">
                  <a:moveTo>
                    <a:pt x="0" y="0"/>
                  </a:moveTo>
                  <a:lnTo>
                    <a:pt x="276" y="0"/>
                  </a:lnTo>
                  <a:lnTo>
                    <a:pt x="276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0598573-567D-4143-9B7F-E70ADFB6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675"/>
              <a:ext cx="278" cy="112"/>
            </a:xfrm>
            <a:custGeom>
              <a:avLst/>
              <a:gdLst>
                <a:gd name="T0" fmla="*/ 0 w 278"/>
                <a:gd name="T1" fmla="*/ 0 h 112"/>
                <a:gd name="T2" fmla="*/ 277 w 278"/>
                <a:gd name="T3" fmla="*/ 0 h 112"/>
                <a:gd name="T4" fmla="*/ 277 w 278"/>
                <a:gd name="T5" fmla="*/ 111 h 112"/>
                <a:gd name="T6" fmla="*/ 0 w 278"/>
                <a:gd name="T7" fmla="*/ 111 h 112"/>
                <a:gd name="T8" fmla="*/ 0 w 278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112"/>
                <a:gd name="T17" fmla="*/ 278 w 27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112">
                  <a:moveTo>
                    <a:pt x="0" y="0"/>
                  </a:moveTo>
                  <a:lnTo>
                    <a:pt x="277" y="0"/>
                  </a:lnTo>
                  <a:lnTo>
                    <a:pt x="277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6766897A-E47B-45FB-8D5F-821BE60D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727"/>
              <a:ext cx="278" cy="60"/>
            </a:xfrm>
            <a:custGeom>
              <a:avLst/>
              <a:gdLst>
                <a:gd name="T0" fmla="*/ 0 w 278"/>
                <a:gd name="T1" fmla="*/ 0 h 60"/>
                <a:gd name="T2" fmla="*/ 277 w 278"/>
                <a:gd name="T3" fmla="*/ 0 h 60"/>
                <a:gd name="T4" fmla="*/ 277 w 278"/>
                <a:gd name="T5" fmla="*/ 59 h 60"/>
                <a:gd name="T6" fmla="*/ 0 w 278"/>
                <a:gd name="T7" fmla="*/ 59 h 60"/>
                <a:gd name="T8" fmla="*/ 0 w 27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60"/>
                <a:gd name="T17" fmla="*/ 278 w 27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60">
                  <a:moveTo>
                    <a:pt x="0" y="0"/>
                  </a:moveTo>
                  <a:lnTo>
                    <a:pt x="277" y="0"/>
                  </a:lnTo>
                  <a:lnTo>
                    <a:pt x="277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05E45CD4-06D0-46EB-A20E-7EF5FC81B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" y="2598"/>
              <a:ext cx="260" cy="124"/>
            </a:xfrm>
            <a:custGeom>
              <a:avLst/>
              <a:gdLst>
                <a:gd name="T0" fmla="*/ 0 w 260"/>
                <a:gd name="T1" fmla="*/ 0 h 124"/>
                <a:gd name="T2" fmla="*/ 259 w 260"/>
                <a:gd name="T3" fmla="*/ 0 h 124"/>
                <a:gd name="T4" fmla="*/ 259 w 260"/>
                <a:gd name="T5" fmla="*/ 123 h 124"/>
                <a:gd name="T6" fmla="*/ 0 w 260"/>
                <a:gd name="T7" fmla="*/ 123 h 124"/>
                <a:gd name="T8" fmla="*/ 0 w 260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24"/>
                <a:gd name="T17" fmla="*/ 260 w 260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24">
                  <a:moveTo>
                    <a:pt x="0" y="0"/>
                  </a:moveTo>
                  <a:lnTo>
                    <a:pt x="259" y="0"/>
                  </a:lnTo>
                  <a:lnTo>
                    <a:pt x="259" y="123"/>
                  </a:ln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B60A1C36-B384-4956-904A-7440004E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2555"/>
              <a:ext cx="262" cy="152"/>
            </a:xfrm>
            <a:custGeom>
              <a:avLst/>
              <a:gdLst>
                <a:gd name="T0" fmla="*/ 0 w 262"/>
                <a:gd name="T1" fmla="*/ 0 h 152"/>
                <a:gd name="T2" fmla="*/ 261 w 262"/>
                <a:gd name="T3" fmla="*/ 0 h 152"/>
                <a:gd name="T4" fmla="*/ 261 w 262"/>
                <a:gd name="T5" fmla="*/ 151 h 152"/>
                <a:gd name="T6" fmla="*/ 0 w 262"/>
                <a:gd name="T7" fmla="*/ 151 h 152"/>
                <a:gd name="T8" fmla="*/ 0 w 26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152"/>
                <a:gd name="T17" fmla="*/ 262 w 262"/>
                <a:gd name="T18" fmla="*/ 152 h 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152">
                  <a:moveTo>
                    <a:pt x="0" y="0"/>
                  </a:moveTo>
                  <a:lnTo>
                    <a:pt x="261" y="0"/>
                  </a:lnTo>
                  <a:lnTo>
                    <a:pt x="261" y="151"/>
                  </a:lnTo>
                  <a:lnTo>
                    <a:pt x="0" y="151"/>
                  </a:lnTo>
                  <a:lnTo>
                    <a:pt x="0" y="0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8" name="Line 45">
            <a:extLst>
              <a:ext uri="{FF2B5EF4-FFF2-40B4-BE49-F238E27FC236}">
                <a16:creationId xmlns:a16="http://schemas.microsoft.com/office/drawing/2014/main" id="{D2234AEF-1BC2-464F-AE6A-5498CFEF5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1758951"/>
            <a:ext cx="0" cy="400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81010435-7BB3-497F-BB1A-C50FBEA93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5762625"/>
            <a:ext cx="936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DC6369EE-CB07-43A6-9C69-A4DAEE3B0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5314950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471A9BBA-576A-4F2D-8337-3E21A25B0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4872038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D1745F57-CC62-4917-AFFC-B696301CB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4422775"/>
            <a:ext cx="936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F004F6BC-6BFD-47EB-B597-B361F0D67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3978275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7428F5B3-C2AD-4E1B-8BD4-674786F91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3544888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Line 52">
            <a:extLst>
              <a:ext uri="{FF2B5EF4-FFF2-40B4-BE49-F238E27FC236}">
                <a16:creationId xmlns:a16="http://schemas.microsoft.com/office/drawing/2014/main" id="{7260B6FA-3104-4754-BF77-1A45E4730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3100388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id="{92C05D19-2B08-4CDC-A007-BEF1508CD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2651125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" name="Line 54">
            <a:extLst>
              <a:ext uri="{FF2B5EF4-FFF2-40B4-BE49-F238E27FC236}">
                <a16:creationId xmlns:a16="http://schemas.microsoft.com/office/drawing/2014/main" id="{07407507-0780-4DCA-B4A8-5843835FA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2209800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E34D08FB-8B6B-44DD-97F5-73459988F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6" y="1758950"/>
            <a:ext cx="936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9D24F8AF-02FA-4D85-8DAB-3AB3030A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4422775"/>
            <a:ext cx="7945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60" name="Group 57">
            <a:extLst>
              <a:ext uri="{FF2B5EF4-FFF2-40B4-BE49-F238E27FC236}">
                <a16:creationId xmlns:a16="http://schemas.microsoft.com/office/drawing/2014/main" id="{B7E3CDC5-4458-4930-86A4-2FD8E60899E1}"/>
              </a:ext>
            </a:extLst>
          </p:cNvPr>
          <p:cNvGrpSpPr>
            <a:grpSpLocks/>
          </p:cNvGrpSpPr>
          <p:nvPr/>
        </p:nvGrpSpPr>
        <p:grpSpPr bwMode="auto">
          <a:xfrm>
            <a:off x="2540001" y="2438401"/>
            <a:ext cx="8340725" cy="1978025"/>
            <a:chOff x="812" y="1536"/>
            <a:chExt cx="4850" cy="1246"/>
          </a:xfrm>
        </p:grpSpPr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6AF432A9-9E0B-4C13-AF53-2556935F7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658"/>
              <a:ext cx="207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99EFFF39-72C6-478A-93EE-F6A5152B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36"/>
              <a:ext cx="13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Rendimento medio</a:t>
              </a: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83CDB0CA-1755-496A-A662-1128E780F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5" y="2742"/>
              <a:ext cx="804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E53F17EA-BDBA-4D36-9367-C17B7650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728"/>
              <a:ext cx="817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A80AF2DD-0DB1-4F10-8635-D98F5E0C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2668"/>
              <a:ext cx="766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6B9F5C72-79DB-46D2-8209-7E0FBF452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55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latin typeface="Futura Md BT" pitchFamily="34" charset="0"/>
                </a:rPr>
                <a:t>3.8%</a:t>
              </a:r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DFEEE09-4750-4968-9E27-31ADFDF5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2650"/>
              <a:ext cx="760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25EDA6A2-369C-4A31-B616-4A495A1D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2551"/>
              <a:ext cx="4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latin typeface="Futura Md BT" pitchFamily="34" charset="0"/>
                </a:rPr>
                <a:t>11.0%</a:t>
              </a: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F7786F-7EEF-411F-BB89-787E8431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551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latin typeface="Futura Md BT" pitchFamily="34" charset="0"/>
                </a:rPr>
                <a:t>12.7%</a:t>
              </a: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6FBE7DFA-CB72-436D-99BF-9A187ACE0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55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latin typeface="Futura Md BT" pitchFamily="34" charset="0"/>
                </a:rPr>
                <a:t>5.2%</a:t>
              </a:r>
            </a:p>
          </p:txBody>
        </p:sp>
      </p:grpSp>
      <p:sp>
        <p:nvSpPr>
          <p:cNvPr id="71" name="Line 78">
            <a:extLst>
              <a:ext uri="{FF2B5EF4-FFF2-40B4-BE49-F238E27FC236}">
                <a16:creationId xmlns:a16="http://schemas.microsoft.com/office/drawing/2014/main" id="{63BA7FAF-41FA-4A3B-98FA-87CF32F70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82263" y="4357689"/>
            <a:ext cx="0" cy="141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" name="Line 79">
            <a:extLst>
              <a:ext uri="{FF2B5EF4-FFF2-40B4-BE49-F238E27FC236}">
                <a16:creationId xmlns:a16="http://schemas.microsoft.com/office/drawing/2014/main" id="{3EE58009-AA68-47BA-9B25-2B54EDAC2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7888" y="4357689"/>
            <a:ext cx="0" cy="141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" name="Line 80">
            <a:extLst>
              <a:ext uri="{FF2B5EF4-FFF2-40B4-BE49-F238E27FC236}">
                <a16:creationId xmlns:a16="http://schemas.microsoft.com/office/drawing/2014/main" id="{A4C6B781-AADB-48FC-8EA9-CF940E8FF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4357689"/>
            <a:ext cx="0" cy="141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" name="Line 81">
            <a:extLst>
              <a:ext uri="{FF2B5EF4-FFF2-40B4-BE49-F238E27FC236}">
                <a16:creationId xmlns:a16="http://schemas.microsoft.com/office/drawing/2014/main" id="{06AD8281-5C04-4D4B-A2EA-7FFFD3C08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4357689"/>
            <a:ext cx="0" cy="141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" name="Rectangle 82">
            <a:extLst>
              <a:ext uri="{FF2B5EF4-FFF2-40B4-BE49-F238E27FC236}">
                <a16:creationId xmlns:a16="http://schemas.microsoft.com/office/drawing/2014/main" id="{C57BB13E-F0F0-4E66-B8A2-3F32273B45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46893" y="3459606"/>
            <a:ext cx="41100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Range dei rendimenti</a:t>
            </a: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48E295AF-5DEE-4782-B263-54B19055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676400"/>
            <a:ext cx="41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1800" dirty="0">
                <a:latin typeface="Century Gothic" panose="020B0502020202020204" pitchFamily="34" charset="0"/>
              </a:rPr>
              <a:t>+ 125%</a:t>
            </a:r>
          </a:p>
        </p:txBody>
      </p:sp>
      <p:sp>
        <p:nvSpPr>
          <p:cNvPr id="77" name="Rectangle 85">
            <a:extLst>
              <a:ext uri="{FF2B5EF4-FFF2-40B4-BE49-F238E27FC236}">
                <a16:creationId xmlns:a16="http://schemas.microsoft.com/office/drawing/2014/main" id="{B83AE870-48C1-4092-8356-362B0F9A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410200"/>
            <a:ext cx="41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entury Gothic" panose="020B0502020202020204" pitchFamily="34" charset="0"/>
              </a:rPr>
              <a:t>- 75%</a:t>
            </a: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C606634C-206A-488C-BF53-F72DC369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648200"/>
            <a:ext cx="41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entury Gothic" panose="020B0502020202020204" pitchFamily="34" charset="0"/>
              </a:rPr>
              <a:t>- 25%</a:t>
            </a:r>
          </a:p>
        </p:txBody>
      </p:sp>
      <p:sp>
        <p:nvSpPr>
          <p:cNvPr id="79" name="Rectangle 87">
            <a:extLst>
              <a:ext uri="{FF2B5EF4-FFF2-40B4-BE49-F238E27FC236}">
                <a16:creationId xmlns:a16="http://schemas.microsoft.com/office/drawing/2014/main" id="{D7541788-DCF6-4306-8670-140E2872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657600"/>
            <a:ext cx="41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entury Gothic" panose="020B0502020202020204" pitchFamily="34" charset="0"/>
              </a:rPr>
              <a:t>  + 25%</a:t>
            </a:r>
          </a:p>
        </p:txBody>
      </p:sp>
      <p:sp>
        <p:nvSpPr>
          <p:cNvPr id="80" name="Rectangle 88">
            <a:extLst>
              <a:ext uri="{FF2B5EF4-FFF2-40B4-BE49-F238E27FC236}">
                <a16:creationId xmlns:a16="http://schemas.microsoft.com/office/drawing/2014/main" id="{1DCC4A6B-B14F-43C6-B643-7BC522ED1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476500"/>
            <a:ext cx="41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entury Gothic" panose="020B0502020202020204" pitchFamily="34" charset="0"/>
              </a:rPr>
              <a:t>  + 100%</a:t>
            </a:r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A17CABFE-626B-4CF1-9CBC-4CA7E594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74" y="1995050"/>
            <a:ext cx="146158" cy="122238"/>
          </a:xfrm>
          <a:prstGeom prst="ellipse">
            <a:avLst/>
          </a:prstGeom>
          <a:solidFill>
            <a:srgbClr val="33CC33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30000"/>
              </a:spcBef>
              <a:buFontTx/>
              <a:buNone/>
            </a:pPr>
            <a:endParaRPr lang="it-IT" altLang="it-IT" sz="1200"/>
          </a:p>
        </p:txBody>
      </p:sp>
    </p:spTree>
    <p:extLst>
      <p:ext uri="{BB962C8B-B14F-4D97-AF65-F5344CB8AC3E}">
        <p14:creationId xmlns:p14="http://schemas.microsoft.com/office/powerpoint/2010/main" val="19387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32492"/>
            <a:ext cx="8417635" cy="1101888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1. Le nozioni di base da condividere con il cliente</a:t>
            </a:r>
            <a: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b="1" dirty="0">
                <a:solidFill>
                  <a:srgbClr val="C00000"/>
                </a:solidFill>
              </a:rPr>
              <a:t>Regola n. 3: si deve ragionare sempre a livello di portafoglio e non di singola attività finanziaria</a:t>
            </a:r>
          </a:p>
        </p:txBody>
      </p:sp>
      <p:pic>
        <p:nvPicPr>
          <p:cNvPr id="82" name="Picture 7">
            <a:extLst>
              <a:ext uri="{FF2B5EF4-FFF2-40B4-BE49-F238E27FC236}">
                <a16:creationId xmlns:a16="http://schemas.microsoft.com/office/drawing/2014/main" id="{7B5AA5F4-B021-446B-8FAD-FCC83718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0"/>
          <a:stretch>
            <a:fillRect/>
          </a:stretch>
        </p:blipFill>
        <p:spPr bwMode="auto">
          <a:xfrm>
            <a:off x="1626594" y="1444080"/>
            <a:ext cx="9318171" cy="480020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158A1FF-0001-466B-AB65-DAFDE0D6E191}"/>
              </a:ext>
            </a:extLst>
          </p:cNvPr>
          <p:cNvSpPr txBox="1"/>
          <p:nvPr/>
        </p:nvSpPr>
        <p:spPr>
          <a:xfrm>
            <a:off x="859971" y="6244285"/>
            <a:ext cx="104720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it-IT" altLang="it-IT" sz="2200" b="1" dirty="0">
                <a:solidFill>
                  <a:srgbClr val="0A50A1"/>
                </a:solidFill>
              </a:rPr>
              <a:t>… perché il rischio di portafoglio non è mai pari alla media ponderata dei rischi …. </a:t>
            </a:r>
          </a:p>
        </p:txBody>
      </p:sp>
    </p:spTree>
    <p:extLst>
      <p:ext uri="{BB962C8B-B14F-4D97-AF65-F5344CB8AC3E}">
        <p14:creationId xmlns:p14="http://schemas.microsoft.com/office/powerpoint/2010/main" val="270319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131585"/>
            <a:ext cx="9318171" cy="1101888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1. Le nozioni di base da condividere con il cliente</a:t>
            </a:r>
            <a: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it-IT" sz="2400" b="1" dirty="0">
                <a:solidFill>
                  <a:srgbClr val="265AA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b="1" dirty="0">
                <a:solidFill>
                  <a:srgbClr val="C00000"/>
                </a:solidFill>
              </a:rPr>
              <a:t>Regola n. 4: il ruolo dell’Asset Allocation strategica è fondamentale 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EC7C99AF-7EAF-4FE5-9F2F-DB01DF3C1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057749"/>
              </p:ext>
            </p:extLst>
          </p:nvPr>
        </p:nvGraphicFramePr>
        <p:xfrm>
          <a:off x="1106193" y="1275677"/>
          <a:ext cx="8823425" cy="558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Foglio di lavoro" r:id="rId3" imgW="9991954" imgH="6982054" progId="Excel.Sheet.8">
                  <p:embed/>
                </p:oleObj>
              </mc:Choice>
              <mc:Fallback>
                <p:oleObj name="Foglio di lavoro" r:id="rId3" imgW="9991954" imgH="6982054" progId="Excel.Sheet.8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9A6D769A-834A-46F8-BB80-E54D7CD64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193" y="1275677"/>
                        <a:ext cx="8823425" cy="5582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DF75BCA-98B8-4B08-8470-47008361D5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29618" y="1979048"/>
            <a:ext cx="2155825" cy="3810000"/>
          </a:xfrm>
          <a:noFill/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it-IT" altLang="it-IT" sz="2400" b="1" dirty="0">
                <a:solidFill>
                  <a:srgbClr val="0A50A1"/>
                </a:solidFill>
              </a:rPr>
              <a:t>L’asset </a:t>
            </a:r>
            <a:r>
              <a:rPr lang="it-IT" altLang="it-IT" sz="2400" b="1" dirty="0" err="1">
                <a:solidFill>
                  <a:srgbClr val="0A50A1"/>
                </a:solidFill>
              </a:rPr>
              <a:t>allocation</a:t>
            </a:r>
            <a:r>
              <a:rPr lang="it-IT" altLang="it-IT" sz="2400" b="1" dirty="0">
                <a:solidFill>
                  <a:srgbClr val="0A50A1"/>
                </a:solidFill>
              </a:rPr>
              <a:t> tattica è spesso un “gioco a somma zero</a:t>
            </a:r>
            <a:r>
              <a:rPr lang="it-IT" altLang="it-IT" sz="2000" b="1" dirty="0">
                <a:solidFill>
                  <a:srgbClr val="0A50A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62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6DE03-4D92-4C50-AA38-72CA787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80" y="180041"/>
            <a:ext cx="6151536" cy="677514"/>
          </a:xfrm>
        </p:spPr>
        <p:txBody>
          <a:bodyPr>
            <a:normAutofit/>
          </a:bodyPr>
          <a:lstStyle/>
          <a:p>
            <a:r>
              <a:rPr lang="it-IT" sz="3000" b="1" dirty="0"/>
              <a:t>Indice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0F43C7-82B7-486C-B5C4-09697032940C}"/>
              </a:ext>
            </a:extLst>
          </p:cNvPr>
          <p:cNvGrpSpPr/>
          <p:nvPr/>
        </p:nvGrpSpPr>
        <p:grpSpPr>
          <a:xfrm>
            <a:off x="1256576" y="2186011"/>
            <a:ext cx="5459896" cy="677514"/>
            <a:chOff x="834887" y="1762074"/>
            <a:chExt cx="5459896" cy="677514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BAEC4B9-09D9-43FE-AF50-49B61CFCE524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8" name="Google Shape;74;p11" descr="Immagine correlata">
                <a:extLst>
                  <a:ext uri="{FF2B5EF4-FFF2-40B4-BE49-F238E27FC236}">
                    <a16:creationId xmlns:a16="http://schemas.microsoft.com/office/drawing/2014/main" id="{581FEA4C-C75F-4845-859B-D3E49500125C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5;p11">
                <a:extLst>
                  <a:ext uri="{FF2B5EF4-FFF2-40B4-BE49-F238E27FC236}">
                    <a16:creationId xmlns:a16="http://schemas.microsoft.com/office/drawing/2014/main" id="{6C5B7DF8-5E89-4B80-B71C-0BC627145CF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rgbClr val="0A50A1"/>
                    </a:solidFill>
                    <a:latin typeface="Cambria"/>
                    <a:ea typeface="Cambria"/>
                    <a:sym typeface="Cambria"/>
                  </a:rPr>
                  <a:t>2</a:t>
                </a:r>
                <a:endParaRPr sz="1600" dirty="0">
                  <a:solidFill>
                    <a:srgbClr val="0A50A1"/>
                  </a:solidFill>
                </a:endParaRP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46D6C8D-F7CD-4384-A291-7A2A8EB186A3}"/>
                </a:ext>
              </a:extLst>
            </p:cNvPr>
            <p:cNvSpPr txBox="1"/>
            <p:nvPr/>
          </p:nvSpPr>
          <p:spPr>
            <a:xfrm>
              <a:off x="1512377" y="1852485"/>
              <a:ext cx="478240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latin typeface="Century Gothic"/>
                </a:rPr>
                <a:t>LE ASPETTATIVE DEL CLIENTE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704D18-86F8-4DFB-9874-1BADFB9A2DF2}"/>
              </a:ext>
            </a:extLst>
          </p:cNvPr>
          <p:cNvGrpSpPr/>
          <p:nvPr/>
        </p:nvGrpSpPr>
        <p:grpSpPr>
          <a:xfrm>
            <a:off x="1263224" y="1106755"/>
            <a:ext cx="9665552" cy="677514"/>
            <a:chOff x="834887" y="1762074"/>
            <a:chExt cx="9665552" cy="67751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6B1A22B3-0998-494D-BCA1-C4DCC282AA7E}"/>
                </a:ext>
              </a:extLst>
            </p:cNvPr>
            <p:cNvGrpSpPr/>
            <p:nvPr/>
          </p:nvGrpSpPr>
          <p:grpSpPr>
            <a:xfrm>
              <a:off x="834887" y="1762074"/>
              <a:ext cx="677490" cy="677514"/>
              <a:chOff x="834887" y="1762074"/>
              <a:chExt cx="677490" cy="677514"/>
            </a:xfrm>
          </p:grpSpPr>
          <p:pic>
            <p:nvPicPr>
              <p:cNvPr id="36" name="Google Shape;74;p11" descr="Immagine correlata">
                <a:extLst>
                  <a:ext uri="{FF2B5EF4-FFF2-40B4-BE49-F238E27FC236}">
                    <a16:creationId xmlns:a16="http://schemas.microsoft.com/office/drawing/2014/main" id="{FF4A5714-AF6A-496C-BAEA-1491CBF026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5;p11">
                <a:extLst>
                  <a:ext uri="{FF2B5EF4-FFF2-40B4-BE49-F238E27FC236}">
                    <a16:creationId xmlns:a16="http://schemas.microsoft.com/office/drawing/2014/main" id="{AF707889-5469-481F-B46F-3AB88F27368E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34BC26-F989-4927-9668-FE1B1CDBFD87}"/>
                </a:ext>
              </a:extLst>
            </p:cNvPr>
            <p:cNvSpPr txBox="1"/>
            <p:nvPr/>
          </p:nvSpPr>
          <p:spPr>
            <a:xfrm>
              <a:off x="1512377" y="1852485"/>
              <a:ext cx="89880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spcBef>
                  <a:spcPts val="100"/>
                </a:spcBef>
                <a:buClr>
                  <a:schemeClr val="accent1">
                    <a:lumMod val="75000"/>
                  </a:schemeClr>
                </a:buClr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</a:rPr>
                <a:t>LE NOZIONI DI BASE DA CONDIVIDERE CON IL CLIENTE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B4D9B1C0-3C42-48CA-AABD-1A789AA78620}"/>
              </a:ext>
            </a:extLst>
          </p:cNvPr>
          <p:cNvGrpSpPr/>
          <p:nvPr/>
        </p:nvGrpSpPr>
        <p:grpSpPr>
          <a:xfrm>
            <a:off x="1256576" y="3265267"/>
            <a:ext cx="10164570" cy="861774"/>
            <a:chOff x="834887" y="2647292"/>
            <a:chExt cx="10164570" cy="861774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87AE701-8A18-4E4F-9B50-873AD88F55DA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39" name="Google Shape;74;p11" descr="Immagine correlata">
                <a:extLst>
                  <a:ext uri="{FF2B5EF4-FFF2-40B4-BE49-F238E27FC236}">
                    <a16:creationId xmlns:a16="http://schemas.microsoft.com/office/drawing/2014/main" id="{CFA114FC-403D-4526-B83E-F353FD614F3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75;p11">
                <a:extLst>
                  <a:ext uri="{FF2B5EF4-FFF2-40B4-BE49-F238E27FC236}">
                    <a16:creationId xmlns:a16="http://schemas.microsoft.com/office/drawing/2014/main" id="{92C845B6-A343-4B1D-BEA9-5B1C72142524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3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6F2619C-1AD1-4FAD-94A4-97D715604A9D}"/>
                </a:ext>
              </a:extLst>
            </p:cNvPr>
            <p:cNvSpPr txBox="1"/>
            <p:nvPr/>
          </p:nvSpPr>
          <p:spPr>
            <a:xfrm>
              <a:off x="1512376" y="2647292"/>
              <a:ext cx="9487081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Il GRADO DI RISCHIO DEI MERCATI E DEI PORTAFOGLI MISURATO SU DIVERSI ORIZZONTI TEMPORALI 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BC9B99FF-A930-44F1-961F-9067491BDA45}"/>
              </a:ext>
            </a:extLst>
          </p:cNvPr>
          <p:cNvGrpSpPr/>
          <p:nvPr/>
        </p:nvGrpSpPr>
        <p:grpSpPr>
          <a:xfrm>
            <a:off x="1263224" y="5792299"/>
            <a:ext cx="9102845" cy="677514"/>
            <a:chOff x="834887" y="4453567"/>
            <a:chExt cx="9102845" cy="677514"/>
          </a:xfrm>
        </p:grpSpPr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A8E0C949-2C42-48EE-B1EA-78DA43C73B42}"/>
                </a:ext>
              </a:extLst>
            </p:cNvPr>
            <p:cNvGrpSpPr/>
            <p:nvPr/>
          </p:nvGrpSpPr>
          <p:grpSpPr>
            <a:xfrm>
              <a:off x="834887" y="4453567"/>
              <a:ext cx="677490" cy="677514"/>
              <a:chOff x="834887" y="1762074"/>
              <a:chExt cx="677490" cy="677514"/>
            </a:xfrm>
          </p:grpSpPr>
          <p:pic>
            <p:nvPicPr>
              <p:cNvPr id="44" name="Google Shape;74;p11" descr="Immagine correlata">
                <a:extLst>
                  <a:ext uri="{FF2B5EF4-FFF2-40B4-BE49-F238E27FC236}">
                    <a16:creationId xmlns:a16="http://schemas.microsoft.com/office/drawing/2014/main" id="{115AA62D-5757-4FA5-A198-DF7B6432D6CE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/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Google Shape;75;p11">
                <a:extLst>
                  <a:ext uri="{FF2B5EF4-FFF2-40B4-BE49-F238E27FC236}">
                    <a16:creationId xmlns:a16="http://schemas.microsoft.com/office/drawing/2014/main" id="{D5ED5997-5086-4E49-B3AE-29C648852F02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5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F3AEDAD5-3058-47E7-9A8D-F00DBB3D63A2}"/>
                </a:ext>
              </a:extLst>
            </p:cNvPr>
            <p:cNvSpPr txBox="1"/>
            <p:nvPr/>
          </p:nvSpPr>
          <p:spPr>
            <a:xfrm>
              <a:off x="1512376" y="4553797"/>
              <a:ext cx="842535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LA GESTIONE DEL MULTI-OBIETTIVO IN QUANTALYS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17BB7551-7990-4C4F-9656-F1F3D6E995D8}"/>
              </a:ext>
            </a:extLst>
          </p:cNvPr>
          <p:cNvGrpSpPr/>
          <p:nvPr/>
        </p:nvGrpSpPr>
        <p:grpSpPr>
          <a:xfrm>
            <a:off x="1263224" y="4528783"/>
            <a:ext cx="8751152" cy="861774"/>
            <a:chOff x="834887" y="2647292"/>
            <a:chExt cx="8751152" cy="861774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B49E82BB-7E10-40C3-9F85-FBE637802F9E}"/>
                </a:ext>
              </a:extLst>
            </p:cNvPr>
            <p:cNvGrpSpPr/>
            <p:nvPr/>
          </p:nvGrpSpPr>
          <p:grpSpPr>
            <a:xfrm>
              <a:off x="834887" y="2765926"/>
              <a:ext cx="677490" cy="677514"/>
              <a:chOff x="834887" y="1762074"/>
              <a:chExt cx="677490" cy="677514"/>
            </a:xfrm>
          </p:grpSpPr>
          <p:pic>
            <p:nvPicPr>
              <p:cNvPr id="49" name="Google Shape;74;p11" descr="Immagine correlata">
                <a:extLst>
                  <a:ext uri="{FF2B5EF4-FFF2-40B4-BE49-F238E27FC236}">
                    <a16:creationId xmlns:a16="http://schemas.microsoft.com/office/drawing/2014/main" id="{83AE3F46-BF3F-42E9-B5FC-15EBD69CE45B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834887" y="1762074"/>
                <a:ext cx="677490" cy="677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75;p11">
                <a:extLst>
                  <a:ext uri="{FF2B5EF4-FFF2-40B4-BE49-F238E27FC236}">
                    <a16:creationId xmlns:a16="http://schemas.microsoft.com/office/drawing/2014/main" id="{A47B55B3-59D0-455B-82C1-D7721733D0E9}"/>
                  </a:ext>
                </a:extLst>
              </p:cNvPr>
              <p:cNvSpPr txBox="1"/>
              <p:nvPr/>
            </p:nvSpPr>
            <p:spPr>
              <a:xfrm>
                <a:off x="1073941" y="1941188"/>
                <a:ext cx="199383" cy="26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b="1" dirty="0">
                    <a:solidFill>
                      <a:schemeClr val="bg1">
                        <a:lumMod val="75000"/>
                      </a:schemeClr>
                    </a:solidFill>
                    <a:latin typeface="Cambria"/>
                    <a:ea typeface="Cambria"/>
                    <a:sym typeface="Cambria"/>
                  </a:rPr>
                  <a:t>4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C103D38F-F254-4811-AF0B-35CF153AE665}"/>
                </a:ext>
              </a:extLst>
            </p:cNvPr>
            <p:cNvSpPr txBox="1"/>
            <p:nvPr/>
          </p:nvSpPr>
          <p:spPr>
            <a:xfrm>
              <a:off x="1512377" y="2647292"/>
              <a:ext cx="80736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it-IT" sz="2500" b="1" spc="-5" dirty="0">
                  <a:solidFill>
                    <a:schemeClr val="bg1">
                      <a:lumMod val="75000"/>
                    </a:schemeClr>
                  </a:solidFill>
                  <a:latin typeface="Century Gothic"/>
                  <a:cs typeface="Century Gothic"/>
                </a:rPr>
                <a:t>I PORTAFOGLI MODELLO QUANTALYS ABBINATI AI SINGOLI OBIETTIVI DEL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7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38081-5652-45F3-ABDA-1D19DA8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93" y="218424"/>
            <a:ext cx="10358975" cy="639705"/>
          </a:xfrm>
        </p:spPr>
        <p:txBody>
          <a:bodyPr>
            <a:noAutofit/>
          </a:bodyPr>
          <a:lstStyle/>
          <a:p>
            <a:r>
              <a:rPr lang="it-IT" sz="2400" b="1" dirty="0">
                <a:solidFill>
                  <a:srgbClr val="265AA9"/>
                </a:solidFill>
              </a:rPr>
              <a:t>2. Le legittime esigenze della clientela</a:t>
            </a:r>
            <a:endParaRPr lang="it-IT" b="1" dirty="0">
              <a:solidFill>
                <a:srgbClr val="265AA9"/>
              </a:solidFill>
            </a:endParaRPr>
          </a:p>
        </p:txBody>
      </p:sp>
      <p:pic>
        <p:nvPicPr>
          <p:cNvPr id="7" name="Picture 11" descr="consulente">
            <a:extLst>
              <a:ext uri="{FF2B5EF4-FFF2-40B4-BE49-F238E27FC236}">
                <a16:creationId xmlns:a16="http://schemas.microsoft.com/office/drawing/2014/main" id="{2D18F2F5-953F-4B22-850C-2FDAE4CDB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935" r="14875" b="4161"/>
          <a:stretch/>
        </p:blipFill>
        <p:spPr bwMode="auto">
          <a:xfrm>
            <a:off x="1227405" y="3978412"/>
            <a:ext cx="3205458" cy="26644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E46C060-1C1A-4A43-9A35-46091F28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40" y="1391364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30000"/>
              </a:spcBef>
              <a:buFontTx/>
              <a:buNone/>
            </a:pPr>
            <a:endParaRPr lang="it-IT" altLang="it-IT" sz="1200"/>
          </a:p>
        </p:txBody>
      </p:sp>
      <p:pic>
        <p:nvPicPr>
          <p:cNvPr id="11" name="Picture 9" descr="consulente_marketing">
            <a:extLst>
              <a:ext uri="{FF2B5EF4-FFF2-40B4-BE49-F238E27FC236}">
                <a16:creationId xmlns:a16="http://schemas.microsoft.com/office/drawing/2014/main" id="{A62DE4D9-AE09-44C7-A45A-2708438B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05" y="1021303"/>
            <a:ext cx="3205458" cy="27769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C322832-842A-4717-B48C-D06BC9D7A701}"/>
              </a:ext>
            </a:extLst>
          </p:cNvPr>
          <p:cNvSpPr/>
          <p:nvPr/>
        </p:nvSpPr>
        <p:spPr>
          <a:xfrm>
            <a:off x="4418795" y="1021303"/>
            <a:ext cx="7426202" cy="2776974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spcBef>
                <a:spcPct val="0"/>
              </a:spcBef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Da chi sta nella «sala macchine», il cliente deve aspettarsi un supporto nelle fasi di: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definizione dei portafogli modello strategici;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manutenzione tattica dei portafogli strategici;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identificazione delle asset class da coprire con prodotti di risparmio gestito o con strumenti di risparmio amministrato;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mappatura/rankizzazione degli strumenti/prodotti per l’individuazione dei «best in class».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A0B70E2-E75B-42B3-9579-19736FD7225A}"/>
              </a:ext>
            </a:extLst>
          </p:cNvPr>
          <p:cNvSpPr/>
          <p:nvPr/>
        </p:nvSpPr>
        <p:spPr>
          <a:xfrm>
            <a:off x="4432863" y="3978408"/>
            <a:ext cx="7412134" cy="266443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13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Da chi gestisce la relazione, il cliente deve aspettarsi un supporto nelle fasi di: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definizione del profilo di rischio;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individuazione del portafoglio modello ideale da abbinare ad ogni possibile obiettivo;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verifica del livello di efficienza del portafoglio in essere;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traghettamento verso il portafoglio target;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2000" b="1" dirty="0">
                <a:solidFill>
                  <a:srgbClr val="0A50A1"/>
                </a:solidFill>
                <a:latin typeface="Century Gothic" panose="020B0502020202020204" pitchFamily="34" charset="0"/>
              </a:rPr>
              <a:t>monitoraggio e rendicontazione periodica.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8650180"/>
      </p:ext>
    </p:extLst>
  </p:cSld>
  <p:clrMapOvr>
    <a:masterClrMapping/>
  </p:clrMapOvr>
</p:sld>
</file>

<file path=ppt/theme/theme1.xml><?xml version="1.0" encoding="utf-8"?>
<a:theme xmlns:a="http://schemas.openxmlformats.org/drawingml/2006/main" name="Quantalys - Presentazione per Fidelity V.Fin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Quantalys - Presentazione per Fidelity V.Finale</Template>
  <TotalTime>202</TotalTime>
  <Words>1342</Words>
  <Application>Microsoft Office PowerPoint</Application>
  <PresentationFormat>Widescreen</PresentationFormat>
  <Paragraphs>227</Paragraphs>
  <Slides>29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43" baseType="lpstr">
      <vt:lpstr>Arial</vt:lpstr>
      <vt:lpstr>Calibri</vt:lpstr>
      <vt:lpstr>Cambria</vt:lpstr>
      <vt:lpstr>Century Gothic</vt:lpstr>
      <vt:lpstr>Futura Md BT</vt:lpstr>
      <vt:lpstr>Garamond</vt:lpstr>
      <vt:lpstr>Palatino Linotype</vt:lpstr>
      <vt:lpstr>Segoe UI</vt:lpstr>
      <vt:lpstr>Wingdings</vt:lpstr>
      <vt:lpstr>Quantalys - Presentazione per Fidelity V.Finale</vt:lpstr>
      <vt:lpstr>1_Personalizza struttura</vt:lpstr>
      <vt:lpstr>2_Personalizza struttura</vt:lpstr>
      <vt:lpstr>Foglio di lavoro</vt:lpstr>
      <vt:lpstr>Worksheet</vt:lpstr>
      <vt:lpstr>L’abbinata portafoglio modello strategico-cliente, in funzione del profilo di rischio e dell’orizzonte temporale del cliente  Prof. Emanuele Maria Carluccio  Partner e membro comitato scientifico Quantalys</vt:lpstr>
      <vt:lpstr>Indice</vt:lpstr>
      <vt:lpstr>Indice</vt:lpstr>
      <vt:lpstr>1. Le nozioni di base da condividere con il cliente  Regola n. 1: esiste un trade off rendimento/rischio</vt:lpstr>
      <vt:lpstr>1. Le nozioni di base da condividere con il cliente  Regola n. 2: l’orizzonte temporale ha un impatto fondamentale </vt:lpstr>
      <vt:lpstr>1. Le nozioni di base da condividere con il cliente  Regola n. 3: si deve ragionare sempre a livello di portafoglio e non di singola attività finanziaria</vt:lpstr>
      <vt:lpstr>1. Le nozioni di base da condividere con il cliente  Regola n. 4: il ruolo dell’Asset Allocation strategica è fondamentale </vt:lpstr>
      <vt:lpstr>Indice</vt:lpstr>
      <vt:lpstr>2. Le legittime esigenze della clientela</vt:lpstr>
      <vt:lpstr>2. Le legittime esigenze della clientela</vt:lpstr>
      <vt:lpstr>2. Un robusto modello di asset allocation strategica</vt:lpstr>
      <vt:lpstr>2. Un robusto modello di asset allocation strategica</vt:lpstr>
      <vt:lpstr>2. Un robusto modello di asset allocation strategica</vt:lpstr>
      <vt:lpstr>2. Un robusto modello di asset allocation strategica</vt:lpstr>
      <vt:lpstr>Indice</vt:lpstr>
      <vt:lpstr>Presentazione standard di PowerPoint</vt:lpstr>
      <vt:lpstr>Presentazione standard di PowerPoint</vt:lpstr>
      <vt:lpstr>Indice</vt:lpstr>
      <vt:lpstr>2. L’individuazione del portafoglio modello ideale  da abbinare ad ogni cliente</vt:lpstr>
      <vt:lpstr>Indice</vt:lpstr>
      <vt:lpstr>5. La gestione del multi-obiettivo in Quantalys</vt:lpstr>
      <vt:lpstr>5. La gestione del multi-obiettivo in Quantalys</vt:lpstr>
      <vt:lpstr>5. La gestione del multi-obiettivo in Quantalys</vt:lpstr>
      <vt:lpstr>5. La gestione del multi-obiettivo in Quantalys</vt:lpstr>
      <vt:lpstr>5. La gestione del multi-obiettivo in Quantalys</vt:lpstr>
      <vt:lpstr>5. La gestione del multi-obiettivo in Quantalys</vt:lpstr>
      <vt:lpstr>5. La gestione del multi-obiettivo in Quantalys</vt:lpstr>
      <vt:lpstr>5. La gestione del multi-obiettivo in Quantalys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CORNELIA LOSITO</dc:creator>
  <cp:lastModifiedBy>Emanuele Maria Carluccio</cp:lastModifiedBy>
  <cp:revision>237</cp:revision>
  <dcterms:created xsi:type="dcterms:W3CDTF">2019-02-25T10:12:56Z</dcterms:created>
  <dcterms:modified xsi:type="dcterms:W3CDTF">2022-01-07T09:58:25Z</dcterms:modified>
</cp:coreProperties>
</file>