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Roboto Mono SemiBold"/>
      <p:regular r:id="rId15"/>
      <p:bold r:id="rId16"/>
      <p:italic r:id="rId17"/>
      <p:boldItalic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6.xml"/><Relationship Id="rId22" Type="http://schemas.openxmlformats.org/officeDocument/2006/relationships/font" Target="fonts/RobotoMono-boldItalic.fntdata"/><Relationship Id="rId10" Type="http://schemas.openxmlformats.org/officeDocument/2006/relationships/slide" Target="slides/slide5.xml"/><Relationship Id="rId21"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SemiBold-regular.fntdata"/><Relationship Id="rId14" Type="http://schemas.openxmlformats.org/officeDocument/2006/relationships/slide" Target="slides/slide9.xml"/><Relationship Id="rId17" Type="http://schemas.openxmlformats.org/officeDocument/2006/relationships/font" Target="fonts/RobotoMonoSemiBold-italic.fntdata"/><Relationship Id="rId16" Type="http://schemas.openxmlformats.org/officeDocument/2006/relationships/font" Target="fonts/RobotoMonoSemiBold-bold.fntdata"/><Relationship Id="rId5" Type="http://schemas.openxmlformats.org/officeDocument/2006/relationships/notesMaster" Target="notesMasters/notesMaster1.xml"/><Relationship Id="rId19" Type="http://schemas.openxmlformats.org/officeDocument/2006/relationships/font" Target="fonts/RobotoMono-regular.fntdata"/><Relationship Id="rId6" Type="http://schemas.openxmlformats.org/officeDocument/2006/relationships/slide" Target="slides/slide1.xml"/><Relationship Id="rId18" Type="http://schemas.openxmlformats.org/officeDocument/2006/relationships/font" Target="fonts/RobotoMonoSemiBol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67"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2b7d94a98_1_0:notes"/>
          <p:cNvSpPr/>
          <p:nvPr>
            <p:ph idx="2" type="sldImg"/>
          </p:nvPr>
        </p:nvSpPr>
        <p:spPr>
          <a:xfrm>
            <a:off x="1143267"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2b7d94a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18b01a8b6_0_26:notes"/>
          <p:cNvSpPr/>
          <p:nvPr>
            <p:ph idx="2" type="sldImg"/>
          </p:nvPr>
        </p:nvSpPr>
        <p:spPr>
          <a:xfrm>
            <a:off x="1143267"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18b01a8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2b7d94a98_1_7:notes"/>
          <p:cNvSpPr/>
          <p:nvPr>
            <p:ph idx="2" type="sldImg"/>
          </p:nvPr>
        </p:nvSpPr>
        <p:spPr>
          <a:xfrm>
            <a:off x="1143267"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2b7d94a9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2f26af5fb_1_26:notes"/>
          <p:cNvSpPr/>
          <p:nvPr>
            <p:ph idx="2" type="sldImg"/>
          </p:nvPr>
        </p:nvSpPr>
        <p:spPr>
          <a:xfrm>
            <a:off x="1143267"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2f26af5f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2b7d94a98_1_14:notes"/>
          <p:cNvSpPr/>
          <p:nvPr>
            <p:ph idx="2" type="sldImg"/>
          </p:nvPr>
        </p:nvSpPr>
        <p:spPr>
          <a:xfrm>
            <a:off x="1143267"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2b7d94a9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2b7d94a98_1_21:notes"/>
          <p:cNvSpPr/>
          <p:nvPr>
            <p:ph idx="2" type="sldImg"/>
          </p:nvPr>
        </p:nvSpPr>
        <p:spPr>
          <a:xfrm>
            <a:off x="1143267"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2b7d94a9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2f26af5fb_1_48:notes"/>
          <p:cNvSpPr/>
          <p:nvPr>
            <p:ph idx="2" type="sldImg"/>
          </p:nvPr>
        </p:nvSpPr>
        <p:spPr>
          <a:xfrm>
            <a:off x="1143267"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2f26af5f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2b7d94a98_1_28:notes"/>
          <p:cNvSpPr/>
          <p:nvPr>
            <p:ph idx="2" type="sldImg"/>
          </p:nvPr>
        </p:nvSpPr>
        <p:spPr>
          <a:xfrm>
            <a:off x="1143267"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2b7d94a9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2b7d94a98_1_35:notes"/>
          <p:cNvSpPr/>
          <p:nvPr>
            <p:ph idx="2" type="sldImg"/>
          </p:nvPr>
        </p:nvSpPr>
        <p:spPr>
          <a:xfrm>
            <a:off x="1143267"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2b7d94a9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4.png"/><Relationship Id="rId13" Type="http://schemas.openxmlformats.org/officeDocument/2006/relationships/image" Target="../media/image14.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7.png"/><Relationship Id="rId15" Type="http://schemas.openxmlformats.org/officeDocument/2006/relationships/image" Target="../media/image13.png"/><Relationship Id="rId1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9" y="1729532"/>
            <a:ext cx="91440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rgbClr val="FF0000"/>
                </a:solidFill>
                <a:latin typeface="Roboto Mono SemiBold"/>
                <a:ea typeface="Roboto Mono SemiBold"/>
                <a:cs typeface="Roboto Mono SemiBold"/>
                <a:sym typeface="Roboto Mono SemiBold"/>
              </a:rPr>
              <a:t>SELECTED TOPIC</a:t>
            </a:r>
            <a:endParaRPr sz="3400">
              <a:solidFill>
                <a:srgbClr val="FF0000"/>
              </a:solidFill>
              <a:latin typeface="Roboto Mono SemiBold"/>
              <a:ea typeface="Roboto Mono SemiBold"/>
              <a:cs typeface="Roboto Mono SemiBold"/>
              <a:sym typeface="Roboto Mono SemiBold"/>
            </a:endParaRPr>
          </a:p>
        </p:txBody>
      </p:sp>
      <p:sp>
        <p:nvSpPr>
          <p:cNvPr id="55" name="Google Shape;55;p13"/>
          <p:cNvSpPr txBox="1"/>
          <p:nvPr>
            <p:ph idx="1" type="body"/>
          </p:nvPr>
        </p:nvSpPr>
        <p:spPr>
          <a:xfrm>
            <a:off x="311709" y="2117277"/>
            <a:ext cx="8520600" cy="4562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s-419" sz="2600">
                <a:solidFill>
                  <a:schemeClr val="lt1"/>
                </a:solidFill>
                <a:latin typeface="Roboto Mono"/>
                <a:ea typeface="Roboto Mono"/>
                <a:cs typeface="Roboto Mono"/>
                <a:sym typeface="Roboto Mono"/>
              </a:rPr>
              <a:t>E-COMMERCE FRAUD ANALYSIS</a:t>
            </a:r>
            <a:endParaRPr sz="2600">
              <a:solidFill>
                <a:schemeClr val="lt1"/>
              </a:solidFill>
              <a:latin typeface="Roboto Mono"/>
              <a:ea typeface="Roboto Mono"/>
              <a:cs typeface="Roboto Mono"/>
              <a:sym typeface="Roboto Mono"/>
            </a:endParaRPr>
          </a:p>
          <a:p>
            <a:pPr indent="0" lvl="0" marL="0" rtl="0" algn="just">
              <a:spcBef>
                <a:spcPts val="1200"/>
              </a:spcBef>
              <a:spcAft>
                <a:spcPts val="1200"/>
              </a:spcAft>
              <a:buNone/>
            </a:pPr>
            <a:r>
              <a:rPr lang="es-419" sz="1408">
                <a:solidFill>
                  <a:schemeClr val="lt1"/>
                </a:solidFill>
                <a:latin typeface="Roboto Mono"/>
                <a:ea typeface="Roboto Mono"/>
                <a:cs typeface="Roboto Mono"/>
                <a:sym typeface="Roboto Mono"/>
              </a:rPr>
              <a:t>For this project, we decided to analyze a pool of e-commerce transactions that take place on the Mercadolibre platform. </a:t>
            </a:r>
            <a:endParaRPr sz="1408">
              <a:solidFill>
                <a:schemeClr val="lt1"/>
              </a:solidFill>
              <a:latin typeface="Roboto Mono"/>
              <a:ea typeface="Roboto Mono"/>
              <a:cs typeface="Roboto Mono"/>
              <a:sym typeface="Roboto Mono"/>
            </a:endParaRPr>
          </a:p>
        </p:txBody>
      </p:sp>
      <p:sp>
        <p:nvSpPr>
          <p:cNvPr id="56" name="Google Shape;56;p13"/>
          <p:cNvSpPr txBox="1"/>
          <p:nvPr>
            <p:ph type="title"/>
          </p:nvPr>
        </p:nvSpPr>
        <p:spPr>
          <a:xfrm>
            <a:off x="389077" y="1729532"/>
            <a:ext cx="85206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SELECTED TOPIC</a:t>
            </a:r>
            <a:endParaRPr sz="3400">
              <a:solidFill>
                <a:schemeClr val="lt1"/>
              </a:solidFill>
              <a:latin typeface="Roboto Mono SemiBold"/>
              <a:ea typeface="Roboto Mono SemiBold"/>
              <a:cs typeface="Roboto Mono SemiBold"/>
              <a:sym typeface="Roboto Mono SemiBold"/>
            </a:endParaRPr>
          </a:p>
        </p:txBody>
      </p:sp>
      <p:pic>
        <p:nvPicPr>
          <p:cNvPr id="57" name="Google Shape;57;p13"/>
          <p:cNvPicPr preferRelativeResize="0"/>
          <p:nvPr/>
        </p:nvPicPr>
        <p:blipFill rotWithShape="1">
          <a:blip r:embed="rId3">
            <a:alphaModFix/>
          </a:blip>
          <a:srcRect b="15846" l="0" r="0" t="20177"/>
          <a:stretch/>
        </p:blipFill>
        <p:spPr>
          <a:xfrm>
            <a:off x="0" y="0"/>
            <a:ext cx="9144000" cy="15424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9" y="1729532"/>
            <a:ext cx="91440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419" sz="3400">
                <a:solidFill>
                  <a:srgbClr val="FF0000"/>
                </a:solidFill>
                <a:latin typeface="Roboto Mono"/>
                <a:ea typeface="Roboto Mono"/>
                <a:cs typeface="Roboto Mono"/>
                <a:sym typeface="Roboto Mono"/>
              </a:rPr>
              <a:t>REASON TOPIC WAS SELECTED</a:t>
            </a:r>
            <a:endParaRPr b="1" sz="3400">
              <a:solidFill>
                <a:srgbClr val="FF0000"/>
              </a:solidFill>
              <a:latin typeface="Roboto Mono"/>
              <a:ea typeface="Roboto Mono"/>
              <a:cs typeface="Roboto Mono"/>
              <a:sym typeface="Roboto Mono"/>
            </a:endParaRPr>
          </a:p>
        </p:txBody>
      </p:sp>
      <p:sp>
        <p:nvSpPr>
          <p:cNvPr id="63" name="Google Shape;63;p14"/>
          <p:cNvSpPr txBox="1"/>
          <p:nvPr>
            <p:ph idx="1" type="body"/>
          </p:nvPr>
        </p:nvSpPr>
        <p:spPr>
          <a:xfrm>
            <a:off x="311709" y="2117277"/>
            <a:ext cx="8520600" cy="4562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s-419" sz="2600">
                <a:solidFill>
                  <a:schemeClr val="lt1"/>
                </a:solidFill>
                <a:latin typeface="Roboto Mono"/>
                <a:ea typeface="Roboto Mono"/>
                <a:cs typeface="Roboto Mono"/>
                <a:sym typeface="Roboto Mono"/>
              </a:rPr>
              <a:t>MERCADO LIBRE LACKS ROBUST FRAUD DETECTION MODELS</a:t>
            </a:r>
            <a:endParaRPr sz="2600">
              <a:solidFill>
                <a:schemeClr val="lt1"/>
              </a:solidFill>
              <a:latin typeface="Roboto Mono"/>
              <a:ea typeface="Roboto Mono"/>
              <a:cs typeface="Roboto Mono"/>
              <a:sym typeface="Roboto Mono"/>
            </a:endParaRPr>
          </a:p>
          <a:p>
            <a:pPr indent="0" lvl="0" marL="0" rtl="0" algn="just">
              <a:spcBef>
                <a:spcPts val="1200"/>
              </a:spcBef>
              <a:spcAft>
                <a:spcPts val="1200"/>
              </a:spcAft>
              <a:buNone/>
            </a:pPr>
            <a:r>
              <a:rPr lang="es-419" sz="1408">
                <a:solidFill>
                  <a:schemeClr val="lt1"/>
                </a:solidFill>
                <a:latin typeface="Roboto Mono"/>
                <a:ea typeface="Roboto Mono"/>
                <a:cs typeface="Roboto Mono"/>
                <a:sym typeface="Roboto Mono"/>
              </a:rPr>
              <a:t>Despite being the largest e-commerce platform in Latin America nowadays, Mercado Libre still does not have a tool that helps its vendors deal with scammers. Vendors depend entirely on whatever Mercado Pago says or does to detect suspicious activities to block orders. </a:t>
            </a:r>
            <a:endParaRPr sz="1408">
              <a:solidFill>
                <a:schemeClr val="lt1"/>
              </a:solidFill>
              <a:latin typeface="Roboto Mono"/>
              <a:ea typeface="Roboto Mono"/>
              <a:cs typeface="Roboto Mono"/>
              <a:sym typeface="Roboto Mono"/>
            </a:endParaRPr>
          </a:p>
        </p:txBody>
      </p:sp>
      <p:sp>
        <p:nvSpPr>
          <p:cNvPr id="64" name="Google Shape;64;p14"/>
          <p:cNvSpPr txBox="1"/>
          <p:nvPr>
            <p:ph type="title"/>
          </p:nvPr>
        </p:nvSpPr>
        <p:spPr>
          <a:xfrm>
            <a:off x="389077" y="1729532"/>
            <a:ext cx="85206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REASON TOPIC WAS SELECTED</a:t>
            </a:r>
            <a:endParaRPr sz="3400">
              <a:solidFill>
                <a:schemeClr val="lt1"/>
              </a:solidFill>
              <a:latin typeface="Roboto Mono SemiBold"/>
              <a:ea typeface="Roboto Mono SemiBold"/>
              <a:cs typeface="Roboto Mono SemiBold"/>
              <a:sym typeface="Roboto Mono SemiBold"/>
            </a:endParaRPr>
          </a:p>
        </p:txBody>
      </p:sp>
      <p:pic>
        <p:nvPicPr>
          <p:cNvPr id="65" name="Google Shape;65;p14"/>
          <p:cNvPicPr preferRelativeResize="0"/>
          <p:nvPr/>
        </p:nvPicPr>
        <p:blipFill rotWithShape="1">
          <a:blip r:embed="rId3">
            <a:alphaModFix/>
          </a:blip>
          <a:srcRect b="15846" l="0" r="0" t="20177"/>
          <a:stretch/>
        </p:blipFill>
        <p:spPr>
          <a:xfrm>
            <a:off x="0" y="0"/>
            <a:ext cx="9144000" cy="15424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9" y="1729532"/>
            <a:ext cx="91440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rgbClr val="FF0000"/>
                </a:solidFill>
                <a:latin typeface="Roboto Mono SemiBold"/>
                <a:ea typeface="Roboto Mono SemiBold"/>
                <a:cs typeface="Roboto Mono SemiBold"/>
                <a:sym typeface="Roboto Mono SemiBold"/>
              </a:rPr>
              <a:t>DESCRIPTION OF DATA SOURCE</a:t>
            </a:r>
            <a:endParaRPr sz="3400">
              <a:solidFill>
                <a:srgbClr val="FF0000"/>
              </a:solidFill>
              <a:latin typeface="Roboto Mono SemiBold"/>
              <a:ea typeface="Roboto Mono SemiBold"/>
              <a:cs typeface="Roboto Mono SemiBold"/>
              <a:sym typeface="Roboto Mono SemiBold"/>
            </a:endParaRPr>
          </a:p>
        </p:txBody>
      </p:sp>
      <p:sp>
        <p:nvSpPr>
          <p:cNvPr id="71" name="Google Shape;71;p15"/>
          <p:cNvSpPr txBox="1"/>
          <p:nvPr>
            <p:ph idx="1" type="body"/>
          </p:nvPr>
        </p:nvSpPr>
        <p:spPr>
          <a:xfrm>
            <a:off x="311709" y="2117277"/>
            <a:ext cx="8520600" cy="4562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s-419" sz="2600">
                <a:solidFill>
                  <a:schemeClr val="lt1"/>
                </a:solidFill>
                <a:latin typeface="Roboto Mono"/>
                <a:ea typeface="Roboto Mono"/>
                <a:cs typeface="Roboto Mono"/>
                <a:sym typeface="Roboto Mono"/>
              </a:rPr>
              <a:t>MERCADO PAGO TRANSACTIONS</a:t>
            </a:r>
            <a:endParaRPr sz="2600">
              <a:solidFill>
                <a:schemeClr val="lt1"/>
              </a:solidFill>
              <a:latin typeface="Roboto Mono"/>
              <a:ea typeface="Roboto Mono"/>
              <a:cs typeface="Roboto Mono"/>
              <a:sym typeface="Roboto Mono"/>
            </a:endParaRPr>
          </a:p>
          <a:p>
            <a:pPr indent="0" lvl="0" marL="0" rtl="0" algn="just">
              <a:spcBef>
                <a:spcPts val="1200"/>
              </a:spcBef>
              <a:spcAft>
                <a:spcPts val="0"/>
              </a:spcAft>
              <a:buNone/>
            </a:pPr>
            <a:r>
              <a:rPr lang="es-419" sz="1408">
                <a:solidFill>
                  <a:schemeClr val="lt1"/>
                </a:solidFill>
                <a:latin typeface="Roboto Mono"/>
                <a:ea typeface="Roboto Mono"/>
                <a:cs typeface="Roboto Mono"/>
                <a:sym typeface="Roboto Mono"/>
              </a:rPr>
              <a:t>Mercado Pago is the largest online payment platform in Mexico. The tool allows vendors to charge through different channels: Payment Link (Social Networks and WhatsApp), QR and Point (in person) and Mercado Pago Checkout in onlines store.</a:t>
            </a:r>
            <a:endParaRPr sz="1408">
              <a:solidFill>
                <a:schemeClr val="lt1"/>
              </a:solidFill>
              <a:latin typeface="Roboto Mono"/>
              <a:ea typeface="Roboto Mono"/>
              <a:cs typeface="Roboto Mono"/>
              <a:sym typeface="Roboto Mono"/>
            </a:endParaRPr>
          </a:p>
          <a:p>
            <a:pPr indent="0" lvl="0" marL="0" rtl="0" algn="just">
              <a:spcBef>
                <a:spcPts val="1200"/>
              </a:spcBef>
              <a:spcAft>
                <a:spcPts val="1200"/>
              </a:spcAft>
              <a:buNone/>
            </a:pPr>
            <a:r>
              <a:rPr lang="es-419" sz="1408">
                <a:solidFill>
                  <a:schemeClr val="lt1"/>
                </a:solidFill>
                <a:latin typeface="Roboto Mono"/>
                <a:ea typeface="Roboto Mono"/>
                <a:cs typeface="Roboto Mono"/>
                <a:sym typeface="Roboto Mono"/>
              </a:rPr>
              <a:t>Vendors have access to data related to previous transactions of their online stores. Vendors can access this data either directly through the Mercado Shop account through a download (CSV or XML), or through an API, having a unique key for each Mercado Shop.</a:t>
            </a:r>
            <a:endParaRPr sz="1408">
              <a:solidFill>
                <a:schemeClr val="lt1"/>
              </a:solidFill>
              <a:latin typeface="Roboto Mono"/>
              <a:ea typeface="Roboto Mono"/>
              <a:cs typeface="Roboto Mono"/>
              <a:sym typeface="Roboto Mono"/>
            </a:endParaRPr>
          </a:p>
        </p:txBody>
      </p:sp>
      <p:sp>
        <p:nvSpPr>
          <p:cNvPr id="72" name="Google Shape;72;p15"/>
          <p:cNvSpPr txBox="1"/>
          <p:nvPr>
            <p:ph type="title"/>
          </p:nvPr>
        </p:nvSpPr>
        <p:spPr>
          <a:xfrm>
            <a:off x="389077" y="1729532"/>
            <a:ext cx="85206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DESCRIPTION OF DATA SOURCE (1/2)</a:t>
            </a:r>
            <a:endParaRPr sz="3400">
              <a:solidFill>
                <a:schemeClr val="lt1"/>
              </a:solidFill>
              <a:latin typeface="Roboto Mono SemiBold"/>
              <a:ea typeface="Roboto Mono SemiBold"/>
              <a:cs typeface="Roboto Mono SemiBold"/>
              <a:sym typeface="Roboto Mono SemiBold"/>
            </a:endParaRPr>
          </a:p>
        </p:txBody>
      </p:sp>
      <p:pic>
        <p:nvPicPr>
          <p:cNvPr id="73" name="Google Shape;73;p15"/>
          <p:cNvPicPr preferRelativeResize="0"/>
          <p:nvPr/>
        </p:nvPicPr>
        <p:blipFill rotWithShape="1">
          <a:blip r:embed="rId3">
            <a:alphaModFix/>
          </a:blip>
          <a:srcRect b="15846" l="0" r="0" t="20177"/>
          <a:stretch/>
        </p:blipFill>
        <p:spPr>
          <a:xfrm>
            <a:off x="0" y="0"/>
            <a:ext cx="9144000" cy="15424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9" y="1729532"/>
            <a:ext cx="91440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rgbClr val="FF0000"/>
                </a:solidFill>
                <a:latin typeface="Roboto Mono SemiBold"/>
                <a:ea typeface="Roboto Mono SemiBold"/>
                <a:cs typeface="Roboto Mono SemiBold"/>
                <a:sym typeface="Roboto Mono SemiBold"/>
              </a:rPr>
              <a:t>DESCRIPTION OF DATA SOURCE</a:t>
            </a:r>
            <a:endParaRPr sz="3400">
              <a:solidFill>
                <a:srgbClr val="FF0000"/>
              </a:solidFill>
              <a:latin typeface="Roboto Mono SemiBold"/>
              <a:ea typeface="Roboto Mono SemiBold"/>
              <a:cs typeface="Roboto Mono SemiBold"/>
              <a:sym typeface="Roboto Mono SemiBold"/>
            </a:endParaRPr>
          </a:p>
        </p:txBody>
      </p:sp>
      <p:sp>
        <p:nvSpPr>
          <p:cNvPr id="79" name="Google Shape;79;p16"/>
          <p:cNvSpPr txBox="1"/>
          <p:nvPr>
            <p:ph type="title"/>
          </p:nvPr>
        </p:nvSpPr>
        <p:spPr>
          <a:xfrm>
            <a:off x="389077" y="1729532"/>
            <a:ext cx="85206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DESCRIPTION OF DATA SOURCE (2/2)</a:t>
            </a:r>
            <a:endParaRPr sz="3400">
              <a:solidFill>
                <a:schemeClr val="lt1"/>
              </a:solidFill>
              <a:latin typeface="Roboto Mono SemiBold"/>
              <a:ea typeface="Roboto Mono SemiBold"/>
              <a:cs typeface="Roboto Mono SemiBold"/>
              <a:sym typeface="Roboto Mono SemiBold"/>
            </a:endParaRPr>
          </a:p>
        </p:txBody>
      </p:sp>
      <p:pic>
        <p:nvPicPr>
          <p:cNvPr id="80" name="Google Shape;80;p16"/>
          <p:cNvPicPr preferRelativeResize="0"/>
          <p:nvPr/>
        </p:nvPicPr>
        <p:blipFill rotWithShape="1">
          <a:blip r:embed="rId3">
            <a:alphaModFix/>
          </a:blip>
          <a:srcRect b="15846" l="0" r="0" t="20177"/>
          <a:stretch/>
        </p:blipFill>
        <p:spPr>
          <a:xfrm>
            <a:off x="0" y="0"/>
            <a:ext cx="9144000" cy="1542455"/>
          </a:xfrm>
          <a:prstGeom prst="rect">
            <a:avLst/>
          </a:prstGeom>
          <a:noFill/>
          <a:ln>
            <a:noFill/>
          </a:ln>
        </p:spPr>
      </p:pic>
      <p:grpSp>
        <p:nvGrpSpPr>
          <p:cNvPr id="81" name="Google Shape;81;p16"/>
          <p:cNvGrpSpPr/>
          <p:nvPr/>
        </p:nvGrpSpPr>
        <p:grpSpPr>
          <a:xfrm>
            <a:off x="248788" y="2829578"/>
            <a:ext cx="8646424" cy="3002300"/>
            <a:chOff x="152400" y="2829578"/>
            <a:chExt cx="8646424" cy="3002300"/>
          </a:xfrm>
        </p:grpSpPr>
        <p:pic>
          <p:nvPicPr>
            <p:cNvPr id="82" name="Google Shape;82;p16"/>
            <p:cNvPicPr preferRelativeResize="0"/>
            <p:nvPr/>
          </p:nvPicPr>
          <p:blipFill>
            <a:blip r:embed="rId4">
              <a:alphaModFix/>
            </a:blip>
            <a:stretch>
              <a:fillRect/>
            </a:stretch>
          </p:blipFill>
          <p:spPr>
            <a:xfrm>
              <a:off x="3615972" y="2829578"/>
              <a:ext cx="5182852" cy="3002300"/>
            </a:xfrm>
            <a:prstGeom prst="rect">
              <a:avLst/>
            </a:prstGeom>
            <a:noFill/>
            <a:ln>
              <a:noFill/>
            </a:ln>
          </p:spPr>
        </p:pic>
        <p:pic>
          <p:nvPicPr>
            <p:cNvPr id="83" name="Google Shape;83;p16"/>
            <p:cNvPicPr preferRelativeResize="0"/>
            <p:nvPr/>
          </p:nvPicPr>
          <p:blipFill>
            <a:blip r:embed="rId5">
              <a:alphaModFix/>
            </a:blip>
            <a:stretch>
              <a:fillRect/>
            </a:stretch>
          </p:blipFill>
          <p:spPr>
            <a:xfrm>
              <a:off x="152400" y="2870246"/>
              <a:ext cx="3311171" cy="2920966"/>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11709" y="1729532"/>
            <a:ext cx="91440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rgbClr val="FF0000"/>
                </a:solidFill>
                <a:latin typeface="Roboto Mono SemiBold"/>
                <a:ea typeface="Roboto Mono SemiBold"/>
                <a:cs typeface="Roboto Mono SemiBold"/>
                <a:sym typeface="Roboto Mono SemiBold"/>
              </a:rPr>
              <a:t>QUESTIONS TO ANSWER</a:t>
            </a:r>
            <a:endParaRPr sz="3400">
              <a:solidFill>
                <a:srgbClr val="FF0000"/>
              </a:solidFill>
              <a:latin typeface="Roboto Mono SemiBold"/>
              <a:ea typeface="Roboto Mono SemiBold"/>
              <a:cs typeface="Roboto Mono SemiBold"/>
              <a:sym typeface="Roboto Mono SemiBold"/>
            </a:endParaRPr>
          </a:p>
        </p:txBody>
      </p:sp>
      <p:sp>
        <p:nvSpPr>
          <p:cNvPr id="89" name="Google Shape;89;p17"/>
          <p:cNvSpPr txBox="1"/>
          <p:nvPr>
            <p:ph idx="1" type="body"/>
          </p:nvPr>
        </p:nvSpPr>
        <p:spPr>
          <a:xfrm>
            <a:off x="311709" y="2117277"/>
            <a:ext cx="8520600" cy="4562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s-419" sz="2600">
                <a:solidFill>
                  <a:schemeClr val="lt1"/>
                </a:solidFill>
                <a:latin typeface="Roboto Mono"/>
                <a:ea typeface="Roboto Mono"/>
                <a:cs typeface="Roboto Mono"/>
                <a:sym typeface="Roboto Mono"/>
              </a:rPr>
              <a:t>WHAT, WHERE, HOW, WHEN</a:t>
            </a:r>
            <a:endParaRPr sz="2600">
              <a:solidFill>
                <a:schemeClr val="lt1"/>
              </a:solidFill>
              <a:latin typeface="Roboto Mono"/>
              <a:ea typeface="Roboto Mono"/>
              <a:cs typeface="Roboto Mono"/>
              <a:sym typeface="Roboto Mono"/>
            </a:endParaRPr>
          </a:p>
          <a:p>
            <a:pPr indent="0" lvl="0" marL="0" rtl="0" algn="just">
              <a:spcBef>
                <a:spcPts val="1200"/>
              </a:spcBef>
              <a:spcAft>
                <a:spcPts val="0"/>
              </a:spcAft>
              <a:buNone/>
            </a:pPr>
            <a:r>
              <a:rPr lang="es-419" sz="1408">
                <a:solidFill>
                  <a:schemeClr val="lt1"/>
                </a:solidFill>
                <a:latin typeface="Roboto Mono"/>
                <a:ea typeface="Roboto Mono"/>
                <a:cs typeface="Roboto Mono"/>
                <a:sym typeface="Roboto Mono"/>
              </a:rPr>
              <a:t>Scammers have developed strategies to circumvent the platform’s fraud detection system and order products without paying for them. The objective of this project is to detect certain patterns with the use of Machine Learning that can help vendors better prepare for fraudulent transactions and prevent losses. These patterns include most common geographies, products, months, and payment methods that result in fraud.</a:t>
            </a:r>
            <a:endParaRPr sz="1408">
              <a:solidFill>
                <a:schemeClr val="lt1"/>
              </a:solidFill>
              <a:latin typeface="Roboto Mono"/>
              <a:ea typeface="Roboto Mono"/>
              <a:cs typeface="Roboto Mono"/>
              <a:sym typeface="Roboto Mono"/>
            </a:endParaRPr>
          </a:p>
          <a:p>
            <a:pPr indent="-318012" lvl="0" marL="457200" rtl="0" algn="just">
              <a:spcBef>
                <a:spcPts val="120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Is it a safe operation? </a:t>
            </a:r>
            <a:endParaRPr sz="1408">
              <a:solidFill>
                <a:schemeClr val="lt1"/>
              </a:solidFill>
              <a:latin typeface="Roboto Mono"/>
              <a:ea typeface="Roboto Mono"/>
              <a:cs typeface="Roboto Mono"/>
              <a:sym typeface="Roboto Mono"/>
            </a:endParaRPr>
          </a:p>
          <a:p>
            <a:pPr indent="-318012" lvl="0" marL="457200" rtl="0" algn="just">
              <a:spcBef>
                <a:spcPts val="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What variables are related to the fraudulent buyer? </a:t>
            </a:r>
            <a:endParaRPr sz="1408">
              <a:solidFill>
                <a:schemeClr val="lt1"/>
              </a:solidFill>
              <a:latin typeface="Roboto Mono"/>
              <a:ea typeface="Roboto Mono"/>
              <a:cs typeface="Roboto Mono"/>
              <a:sym typeface="Roboto Mono"/>
            </a:endParaRPr>
          </a:p>
          <a:p>
            <a:pPr indent="-318012" lvl="0" marL="457200" rtl="0" algn="just">
              <a:spcBef>
                <a:spcPts val="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What are the big patterns the purchase shows? </a:t>
            </a:r>
            <a:endParaRPr sz="1408">
              <a:solidFill>
                <a:schemeClr val="lt1"/>
              </a:solidFill>
              <a:latin typeface="Roboto Mono"/>
              <a:ea typeface="Roboto Mono"/>
              <a:cs typeface="Roboto Mono"/>
              <a:sym typeface="Roboto Mono"/>
            </a:endParaRPr>
          </a:p>
          <a:p>
            <a:pPr indent="-318012" lvl="0" marL="457200" rtl="0" algn="just">
              <a:spcBef>
                <a:spcPts val="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What range of charges is most likely to be fraudulent? </a:t>
            </a:r>
            <a:endParaRPr sz="1408">
              <a:solidFill>
                <a:schemeClr val="lt1"/>
              </a:solidFill>
              <a:latin typeface="Roboto Mono"/>
              <a:ea typeface="Roboto Mono"/>
              <a:cs typeface="Roboto Mono"/>
              <a:sym typeface="Roboto Mono"/>
            </a:endParaRPr>
          </a:p>
          <a:p>
            <a:pPr indent="-318012" lvl="0" marL="457200" rtl="0" algn="just">
              <a:spcBef>
                <a:spcPts val="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What is the fraudulent buyer likely to buy? </a:t>
            </a:r>
            <a:endParaRPr sz="1408">
              <a:solidFill>
                <a:schemeClr val="lt1"/>
              </a:solidFill>
              <a:latin typeface="Roboto Mono"/>
              <a:ea typeface="Roboto Mono"/>
              <a:cs typeface="Roboto Mono"/>
              <a:sym typeface="Roboto Mono"/>
            </a:endParaRPr>
          </a:p>
          <a:p>
            <a:pPr indent="-318012" lvl="0" marL="457200" rtl="0" algn="just">
              <a:spcBef>
                <a:spcPts val="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Are fraud operations made from a specific region?</a:t>
            </a:r>
            <a:endParaRPr sz="1408">
              <a:solidFill>
                <a:schemeClr val="lt1"/>
              </a:solidFill>
              <a:latin typeface="Roboto Mono"/>
              <a:ea typeface="Roboto Mono"/>
              <a:cs typeface="Roboto Mono"/>
              <a:sym typeface="Roboto Mono"/>
            </a:endParaRPr>
          </a:p>
        </p:txBody>
      </p:sp>
      <p:sp>
        <p:nvSpPr>
          <p:cNvPr id="90" name="Google Shape;90;p17"/>
          <p:cNvSpPr txBox="1"/>
          <p:nvPr>
            <p:ph type="title"/>
          </p:nvPr>
        </p:nvSpPr>
        <p:spPr>
          <a:xfrm>
            <a:off x="389077" y="1729532"/>
            <a:ext cx="85206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QUESTIONS TO ANSWER</a:t>
            </a:r>
            <a:endParaRPr sz="3400">
              <a:solidFill>
                <a:schemeClr val="lt1"/>
              </a:solidFill>
              <a:latin typeface="Roboto Mono SemiBold"/>
              <a:ea typeface="Roboto Mono SemiBold"/>
              <a:cs typeface="Roboto Mono SemiBold"/>
              <a:sym typeface="Roboto Mono SemiBold"/>
            </a:endParaRPr>
          </a:p>
        </p:txBody>
      </p:sp>
      <p:pic>
        <p:nvPicPr>
          <p:cNvPr id="91" name="Google Shape;91;p17"/>
          <p:cNvPicPr preferRelativeResize="0"/>
          <p:nvPr/>
        </p:nvPicPr>
        <p:blipFill rotWithShape="1">
          <a:blip r:embed="rId3">
            <a:alphaModFix/>
          </a:blip>
          <a:srcRect b="15846" l="0" r="0" t="20177"/>
          <a:stretch/>
        </p:blipFill>
        <p:spPr>
          <a:xfrm>
            <a:off x="0" y="0"/>
            <a:ext cx="9144000" cy="15424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09" y="1729532"/>
            <a:ext cx="91440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rgbClr val="FF0000"/>
                </a:solidFill>
                <a:latin typeface="Roboto Mono SemiBold"/>
                <a:ea typeface="Roboto Mono SemiBold"/>
                <a:cs typeface="Roboto Mono SemiBold"/>
                <a:sym typeface="Roboto Mono SemiBold"/>
              </a:rPr>
              <a:t>DATA EXPLORATION</a:t>
            </a:r>
            <a:endParaRPr sz="3400">
              <a:solidFill>
                <a:srgbClr val="FF0000"/>
              </a:solidFill>
              <a:latin typeface="Roboto Mono SemiBold"/>
              <a:ea typeface="Roboto Mono SemiBold"/>
              <a:cs typeface="Roboto Mono SemiBold"/>
              <a:sym typeface="Roboto Mono SemiBold"/>
            </a:endParaRPr>
          </a:p>
        </p:txBody>
      </p:sp>
      <p:sp>
        <p:nvSpPr>
          <p:cNvPr id="97" name="Google Shape;97;p18"/>
          <p:cNvSpPr txBox="1"/>
          <p:nvPr>
            <p:ph idx="1" type="body"/>
          </p:nvPr>
        </p:nvSpPr>
        <p:spPr>
          <a:xfrm>
            <a:off x="311709" y="2117277"/>
            <a:ext cx="8520600" cy="4562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s-419" sz="1308">
                <a:solidFill>
                  <a:schemeClr val="lt1"/>
                </a:solidFill>
                <a:latin typeface="Roboto Mono"/>
                <a:ea typeface="Roboto Mono"/>
                <a:cs typeface="Roboto Mono"/>
                <a:sym typeface="Roboto Mono"/>
              </a:rPr>
              <a:t>We get a year of information about purchases of cellphones, together with how many of those purchases has result as a fraud. The information was divided in three core databases:  </a:t>
            </a:r>
            <a:endParaRPr sz="1308">
              <a:solidFill>
                <a:schemeClr val="lt1"/>
              </a:solidFill>
              <a:latin typeface="Roboto Mono"/>
              <a:ea typeface="Roboto Mono"/>
              <a:cs typeface="Roboto Mono"/>
              <a:sym typeface="Roboto Mono"/>
            </a:endParaRPr>
          </a:p>
          <a:p>
            <a:pPr indent="-311662" lvl="0" marL="457200" rtl="0" algn="just">
              <a:spcBef>
                <a:spcPts val="1200"/>
              </a:spcBef>
              <a:spcAft>
                <a:spcPts val="0"/>
              </a:spcAft>
              <a:buClr>
                <a:schemeClr val="lt1"/>
              </a:buClr>
              <a:buSzPts val="1308"/>
              <a:buFont typeface="Roboto Mono"/>
              <a:buChar char="●"/>
            </a:pPr>
            <a:r>
              <a:rPr lang="es-419" sz="1308">
                <a:solidFill>
                  <a:schemeClr val="lt1"/>
                </a:solidFill>
                <a:latin typeface="Roboto Mono"/>
                <a:ea typeface="Roboto Mono"/>
                <a:cs typeface="Roboto Mono"/>
                <a:sym typeface="Roboto Mono"/>
              </a:rPr>
              <a:t>Collection: which is the general information of the purchases (date, client ID, amount, purchase order, etc.) </a:t>
            </a:r>
            <a:endParaRPr sz="1308">
              <a:solidFill>
                <a:schemeClr val="lt1"/>
              </a:solidFill>
              <a:latin typeface="Roboto Mono"/>
              <a:ea typeface="Roboto Mono"/>
              <a:cs typeface="Roboto Mono"/>
              <a:sym typeface="Roboto Mono"/>
            </a:endParaRPr>
          </a:p>
          <a:p>
            <a:pPr indent="-311662" lvl="0" marL="457200" rtl="0" algn="just">
              <a:spcBef>
                <a:spcPts val="0"/>
              </a:spcBef>
              <a:spcAft>
                <a:spcPts val="0"/>
              </a:spcAft>
              <a:buClr>
                <a:schemeClr val="lt1"/>
              </a:buClr>
              <a:buSzPts val="1308"/>
              <a:buFont typeface="Roboto Mono"/>
              <a:buChar char="●"/>
            </a:pPr>
            <a:r>
              <a:rPr lang="es-419" sz="1308">
                <a:solidFill>
                  <a:schemeClr val="lt1"/>
                </a:solidFill>
                <a:latin typeface="Roboto Mono"/>
                <a:ea typeface="Roboto Mono"/>
                <a:cs typeface="Roboto Mono"/>
                <a:sym typeface="Roboto Mono"/>
              </a:rPr>
              <a:t>Claim/Fraud: this database give us the information of purchases that result as a fraud/chargeback or have a claim by the customer. </a:t>
            </a:r>
            <a:endParaRPr sz="1308">
              <a:solidFill>
                <a:schemeClr val="lt1"/>
              </a:solidFill>
              <a:latin typeface="Roboto Mono"/>
              <a:ea typeface="Roboto Mono"/>
              <a:cs typeface="Roboto Mono"/>
              <a:sym typeface="Roboto Mono"/>
            </a:endParaRPr>
          </a:p>
          <a:p>
            <a:pPr indent="-311662" lvl="0" marL="457200" rtl="0" algn="just">
              <a:spcBef>
                <a:spcPts val="0"/>
              </a:spcBef>
              <a:spcAft>
                <a:spcPts val="0"/>
              </a:spcAft>
              <a:buClr>
                <a:schemeClr val="lt1"/>
              </a:buClr>
              <a:buSzPts val="1308"/>
              <a:buFont typeface="Roboto Mono"/>
              <a:buChar char="●"/>
            </a:pPr>
            <a:r>
              <a:rPr lang="es-419" sz="1308">
                <a:solidFill>
                  <a:schemeClr val="lt1"/>
                </a:solidFill>
                <a:latin typeface="Roboto Mono"/>
                <a:ea typeface="Roboto Mono"/>
                <a:cs typeface="Roboto Mono"/>
                <a:sym typeface="Roboto Mono"/>
              </a:rPr>
              <a:t>Magento: the magento database gave us information regarding the products that where pruchased in each </a:t>
            </a:r>
            <a:r>
              <a:rPr lang="es-419" sz="1308">
                <a:solidFill>
                  <a:schemeClr val="lt1"/>
                </a:solidFill>
                <a:latin typeface="Roboto Mono"/>
                <a:ea typeface="Roboto Mono"/>
                <a:cs typeface="Roboto Mono"/>
                <a:sym typeface="Roboto Mono"/>
              </a:rPr>
              <a:t>purchase</a:t>
            </a:r>
            <a:r>
              <a:rPr lang="es-419" sz="1308">
                <a:solidFill>
                  <a:schemeClr val="lt1"/>
                </a:solidFill>
                <a:latin typeface="Roboto Mono"/>
                <a:ea typeface="Roboto Mono"/>
                <a:cs typeface="Roboto Mono"/>
                <a:sym typeface="Roboto Mono"/>
              </a:rPr>
              <a:t> order.</a:t>
            </a:r>
            <a:endParaRPr sz="1308">
              <a:solidFill>
                <a:schemeClr val="lt1"/>
              </a:solidFill>
              <a:latin typeface="Roboto Mono"/>
              <a:ea typeface="Roboto Mono"/>
              <a:cs typeface="Roboto Mono"/>
              <a:sym typeface="Roboto Mono"/>
            </a:endParaRPr>
          </a:p>
          <a:p>
            <a:pPr indent="0" lvl="0" marL="0" rtl="0" algn="just">
              <a:spcBef>
                <a:spcPts val="1200"/>
              </a:spcBef>
              <a:spcAft>
                <a:spcPts val="1200"/>
              </a:spcAft>
              <a:buNone/>
            </a:pPr>
            <a:r>
              <a:rPr lang="es-419" sz="1308">
                <a:solidFill>
                  <a:schemeClr val="lt1"/>
                </a:solidFill>
                <a:latin typeface="Roboto Mono"/>
                <a:ea typeface="Roboto Mono"/>
                <a:cs typeface="Roboto Mono"/>
                <a:sym typeface="Roboto Mono"/>
              </a:rPr>
              <a:t>We needed to cast most of the information due to many columns were declared as a string when the databases had other types like integers, datetime, floats, etc. Some information needed was inside of a very long string with not relevant information, so we need to use regular expression to get the information we needed such as: zipcode from the address, sku from the product, carrier, etc. Also some columns need to be splited for easy extraction of information.</a:t>
            </a:r>
            <a:endParaRPr sz="1308">
              <a:solidFill>
                <a:schemeClr val="lt1"/>
              </a:solidFill>
              <a:latin typeface="Roboto Mono"/>
              <a:ea typeface="Roboto Mono"/>
              <a:cs typeface="Roboto Mono"/>
              <a:sym typeface="Roboto Mono"/>
            </a:endParaRPr>
          </a:p>
        </p:txBody>
      </p:sp>
      <p:sp>
        <p:nvSpPr>
          <p:cNvPr id="98" name="Google Shape;98;p18"/>
          <p:cNvSpPr txBox="1"/>
          <p:nvPr>
            <p:ph type="title"/>
          </p:nvPr>
        </p:nvSpPr>
        <p:spPr>
          <a:xfrm>
            <a:off x="389077" y="1729532"/>
            <a:ext cx="85206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DATA EXPLORATION (2/2)</a:t>
            </a:r>
            <a:endParaRPr sz="3400">
              <a:solidFill>
                <a:schemeClr val="lt1"/>
              </a:solidFill>
              <a:latin typeface="Roboto Mono SemiBold"/>
              <a:ea typeface="Roboto Mono SemiBold"/>
              <a:cs typeface="Roboto Mono SemiBold"/>
              <a:sym typeface="Roboto Mono SemiBold"/>
            </a:endParaRPr>
          </a:p>
        </p:txBody>
      </p:sp>
      <p:pic>
        <p:nvPicPr>
          <p:cNvPr id="99" name="Google Shape;99;p18"/>
          <p:cNvPicPr preferRelativeResize="0"/>
          <p:nvPr/>
        </p:nvPicPr>
        <p:blipFill rotWithShape="1">
          <a:blip r:embed="rId3">
            <a:alphaModFix/>
          </a:blip>
          <a:srcRect b="15846" l="0" r="0" t="20177"/>
          <a:stretch/>
        </p:blipFill>
        <p:spPr>
          <a:xfrm>
            <a:off x="0" y="0"/>
            <a:ext cx="9144000" cy="15424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9" y="1729532"/>
            <a:ext cx="91440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rgbClr val="FF0000"/>
                </a:solidFill>
                <a:latin typeface="Roboto Mono SemiBold"/>
                <a:ea typeface="Roboto Mono SemiBold"/>
                <a:cs typeface="Roboto Mono SemiBold"/>
                <a:sym typeface="Roboto Mono SemiBold"/>
              </a:rPr>
              <a:t>DATA EXPLORATION</a:t>
            </a:r>
            <a:endParaRPr sz="3400">
              <a:solidFill>
                <a:srgbClr val="FF0000"/>
              </a:solidFill>
              <a:latin typeface="Roboto Mono SemiBold"/>
              <a:ea typeface="Roboto Mono SemiBold"/>
              <a:cs typeface="Roboto Mono SemiBold"/>
              <a:sym typeface="Roboto Mono SemiBold"/>
            </a:endParaRPr>
          </a:p>
        </p:txBody>
      </p:sp>
      <p:sp>
        <p:nvSpPr>
          <p:cNvPr id="105" name="Google Shape;105;p19"/>
          <p:cNvSpPr txBox="1"/>
          <p:nvPr>
            <p:ph idx="1" type="body"/>
          </p:nvPr>
        </p:nvSpPr>
        <p:spPr>
          <a:xfrm>
            <a:off x="311709" y="2117277"/>
            <a:ext cx="8520600" cy="4562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s-419" sz="1308">
                <a:solidFill>
                  <a:schemeClr val="lt1"/>
                </a:solidFill>
                <a:latin typeface="Roboto Mono"/>
                <a:ea typeface="Roboto Mono"/>
                <a:cs typeface="Roboto Mono"/>
                <a:sym typeface="Roboto Mono"/>
              </a:rPr>
              <a:t>We define new columns with the information we needed of each dataset, and at the end we merge the three different data sets in just one table called "Whole_Collection", we will use this database to create the machine learning module.</a:t>
            </a:r>
            <a:endParaRPr sz="1308">
              <a:solidFill>
                <a:schemeClr val="lt1"/>
              </a:solidFill>
              <a:latin typeface="Roboto Mono"/>
              <a:ea typeface="Roboto Mono"/>
              <a:cs typeface="Roboto Mono"/>
              <a:sym typeface="Roboto Mono"/>
            </a:endParaRPr>
          </a:p>
          <a:p>
            <a:pPr indent="0" lvl="0" marL="0" rtl="0" algn="just">
              <a:spcBef>
                <a:spcPts val="1200"/>
              </a:spcBef>
              <a:spcAft>
                <a:spcPts val="0"/>
              </a:spcAft>
              <a:buNone/>
            </a:pPr>
            <a:r>
              <a:rPr lang="es-419" sz="1308">
                <a:solidFill>
                  <a:schemeClr val="lt1"/>
                </a:solidFill>
                <a:latin typeface="Roboto Mono"/>
                <a:ea typeface="Roboto Mono"/>
                <a:cs typeface="Roboto Mono"/>
                <a:sym typeface="Roboto Mono"/>
              </a:rPr>
              <a:t>We needed to merge the "Whole_Collection" table with a table of postal codes that we obtained via SEPOMEX; the name of this second table as "CPs_Geometry". Once we get both tables, these two were uploaded to AWS to have them availables.  </a:t>
            </a:r>
            <a:endParaRPr sz="1308">
              <a:solidFill>
                <a:schemeClr val="lt1"/>
              </a:solidFill>
              <a:latin typeface="Roboto Mono"/>
              <a:ea typeface="Roboto Mono"/>
              <a:cs typeface="Roboto Mono"/>
              <a:sym typeface="Roboto Mono"/>
            </a:endParaRPr>
          </a:p>
          <a:p>
            <a:pPr indent="0" lvl="0" marL="0" rtl="0" algn="just">
              <a:spcBef>
                <a:spcPts val="1200"/>
              </a:spcBef>
              <a:spcAft>
                <a:spcPts val="0"/>
              </a:spcAft>
              <a:buNone/>
            </a:pPr>
            <a:r>
              <a:rPr lang="es-419" sz="1308">
                <a:solidFill>
                  <a:schemeClr val="lt1"/>
                </a:solidFill>
                <a:latin typeface="Roboto Mono"/>
                <a:ea typeface="Roboto Mono"/>
                <a:cs typeface="Roboto Mono"/>
                <a:sym typeface="Roboto Mono"/>
              </a:rPr>
              <a:t>The merge will be used for the visualization: this will give us visibility regarding where the purchases were made and found a tendency to corroborate with the machine learning model. The merge have been performed via colab and with the help of pyspark.sql funcitons.</a:t>
            </a:r>
            <a:endParaRPr sz="1308">
              <a:solidFill>
                <a:schemeClr val="lt1"/>
              </a:solidFill>
              <a:latin typeface="Roboto Mono"/>
              <a:ea typeface="Roboto Mono"/>
              <a:cs typeface="Roboto Mono"/>
              <a:sym typeface="Roboto Mono"/>
            </a:endParaRPr>
          </a:p>
          <a:p>
            <a:pPr indent="0" lvl="0" marL="0" rtl="0" algn="just">
              <a:spcBef>
                <a:spcPts val="1200"/>
              </a:spcBef>
              <a:spcAft>
                <a:spcPts val="1200"/>
              </a:spcAft>
              <a:buNone/>
            </a:pPr>
            <a:r>
              <a:rPr lang="es-419" sz="1308">
                <a:solidFill>
                  <a:schemeClr val="lt1"/>
                </a:solidFill>
                <a:latin typeface="Roboto Mono"/>
                <a:ea typeface="Roboto Mono"/>
                <a:cs typeface="Roboto Mono"/>
                <a:sym typeface="Roboto Mono"/>
              </a:rPr>
              <a:t>The last table obtained by this merge will be called "whole_collection_geom" and this will be storage in a AWS database and in a bucket to be available for the visibility, as well as in postgres for any analysis needed.</a:t>
            </a:r>
            <a:endParaRPr sz="1308">
              <a:solidFill>
                <a:schemeClr val="lt1"/>
              </a:solidFill>
              <a:latin typeface="Roboto Mono"/>
              <a:ea typeface="Roboto Mono"/>
              <a:cs typeface="Roboto Mono"/>
              <a:sym typeface="Roboto Mono"/>
            </a:endParaRPr>
          </a:p>
        </p:txBody>
      </p:sp>
      <p:sp>
        <p:nvSpPr>
          <p:cNvPr id="106" name="Google Shape;106;p19"/>
          <p:cNvSpPr txBox="1"/>
          <p:nvPr>
            <p:ph type="title"/>
          </p:nvPr>
        </p:nvSpPr>
        <p:spPr>
          <a:xfrm>
            <a:off x="389077" y="1729532"/>
            <a:ext cx="85206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DATA EXPLORATION (2/2)</a:t>
            </a:r>
            <a:endParaRPr sz="3400">
              <a:solidFill>
                <a:schemeClr val="lt1"/>
              </a:solidFill>
              <a:latin typeface="Roboto Mono SemiBold"/>
              <a:ea typeface="Roboto Mono SemiBold"/>
              <a:cs typeface="Roboto Mono SemiBold"/>
              <a:sym typeface="Roboto Mono SemiBold"/>
            </a:endParaRPr>
          </a:p>
        </p:txBody>
      </p:sp>
      <p:pic>
        <p:nvPicPr>
          <p:cNvPr id="107" name="Google Shape;107;p19"/>
          <p:cNvPicPr preferRelativeResize="0"/>
          <p:nvPr/>
        </p:nvPicPr>
        <p:blipFill rotWithShape="1">
          <a:blip r:embed="rId3">
            <a:alphaModFix/>
          </a:blip>
          <a:srcRect b="15846" l="0" r="0" t="20177"/>
          <a:stretch/>
        </p:blipFill>
        <p:spPr>
          <a:xfrm>
            <a:off x="0" y="0"/>
            <a:ext cx="9144000" cy="15424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311709" y="1729532"/>
            <a:ext cx="91440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rgbClr val="FF0000"/>
                </a:solidFill>
                <a:latin typeface="Roboto Mono SemiBold"/>
                <a:ea typeface="Roboto Mono SemiBold"/>
                <a:cs typeface="Roboto Mono SemiBold"/>
                <a:sym typeface="Roboto Mono SemiBold"/>
              </a:rPr>
              <a:t>DATA ANALYSIS</a:t>
            </a:r>
            <a:endParaRPr sz="3400">
              <a:solidFill>
                <a:srgbClr val="FF0000"/>
              </a:solidFill>
              <a:latin typeface="Roboto Mono SemiBold"/>
              <a:ea typeface="Roboto Mono SemiBold"/>
              <a:cs typeface="Roboto Mono SemiBold"/>
              <a:sym typeface="Roboto Mono SemiBold"/>
            </a:endParaRPr>
          </a:p>
        </p:txBody>
      </p:sp>
      <p:sp>
        <p:nvSpPr>
          <p:cNvPr id="113" name="Google Shape;113;p20"/>
          <p:cNvSpPr txBox="1"/>
          <p:nvPr>
            <p:ph idx="1" type="body"/>
          </p:nvPr>
        </p:nvSpPr>
        <p:spPr>
          <a:xfrm>
            <a:off x="311709" y="2117277"/>
            <a:ext cx="8520600" cy="4562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s-419" sz="1408">
                <a:solidFill>
                  <a:schemeClr val="lt1"/>
                </a:solidFill>
                <a:latin typeface="Roboto Mono"/>
                <a:ea typeface="Roboto Mono"/>
                <a:cs typeface="Roboto Mono"/>
                <a:sym typeface="Roboto Mono"/>
              </a:rPr>
              <a:t>We decided to try Random Forest, after all it is an improvement on how decision tree model works.  The main reasons for this decision are:  Random forest algorithms: </a:t>
            </a:r>
            <a:endParaRPr sz="1408">
              <a:solidFill>
                <a:schemeClr val="lt1"/>
              </a:solidFill>
              <a:latin typeface="Roboto Mono"/>
              <a:ea typeface="Roboto Mono"/>
              <a:cs typeface="Roboto Mono"/>
              <a:sym typeface="Roboto Mono"/>
            </a:endParaRPr>
          </a:p>
          <a:p>
            <a:pPr indent="-318012" lvl="0" marL="457200" rtl="0" algn="just">
              <a:spcBef>
                <a:spcPts val="120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Are robust against overfitting as all of those weak learners are trained on different pieces of the data. </a:t>
            </a:r>
            <a:endParaRPr sz="1408">
              <a:solidFill>
                <a:schemeClr val="lt1"/>
              </a:solidFill>
              <a:latin typeface="Roboto Mono"/>
              <a:ea typeface="Roboto Mono"/>
              <a:cs typeface="Roboto Mono"/>
              <a:sym typeface="Roboto Mono"/>
            </a:endParaRPr>
          </a:p>
          <a:p>
            <a:pPr indent="-318012" lvl="0" marL="457200" rtl="0" algn="just">
              <a:spcBef>
                <a:spcPts val="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Can be used to rank the importance of input variables in a natural way. </a:t>
            </a:r>
            <a:endParaRPr sz="1408">
              <a:solidFill>
                <a:schemeClr val="lt1"/>
              </a:solidFill>
              <a:latin typeface="Roboto Mono"/>
              <a:ea typeface="Roboto Mono"/>
              <a:cs typeface="Roboto Mono"/>
              <a:sym typeface="Roboto Mono"/>
            </a:endParaRPr>
          </a:p>
          <a:p>
            <a:pPr indent="-318012" lvl="0" marL="457200" rtl="0" algn="just">
              <a:spcBef>
                <a:spcPts val="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Can handle thousands of input variables without variable deletion. </a:t>
            </a:r>
            <a:endParaRPr sz="1408">
              <a:solidFill>
                <a:schemeClr val="lt1"/>
              </a:solidFill>
              <a:latin typeface="Roboto Mono"/>
              <a:ea typeface="Roboto Mono"/>
              <a:cs typeface="Roboto Mono"/>
              <a:sym typeface="Roboto Mono"/>
            </a:endParaRPr>
          </a:p>
          <a:p>
            <a:pPr indent="-318012" lvl="0" marL="457200" rtl="0" algn="just">
              <a:spcBef>
                <a:spcPts val="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Are robust to outliers and nonlinear data. </a:t>
            </a:r>
            <a:endParaRPr sz="1408">
              <a:solidFill>
                <a:schemeClr val="lt1"/>
              </a:solidFill>
              <a:latin typeface="Roboto Mono"/>
              <a:ea typeface="Roboto Mono"/>
              <a:cs typeface="Roboto Mono"/>
              <a:sym typeface="Roboto Mono"/>
            </a:endParaRPr>
          </a:p>
          <a:p>
            <a:pPr indent="-318012" lvl="0" marL="457200" rtl="0" algn="just">
              <a:spcBef>
                <a:spcPts val="0"/>
              </a:spcBef>
              <a:spcAft>
                <a:spcPts val="0"/>
              </a:spcAft>
              <a:buClr>
                <a:schemeClr val="lt1"/>
              </a:buClr>
              <a:buSzPts val="1408"/>
              <a:buFont typeface="Roboto Mono"/>
              <a:buChar char="●"/>
            </a:pPr>
            <a:r>
              <a:rPr lang="es-419" sz="1408">
                <a:solidFill>
                  <a:schemeClr val="lt1"/>
                </a:solidFill>
                <a:latin typeface="Roboto Mono"/>
                <a:ea typeface="Roboto Mono"/>
                <a:cs typeface="Roboto Mono"/>
                <a:sym typeface="Roboto Mono"/>
              </a:rPr>
              <a:t>Run efficiently on large datasets.</a:t>
            </a:r>
            <a:endParaRPr sz="1408">
              <a:solidFill>
                <a:schemeClr val="lt1"/>
              </a:solidFill>
              <a:latin typeface="Roboto Mono"/>
              <a:ea typeface="Roboto Mono"/>
              <a:cs typeface="Roboto Mono"/>
              <a:sym typeface="Roboto Mono"/>
            </a:endParaRPr>
          </a:p>
          <a:p>
            <a:pPr indent="0" lvl="0" marL="0" rtl="0" algn="just">
              <a:spcBef>
                <a:spcPts val="1200"/>
              </a:spcBef>
              <a:spcAft>
                <a:spcPts val="1200"/>
              </a:spcAft>
              <a:buNone/>
            </a:pPr>
            <a:r>
              <a:rPr lang="es-419" sz="1408">
                <a:solidFill>
                  <a:schemeClr val="lt1"/>
                </a:solidFill>
                <a:latin typeface="Roboto Mono"/>
                <a:ea typeface="Roboto Mono"/>
                <a:cs typeface="Roboto Mono"/>
                <a:sym typeface="Roboto Mono"/>
              </a:rPr>
              <a:t>We ran the model with 500 n_estimators which are the number of trees that were created by the algorithm. Generally, the higher number makes the predictions stronger and more stable, but can slow down the output because of the higher training time allocated. So for this test we decided to go with 500 and didn't take much time.</a:t>
            </a:r>
            <a:endParaRPr sz="1408">
              <a:solidFill>
                <a:schemeClr val="lt1"/>
              </a:solidFill>
              <a:latin typeface="Roboto Mono"/>
              <a:ea typeface="Roboto Mono"/>
              <a:cs typeface="Roboto Mono"/>
              <a:sym typeface="Roboto Mono"/>
            </a:endParaRPr>
          </a:p>
        </p:txBody>
      </p:sp>
      <p:sp>
        <p:nvSpPr>
          <p:cNvPr id="114" name="Google Shape;114;p20"/>
          <p:cNvSpPr txBox="1"/>
          <p:nvPr>
            <p:ph type="title"/>
          </p:nvPr>
        </p:nvSpPr>
        <p:spPr>
          <a:xfrm>
            <a:off x="389077" y="1729532"/>
            <a:ext cx="85206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DATA ANALYSIS</a:t>
            </a:r>
            <a:endParaRPr sz="3400">
              <a:solidFill>
                <a:schemeClr val="lt1"/>
              </a:solidFill>
              <a:latin typeface="Roboto Mono SemiBold"/>
              <a:ea typeface="Roboto Mono SemiBold"/>
              <a:cs typeface="Roboto Mono SemiBold"/>
              <a:sym typeface="Roboto Mono SemiBold"/>
            </a:endParaRPr>
          </a:p>
        </p:txBody>
      </p:sp>
      <p:pic>
        <p:nvPicPr>
          <p:cNvPr id="115" name="Google Shape;115;p20"/>
          <p:cNvPicPr preferRelativeResize="0"/>
          <p:nvPr/>
        </p:nvPicPr>
        <p:blipFill rotWithShape="1">
          <a:blip r:embed="rId3">
            <a:alphaModFix/>
          </a:blip>
          <a:srcRect b="15846" l="0" r="0" t="20177"/>
          <a:stretch/>
        </p:blipFill>
        <p:spPr>
          <a:xfrm>
            <a:off x="0" y="0"/>
            <a:ext cx="9144000" cy="15424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311709" y="1729532"/>
            <a:ext cx="91440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rgbClr val="FF0000"/>
                </a:solidFill>
                <a:latin typeface="Roboto Mono SemiBold"/>
                <a:ea typeface="Roboto Mono SemiBold"/>
                <a:cs typeface="Roboto Mono SemiBold"/>
                <a:sym typeface="Roboto Mono SemiBold"/>
              </a:rPr>
              <a:t>TECHNOLOGIES</a:t>
            </a:r>
            <a:endParaRPr sz="3400">
              <a:solidFill>
                <a:srgbClr val="FF0000"/>
              </a:solidFill>
              <a:latin typeface="Roboto Mono SemiBold"/>
              <a:ea typeface="Roboto Mono SemiBold"/>
              <a:cs typeface="Roboto Mono SemiBold"/>
              <a:sym typeface="Roboto Mono SemiBold"/>
            </a:endParaRPr>
          </a:p>
        </p:txBody>
      </p:sp>
      <p:sp>
        <p:nvSpPr>
          <p:cNvPr id="121" name="Google Shape;121;p21"/>
          <p:cNvSpPr txBox="1"/>
          <p:nvPr>
            <p:ph type="title"/>
          </p:nvPr>
        </p:nvSpPr>
        <p:spPr>
          <a:xfrm>
            <a:off x="389077" y="1729532"/>
            <a:ext cx="8520600" cy="76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3400">
                <a:solidFill>
                  <a:schemeClr val="lt1"/>
                </a:solidFill>
                <a:latin typeface="Roboto Mono SemiBold"/>
                <a:ea typeface="Roboto Mono SemiBold"/>
                <a:cs typeface="Roboto Mono SemiBold"/>
                <a:sym typeface="Roboto Mono SemiBold"/>
              </a:rPr>
              <a:t>TECHNOLOGIES</a:t>
            </a:r>
            <a:endParaRPr sz="3400">
              <a:solidFill>
                <a:schemeClr val="lt1"/>
              </a:solidFill>
              <a:latin typeface="Roboto Mono SemiBold"/>
              <a:ea typeface="Roboto Mono SemiBold"/>
              <a:cs typeface="Roboto Mono SemiBold"/>
              <a:sym typeface="Roboto Mono SemiBold"/>
            </a:endParaRPr>
          </a:p>
        </p:txBody>
      </p:sp>
      <p:pic>
        <p:nvPicPr>
          <p:cNvPr id="122" name="Google Shape;122;p21"/>
          <p:cNvPicPr preferRelativeResize="0"/>
          <p:nvPr/>
        </p:nvPicPr>
        <p:blipFill rotWithShape="1">
          <a:blip r:embed="rId3">
            <a:alphaModFix/>
          </a:blip>
          <a:srcRect b="15846" l="0" r="0" t="20177"/>
          <a:stretch/>
        </p:blipFill>
        <p:spPr>
          <a:xfrm>
            <a:off x="0" y="0"/>
            <a:ext cx="9144000" cy="1542455"/>
          </a:xfrm>
          <a:prstGeom prst="rect">
            <a:avLst/>
          </a:prstGeom>
          <a:noFill/>
          <a:ln>
            <a:noFill/>
          </a:ln>
        </p:spPr>
      </p:pic>
      <p:pic>
        <p:nvPicPr>
          <p:cNvPr id="123" name="Google Shape;123;p21"/>
          <p:cNvPicPr preferRelativeResize="0"/>
          <p:nvPr/>
        </p:nvPicPr>
        <p:blipFill>
          <a:blip r:embed="rId4">
            <a:alphaModFix/>
          </a:blip>
          <a:stretch>
            <a:fillRect/>
          </a:stretch>
        </p:blipFill>
        <p:spPr>
          <a:xfrm>
            <a:off x="389079" y="2776426"/>
            <a:ext cx="2112600" cy="1097559"/>
          </a:xfrm>
          <a:prstGeom prst="rect">
            <a:avLst/>
          </a:prstGeom>
          <a:noFill/>
          <a:ln>
            <a:noFill/>
          </a:ln>
        </p:spPr>
      </p:pic>
      <p:pic>
        <p:nvPicPr>
          <p:cNvPr id="124" name="Google Shape;124;p21"/>
          <p:cNvPicPr preferRelativeResize="0"/>
          <p:nvPr/>
        </p:nvPicPr>
        <p:blipFill>
          <a:blip r:embed="rId5">
            <a:alphaModFix/>
          </a:blip>
          <a:stretch>
            <a:fillRect/>
          </a:stretch>
        </p:blipFill>
        <p:spPr>
          <a:xfrm>
            <a:off x="389075" y="4767130"/>
            <a:ext cx="1630925" cy="1630925"/>
          </a:xfrm>
          <a:prstGeom prst="rect">
            <a:avLst/>
          </a:prstGeom>
          <a:noFill/>
          <a:ln>
            <a:noFill/>
          </a:ln>
        </p:spPr>
      </p:pic>
      <p:pic>
        <p:nvPicPr>
          <p:cNvPr id="125" name="Google Shape;125;p21"/>
          <p:cNvPicPr preferRelativeResize="0"/>
          <p:nvPr/>
        </p:nvPicPr>
        <p:blipFill>
          <a:blip r:embed="rId6">
            <a:alphaModFix/>
          </a:blip>
          <a:stretch>
            <a:fillRect/>
          </a:stretch>
        </p:blipFill>
        <p:spPr>
          <a:xfrm>
            <a:off x="7002025" y="2913049"/>
            <a:ext cx="1797475" cy="1854075"/>
          </a:xfrm>
          <a:prstGeom prst="rect">
            <a:avLst/>
          </a:prstGeom>
          <a:noFill/>
          <a:ln>
            <a:noFill/>
          </a:ln>
        </p:spPr>
      </p:pic>
      <p:pic>
        <p:nvPicPr>
          <p:cNvPr id="126" name="Google Shape;126;p21"/>
          <p:cNvPicPr preferRelativeResize="0"/>
          <p:nvPr/>
        </p:nvPicPr>
        <p:blipFill>
          <a:blip r:embed="rId7">
            <a:alphaModFix/>
          </a:blip>
          <a:stretch>
            <a:fillRect/>
          </a:stretch>
        </p:blipFill>
        <p:spPr>
          <a:xfrm>
            <a:off x="4322450" y="2894427"/>
            <a:ext cx="2335250" cy="1400225"/>
          </a:xfrm>
          <a:prstGeom prst="rect">
            <a:avLst/>
          </a:prstGeom>
          <a:noFill/>
          <a:ln>
            <a:noFill/>
          </a:ln>
        </p:spPr>
      </p:pic>
      <p:pic>
        <p:nvPicPr>
          <p:cNvPr id="127" name="Google Shape;127;p21"/>
          <p:cNvPicPr preferRelativeResize="0"/>
          <p:nvPr/>
        </p:nvPicPr>
        <p:blipFill>
          <a:blip r:embed="rId8">
            <a:alphaModFix/>
          </a:blip>
          <a:stretch>
            <a:fillRect/>
          </a:stretch>
        </p:blipFill>
        <p:spPr>
          <a:xfrm>
            <a:off x="1716275" y="4584368"/>
            <a:ext cx="3239650" cy="1996450"/>
          </a:xfrm>
          <a:prstGeom prst="rect">
            <a:avLst/>
          </a:prstGeom>
          <a:noFill/>
          <a:ln>
            <a:noFill/>
          </a:ln>
        </p:spPr>
      </p:pic>
      <p:pic>
        <p:nvPicPr>
          <p:cNvPr id="128" name="Google Shape;128;p21"/>
          <p:cNvPicPr preferRelativeResize="0"/>
          <p:nvPr/>
        </p:nvPicPr>
        <p:blipFill>
          <a:blip r:embed="rId9">
            <a:alphaModFix/>
          </a:blip>
          <a:stretch>
            <a:fillRect/>
          </a:stretch>
        </p:blipFill>
        <p:spPr>
          <a:xfrm>
            <a:off x="4423975" y="1729527"/>
            <a:ext cx="1625325" cy="875175"/>
          </a:xfrm>
          <a:prstGeom prst="rect">
            <a:avLst/>
          </a:prstGeom>
          <a:noFill/>
          <a:ln>
            <a:noFill/>
          </a:ln>
        </p:spPr>
      </p:pic>
      <p:pic>
        <p:nvPicPr>
          <p:cNvPr id="129" name="Google Shape;129;p21"/>
          <p:cNvPicPr preferRelativeResize="0"/>
          <p:nvPr/>
        </p:nvPicPr>
        <p:blipFill>
          <a:blip r:embed="rId10">
            <a:alphaModFix/>
          </a:blip>
          <a:stretch>
            <a:fillRect/>
          </a:stretch>
        </p:blipFill>
        <p:spPr>
          <a:xfrm>
            <a:off x="6578900" y="1581332"/>
            <a:ext cx="1095375" cy="1171575"/>
          </a:xfrm>
          <a:prstGeom prst="rect">
            <a:avLst/>
          </a:prstGeom>
          <a:noFill/>
          <a:ln>
            <a:noFill/>
          </a:ln>
        </p:spPr>
      </p:pic>
      <p:pic>
        <p:nvPicPr>
          <p:cNvPr id="130" name="Google Shape;130;p21"/>
          <p:cNvPicPr preferRelativeResize="0"/>
          <p:nvPr/>
        </p:nvPicPr>
        <p:blipFill>
          <a:blip r:embed="rId11">
            <a:alphaModFix/>
          </a:blip>
          <a:stretch>
            <a:fillRect/>
          </a:stretch>
        </p:blipFill>
        <p:spPr>
          <a:xfrm>
            <a:off x="4572000" y="4584375"/>
            <a:ext cx="3094925" cy="1251275"/>
          </a:xfrm>
          <a:prstGeom prst="rect">
            <a:avLst/>
          </a:prstGeom>
          <a:noFill/>
          <a:ln>
            <a:noFill/>
          </a:ln>
        </p:spPr>
      </p:pic>
      <p:pic>
        <p:nvPicPr>
          <p:cNvPr id="131" name="Google Shape;131;p21"/>
          <p:cNvPicPr preferRelativeResize="0"/>
          <p:nvPr/>
        </p:nvPicPr>
        <p:blipFill>
          <a:blip r:embed="rId12">
            <a:alphaModFix/>
          </a:blip>
          <a:stretch>
            <a:fillRect/>
          </a:stretch>
        </p:blipFill>
        <p:spPr>
          <a:xfrm>
            <a:off x="1868677" y="4003625"/>
            <a:ext cx="1951173" cy="763500"/>
          </a:xfrm>
          <a:prstGeom prst="rect">
            <a:avLst/>
          </a:prstGeom>
          <a:noFill/>
          <a:ln>
            <a:noFill/>
          </a:ln>
        </p:spPr>
      </p:pic>
      <p:pic>
        <p:nvPicPr>
          <p:cNvPr id="132" name="Google Shape;132;p21"/>
          <p:cNvPicPr preferRelativeResize="0"/>
          <p:nvPr/>
        </p:nvPicPr>
        <p:blipFill>
          <a:blip r:embed="rId13">
            <a:alphaModFix/>
          </a:blip>
          <a:stretch>
            <a:fillRect/>
          </a:stretch>
        </p:blipFill>
        <p:spPr>
          <a:xfrm>
            <a:off x="311700" y="4035736"/>
            <a:ext cx="1362851" cy="569626"/>
          </a:xfrm>
          <a:prstGeom prst="rect">
            <a:avLst/>
          </a:prstGeom>
          <a:noFill/>
          <a:ln>
            <a:noFill/>
          </a:ln>
        </p:spPr>
      </p:pic>
      <p:pic>
        <p:nvPicPr>
          <p:cNvPr id="133" name="Google Shape;133;p21"/>
          <p:cNvPicPr preferRelativeResize="0"/>
          <p:nvPr/>
        </p:nvPicPr>
        <p:blipFill>
          <a:blip r:embed="rId14">
            <a:alphaModFix/>
          </a:blip>
          <a:stretch>
            <a:fillRect/>
          </a:stretch>
        </p:blipFill>
        <p:spPr>
          <a:xfrm>
            <a:off x="4955922" y="5698998"/>
            <a:ext cx="3632653" cy="763500"/>
          </a:xfrm>
          <a:prstGeom prst="rect">
            <a:avLst/>
          </a:prstGeom>
          <a:noFill/>
          <a:ln>
            <a:noFill/>
          </a:ln>
        </p:spPr>
      </p:pic>
      <p:pic>
        <p:nvPicPr>
          <p:cNvPr id="134" name="Google Shape;134;p21"/>
          <p:cNvPicPr preferRelativeResize="0"/>
          <p:nvPr/>
        </p:nvPicPr>
        <p:blipFill>
          <a:blip r:embed="rId15">
            <a:alphaModFix/>
          </a:blip>
          <a:stretch>
            <a:fillRect/>
          </a:stretch>
        </p:blipFill>
        <p:spPr>
          <a:xfrm>
            <a:off x="2965875" y="2493025"/>
            <a:ext cx="1041100" cy="104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