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4400000" cx="9000000"/>
  <p:notesSz cx="6858000" cy="9144000"/>
  <p:embeddedFontLst>
    <p:embeddedFont>
      <p:font typeface="Roboto Mono SemiBold"/>
      <p:regular r:id="rId9"/>
      <p:bold r:id="rId10"/>
      <p:italic r:id="rId11"/>
      <p:boldItalic r:id="rId12"/>
    </p:embeddedFont>
    <p:embeddedFont>
      <p:font typeface="Roboto Mon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535">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35" orient="horz"/>
        <p:guide pos="2835"/>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SemiBold-italic.fntdata"/><Relationship Id="rId10" Type="http://schemas.openxmlformats.org/officeDocument/2006/relationships/font" Target="fonts/RobotoMonoSemiBold-bold.fntdata"/><Relationship Id="rId13" Type="http://schemas.openxmlformats.org/officeDocument/2006/relationships/font" Target="fonts/RobotoMono-regular.fntdata"/><Relationship Id="rId12" Type="http://schemas.openxmlformats.org/officeDocument/2006/relationships/font" Target="fonts/RobotoMono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MonoSemiBold-regular.fntdata"/><Relationship Id="rId15" Type="http://schemas.openxmlformats.org/officeDocument/2006/relationships/font" Target="fonts/RobotoMono-italic.fntdata"/><Relationship Id="rId14" Type="http://schemas.openxmlformats.org/officeDocument/2006/relationships/font" Target="fonts/RobotoMono-bold.fntdata"/><Relationship Id="rId16"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357747" y="685800"/>
            <a:ext cx="2143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18b01a8b6_0_26:notes"/>
          <p:cNvSpPr/>
          <p:nvPr>
            <p:ph idx="2" type="sldImg"/>
          </p:nvPr>
        </p:nvSpPr>
        <p:spPr>
          <a:xfrm>
            <a:off x="2357747" y="685800"/>
            <a:ext cx="2143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18b01a8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18b01a8b6_0_13:notes"/>
          <p:cNvSpPr/>
          <p:nvPr>
            <p:ph idx="2" type="sldImg"/>
          </p:nvPr>
        </p:nvSpPr>
        <p:spPr>
          <a:xfrm>
            <a:off x="2357747" y="685800"/>
            <a:ext cx="21432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18b01a8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2357747" y="685800"/>
            <a:ext cx="21432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06800" y="2084549"/>
            <a:ext cx="8386500" cy="5746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06791" y="7934558"/>
            <a:ext cx="8386500" cy="2219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06791" y="3096763"/>
            <a:ext cx="8386500" cy="549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06791" y="8825127"/>
            <a:ext cx="8386500" cy="3641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06791" y="6021627"/>
            <a:ext cx="8386500" cy="2356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06791" y="1245914"/>
            <a:ext cx="8386500" cy="1603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06791" y="3226527"/>
            <a:ext cx="8386500" cy="9564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06791" y="1245914"/>
            <a:ext cx="8386500" cy="1603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06791" y="3226527"/>
            <a:ext cx="3936900" cy="9564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756299" y="3226527"/>
            <a:ext cx="3936900" cy="9564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06791" y="1245914"/>
            <a:ext cx="8386500" cy="1603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06791" y="1555486"/>
            <a:ext cx="2763900" cy="21159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06791" y="3890394"/>
            <a:ext cx="2763900" cy="8901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82530" y="1260262"/>
            <a:ext cx="6267600" cy="114525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00000" y="-350"/>
            <a:ext cx="4500000" cy="1440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1319" y="3452458"/>
            <a:ext cx="3981600" cy="4149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1319" y="7847629"/>
            <a:ext cx="3981600" cy="3457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861713" y="2027157"/>
            <a:ext cx="3776700" cy="103452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06791" y="11844129"/>
            <a:ext cx="5904300" cy="169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339033" y="13055375"/>
            <a:ext cx="540000" cy="1101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6791" y="1245914"/>
            <a:ext cx="8386500" cy="160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06791" y="3226527"/>
            <a:ext cx="8386500" cy="95646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339033" y="13055375"/>
            <a:ext cx="540000" cy="11019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06801" y="2831563"/>
            <a:ext cx="9000000" cy="1603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PROJECT OVERVIEW</a:t>
            </a:r>
            <a:endParaRPr sz="3400">
              <a:solidFill>
                <a:srgbClr val="FF0000"/>
              </a:solidFill>
              <a:latin typeface="Roboto Mono SemiBold"/>
              <a:ea typeface="Roboto Mono SemiBold"/>
              <a:cs typeface="Roboto Mono SemiBold"/>
              <a:sym typeface="Roboto Mono SemiBold"/>
            </a:endParaRPr>
          </a:p>
        </p:txBody>
      </p:sp>
      <p:sp>
        <p:nvSpPr>
          <p:cNvPr id="55" name="Google Shape;55;p13"/>
          <p:cNvSpPr txBox="1"/>
          <p:nvPr>
            <p:ph idx="1" type="body"/>
          </p:nvPr>
        </p:nvSpPr>
        <p:spPr>
          <a:xfrm>
            <a:off x="306800" y="4445725"/>
            <a:ext cx="8386500" cy="957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2600">
                <a:solidFill>
                  <a:schemeClr val="lt1"/>
                </a:solidFill>
                <a:latin typeface="Roboto Mono"/>
                <a:ea typeface="Roboto Mono"/>
                <a:cs typeface="Roboto Mono"/>
                <a:sym typeface="Roboto Mono"/>
              </a:rPr>
              <a:t>E-COMMERCE FRAUD ANALYSIS</a:t>
            </a:r>
            <a:endParaRPr sz="2600">
              <a:solidFill>
                <a:schemeClr val="lt1"/>
              </a:solidFill>
              <a:latin typeface="Roboto Mono"/>
              <a:ea typeface="Roboto Mono"/>
              <a:cs typeface="Roboto Mono"/>
              <a:sym typeface="Roboto Mono"/>
            </a:endParaRPr>
          </a:p>
          <a:p>
            <a:pPr indent="0" lvl="0" marL="0" rtl="0" algn="just">
              <a:spcBef>
                <a:spcPts val="1200"/>
              </a:spcBef>
              <a:spcAft>
                <a:spcPts val="0"/>
              </a:spcAft>
              <a:buNone/>
            </a:pPr>
            <a:r>
              <a:t/>
            </a:r>
            <a:endParaRPr sz="2600">
              <a:solidFill>
                <a:schemeClr val="lt1"/>
              </a:solidFill>
              <a:latin typeface="Roboto Mono"/>
              <a:ea typeface="Roboto Mono"/>
              <a:cs typeface="Roboto Mono"/>
              <a:sym typeface="Roboto Mono"/>
            </a:endParaRPr>
          </a:p>
          <a:p>
            <a:pPr indent="0" lvl="0" marL="0" rtl="0" algn="just">
              <a:spcBef>
                <a:spcPts val="1200"/>
              </a:spcBef>
              <a:spcAft>
                <a:spcPts val="1200"/>
              </a:spcAft>
              <a:buNone/>
            </a:pPr>
            <a:r>
              <a:rPr lang="es-419" sz="2400">
                <a:solidFill>
                  <a:schemeClr val="lt1"/>
                </a:solidFill>
                <a:latin typeface="Roboto Mono"/>
                <a:ea typeface="Roboto Mono"/>
                <a:cs typeface="Roboto Mono"/>
                <a:sym typeface="Roboto Mono"/>
              </a:rPr>
              <a:t>For this project, we decided to analyze a pool of e-commerce transactions that take place on the Mercadolibre platform. Despite being the largest e-commerce platform in Latin America nowadays, Mercado Libre still does not have a tool that helps its vendors deal with scammers. Vendors depend entirely on whatever Mercado Pago says or does to detect suspicious activities to block orders. Nevertheless, scammers have developed strategies to circumvent the platform’s fraud detection system and order products without paying for them. The objective of this project is to detect certain patterns with the use of Machine Learning that can help vendors better prepare for fraudulent transactions and prevent losses.</a:t>
            </a:r>
            <a:endParaRPr sz="2400">
              <a:solidFill>
                <a:schemeClr val="lt1"/>
              </a:solidFill>
              <a:latin typeface="Roboto Mono"/>
              <a:ea typeface="Roboto Mono"/>
              <a:cs typeface="Roboto Mono"/>
              <a:sym typeface="Roboto Mono"/>
            </a:endParaRPr>
          </a:p>
        </p:txBody>
      </p:sp>
      <p:sp>
        <p:nvSpPr>
          <p:cNvPr id="56" name="Google Shape;56;p13"/>
          <p:cNvSpPr txBox="1"/>
          <p:nvPr>
            <p:ph type="title"/>
          </p:nvPr>
        </p:nvSpPr>
        <p:spPr>
          <a:xfrm>
            <a:off x="382950" y="2831563"/>
            <a:ext cx="8386500" cy="1603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PROJECT OVERVIEW </a:t>
            </a:r>
            <a:endParaRPr sz="3400">
              <a:solidFill>
                <a:schemeClr val="lt1"/>
              </a:solidFill>
              <a:latin typeface="Roboto Mono SemiBold"/>
              <a:ea typeface="Roboto Mono SemiBold"/>
              <a:cs typeface="Roboto Mono SemiBold"/>
              <a:sym typeface="Roboto Mono SemiBold"/>
            </a:endParaRPr>
          </a:p>
        </p:txBody>
      </p:sp>
      <p:pic>
        <p:nvPicPr>
          <p:cNvPr id="57" name="Google Shape;57;p13"/>
          <p:cNvPicPr preferRelativeResize="0"/>
          <p:nvPr/>
        </p:nvPicPr>
        <p:blipFill rotWithShape="1">
          <a:blip r:embed="rId3">
            <a:alphaModFix/>
          </a:blip>
          <a:srcRect b="15846" l="0" r="0" t="20177"/>
          <a:stretch/>
        </p:blipFill>
        <p:spPr>
          <a:xfrm>
            <a:off x="0" y="0"/>
            <a:ext cx="9000000" cy="323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06791" y="2846114"/>
            <a:ext cx="8386500" cy="1603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COMMUNICATION PROTOCOLS</a:t>
            </a:r>
            <a:endParaRPr sz="3400">
              <a:solidFill>
                <a:srgbClr val="FF0000"/>
              </a:solidFill>
              <a:latin typeface="Roboto Mono SemiBold"/>
              <a:ea typeface="Roboto Mono SemiBold"/>
              <a:cs typeface="Roboto Mono SemiBold"/>
              <a:sym typeface="Roboto Mono SemiBold"/>
            </a:endParaRPr>
          </a:p>
        </p:txBody>
      </p:sp>
      <p:sp>
        <p:nvSpPr>
          <p:cNvPr id="63" name="Google Shape;63;p14"/>
          <p:cNvSpPr txBox="1"/>
          <p:nvPr>
            <p:ph idx="1" type="body"/>
          </p:nvPr>
        </p:nvSpPr>
        <p:spPr>
          <a:xfrm>
            <a:off x="306800" y="4445725"/>
            <a:ext cx="8386500" cy="9579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lang="es-419">
                <a:solidFill>
                  <a:schemeClr val="lt1"/>
                </a:solidFill>
                <a:latin typeface="Roboto Mono"/>
                <a:ea typeface="Roboto Mono"/>
                <a:cs typeface="Roboto Mono"/>
                <a:sym typeface="Roboto Mono"/>
              </a:rPr>
              <a:t>A communication protocol is a set of rules that allows two or more entities in a communications system to send data using any physical quantity variation. The protocol specifies the communication rules, syntax, semantics, and synchronization, as well as error recovery techniques. Hardware, software, or a mix of both can implement protocols.</a:t>
            </a:r>
            <a:endParaRPr>
              <a:solidFill>
                <a:schemeClr val="lt1"/>
              </a:solidFill>
              <a:latin typeface="Roboto Mono"/>
              <a:ea typeface="Roboto Mono"/>
              <a:cs typeface="Roboto Mono"/>
              <a:sym typeface="Roboto Mono"/>
            </a:endParaRPr>
          </a:p>
          <a:p>
            <a:pPr indent="0" lvl="0" marL="0" rtl="0" algn="just">
              <a:spcBef>
                <a:spcPts val="1200"/>
              </a:spcBef>
              <a:spcAft>
                <a:spcPts val="0"/>
              </a:spcAft>
              <a:buNone/>
            </a:pPr>
            <a:r>
              <a:t/>
            </a:r>
            <a:endParaRPr>
              <a:solidFill>
                <a:schemeClr val="lt1"/>
              </a:solidFill>
              <a:latin typeface="Roboto Mono"/>
              <a:ea typeface="Roboto Mono"/>
              <a:cs typeface="Roboto Mono"/>
              <a:sym typeface="Roboto Mono"/>
            </a:endParaRPr>
          </a:p>
          <a:p>
            <a:pPr indent="0" lvl="0" marL="0" rtl="0" algn="just">
              <a:spcBef>
                <a:spcPts val="1200"/>
              </a:spcBef>
              <a:spcAft>
                <a:spcPts val="0"/>
              </a:spcAft>
              <a:buNone/>
            </a:pPr>
            <a:r>
              <a:rPr lang="es-419">
                <a:solidFill>
                  <a:schemeClr val="lt1"/>
                </a:solidFill>
                <a:latin typeface="Roboto Mono"/>
                <a:ea typeface="Roboto Mono"/>
                <a:cs typeface="Roboto Mono"/>
                <a:sym typeface="Roboto Mono"/>
              </a:rPr>
              <a:t>For this project our team decided to employ the following communication protocols:</a:t>
            </a:r>
            <a:endParaRPr>
              <a:solidFill>
                <a:schemeClr val="lt1"/>
              </a:solidFill>
              <a:latin typeface="Roboto Mono"/>
              <a:ea typeface="Roboto Mono"/>
              <a:cs typeface="Roboto Mono"/>
              <a:sym typeface="Roboto Mono"/>
            </a:endParaRPr>
          </a:p>
          <a:p>
            <a:pPr indent="0" lvl="0" marL="0" rtl="0" algn="just">
              <a:spcBef>
                <a:spcPts val="1200"/>
              </a:spcBef>
              <a:spcAft>
                <a:spcPts val="0"/>
              </a:spcAft>
              <a:buNone/>
            </a:pPr>
            <a:r>
              <a:t/>
            </a:r>
            <a:endParaRPr>
              <a:solidFill>
                <a:schemeClr val="lt1"/>
              </a:solidFill>
              <a:latin typeface="Roboto Mono"/>
              <a:ea typeface="Roboto Mono"/>
              <a:cs typeface="Roboto Mono"/>
              <a:sym typeface="Roboto Mono"/>
            </a:endParaRPr>
          </a:p>
          <a:p>
            <a:pPr indent="-342900" lvl="0" marL="457200" rtl="0" algn="just">
              <a:spcBef>
                <a:spcPts val="1200"/>
              </a:spcBef>
              <a:spcAft>
                <a:spcPts val="0"/>
              </a:spcAft>
              <a:buClr>
                <a:schemeClr val="lt1"/>
              </a:buClr>
              <a:buSzPts val="1800"/>
              <a:buFont typeface="Roboto Mono"/>
              <a:buAutoNum type="arabicPeriod"/>
            </a:pPr>
            <a:r>
              <a:rPr lang="es-419">
                <a:solidFill>
                  <a:schemeClr val="lt1"/>
                </a:solidFill>
                <a:latin typeface="Roboto Mono"/>
                <a:ea typeface="Roboto Mono"/>
                <a:cs typeface="Roboto Mono"/>
                <a:sym typeface="Roboto Mono"/>
              </a:rPr>
              <a:t>Two weekly checkpoints during Data Analytics Boot Camp live virtual classes. During these sessions we catch up and discuss next steps and divide tasks according to Boot Camp’s deliverables requirements.</a:t>
            </a:r>
            <a:endParaRPr>
              <a:solidFill>
                <a:schemeClr val="lt1"/>
              </a:solidFill>
              <a:latin typeface="Roboto Mono"/>
              <a:ea typeface="Roboto Mono"/>
              <a:cs typeface="Roboto Mono"/>
              <a:sym typeface="Roboto Mono"/>
            </a:endParaRPr>
          </a:p>
          <a:p>
            <a:pPr indent="-342900" lvl="0" marL="457200" rtl="0" algn="just">
              <a:spcBef>
                <a:spcPts val="0"/>
              </a:spcBef>
              <a:spcAft>
                <a:spcPts val="0"/>
              </a:spcAft>
              <a:buClr>
                <a:schemeClr val="lt1"/>
              </a:buClr>
              <a:buSzPts val="1800"/>
              <a:buFont typeface="Roboto Mono"/>
              <a:buAutoNum type="arabicPeriod"/>
            </a:pPr>
            <a:r>
              <a:rPr lang="es-419">
                <a:solidFill>
                  <a:schemeClr val="lt1"/>
                </a:solidFill>
                <a:latin typeface="Roboto Mono"/>
                <a:ea typeface="Roboto Mono"/>
                <a:cs typeface="Roboto Mono"/>
                <a:sym typeface="Roboto Mono"/>
              </a:rPr>
              <a:t>One weekend checkpoint scheduled Saturdays at 12 PM. </a:t>
            </a:r>
            <a:r>
              <a:rPr lang="es-419">
                <a:solidFill>
                  <a:schemeClr val="lt1"/>
                </a:solidFill>
                <a:latin typeface="Roboto Mono"/>
                <a:ea typeface="Roboto Mono"/>
                <a:cs typeface="Roboto Mono"/>
                <a:sym typeface="Roboto Mono"/>
              </a:rPr>
              <a:t>During these sessions we catch up and discuss what milestones should be finished by the end of the week.</a:t>
            </a:r>
            <a:endParaRPr>
              <a:solidFill>
                <a:schemeClr val="lt1"/>
              </a:solidFill>
              <a:latin typeface="Roboto Mono"/>
              <a:ea typeface="Roboto Mono"/>
              <a:cs typeface="Roboto Mono"/>
              <a:sym typeface="Roboto Mono"/>
            </a:endParaRPr>
          </a:p>
          <a:p>
            <a:pPr indent="-342900" lvl="0" marL="457200" rtl="0" algn="just">
              <a:spcBef>
                <a:spcPts val="0"/>
              </a:spcBef>
              <a:spcAft>
                <a:spcPts val="0"/>
              </a:spcAft>
              <a:buClr>
                <a:schemeClr val="lt1"/>
              </a:buClr>
              <a:buSzPts val="1800"/>
              <a:buFont typeface="Roboto Mono"/>
              <a:buAutoNum type="arabicPeriod"/>
            </a:pPr>
            <a:r>
              <a:rPr lang="es-419">
                <a:solidFill>
                  <a:schemeClr val="lt1"/>
                </a:solidFill>
                <a:latin typeface="Roboto Mono"/>
                <a:ea typeface="Roboto Mono"/>
                <a:cs typeface="Roboto Mono"/>
                <a:sym typeface="Roboto Mono"/>
              </a:rPr>
              <a:t>All communication occurs through </a:t>
            </a:r>
            <a:r>
              <a:rPr i="1" lang="es-419">
                <a:solidFill>
                  <a:schemeClr val="lt1"/>
                </a:solidFill>
                <a:latin typeface="Roboto Mono"/>
                <a:ea typeface="Roboto Mono"/>
                <a:cs typeface="Roboto Mono"/>
                <a:sym typeface="Roboto Mono"/>
              </a:rPr>
              <a:t>“TecDataAn Proyecto”</a:t>
            </a:r>
            <a:r>
              <a:rPr lang="es-419">
                <a:solidFill>
                  <a:schemeClr val="lt1"/>
                </a:solidFill>
                <a:latin typeface="Roboto Mono"/>
                <a:ea typeface="Roboto Mono"/>
                <a:cs typeface="Roboto Mono"/>
                <a:sym typeface="Roboto Mono"/>
              </a:rPr>
              <a:t> WhatsApp group. In this group we announce when a milestone is finished, ask and answer questions between us, and raise hands if any risk pops out.</a:t>
            </a:r>
            <a:endParaRPr>
              <a:solidFill>
                <a:schemeClr val="lt1"/>
              </a:solidFill>
              <a:latin typeface="Roboto Mono"/>
              <a:ea typeface="Roboto Mono"/>
              <a:cs typeface="Roboto Mono"/>
              <a:sym typeface="Roboto Mono"/>
            </a:endParaRPr>
          </a:p>
          <a:p>
            <a:pPr indent="-342900" lvl="0" marL="457200" rtl="0" algn="just">
              <a:spcBef>
                <a:spcPts val="0"/>
              </a:spcBef>
              <a:spcAft>
                <a:spcPts val="0"/>
              </a:spcAft>
              <a:buClr>
                <a:schemeClr val="lt1"/>
              </a:buClr>
              <a:buSzPts val="1800"/>
              <a:buFont typeface="Roboto Mono"/>
              <a:buAutoNum type="arabicPeriod"/>
            </a:pPr>
            <a:r>
              <a:rPr lang="es-419">
                <a:solidFill>
                  <a:schemeClr val="lt1"/>
                </a:solidFill>
                <a:latin typeface="Roboto Mono"/>
                <a:ea typeface="Roboto Mono"/>
                <a:cs typeface="Roboto Mono"/>
                <a:sym typeface="Roboto Mono"/>
              </a:rPr>
              <a:t>Google Drive works as our storage and file-sharing method. We can consult CSV files, Colab Notebooks, and any other materials.</a:t>
            </a:r>
            <a:endParaRPr>
              <a:solidFill>
                <a:schemeClr val="lt1"/>
              </a:solidFill>
              <a:latin typeface="Roboto Mono"/>
              <a:ea typeface="Roboto Mono"/>
              <a:cs typeface="Roboto Mono"/>
              <a:sym typeface="Roboto Mono"/>
            </a:endParaRPr>
          </a:p>
          <a:p>
            <a:pPr indent="-342900" lvl="0" marL="457200" rtl="0" algn="just">
              <a:spcBef>
                <a:spcPts val="0"/>
              </a:spcBef>
              <a:spcAft>
                <a:spcPts val="0"/>
              </a:spcAft>
              <a:buClr>
                <a:schemeClr val="lt1"/>
              </a:buClr>
              <a:buSzPts val="1800"/>
              <a:buFont typeface="Roboto Mono"/>
              <a:buAutoNum type="arabicPeriod"/>
            </a:pPr>
            <a:r>
              <a:rPr lang="es-419">
                <a:solidFill>
                  <a:schemeClr val="lt1"/>
                </a:solidFill>
                <a:latin typeface="Roboto Mono"/>
                <a:ea typeface="Roboto Mono"/>
                <a:cs typeface="Roboto Mono"/>
                <a:sym typeface="Roboto Mono"/>
              </a:rPr>
              <a:t>Instant files and links to resources are shared through Slack.</a:t>
            </a:r>
            <a:endParaRPr>
              <a:solidFill>
                <a:schemeClr val="lt1"/>
              </a:solidFill>
              <a:latin typeface="Roboto Mono"/>
              <a:ea typeface="Roboto Mono"/>
              <a:cs typeface="Roboto Mono"/>
              <a:sym typeface="Roboto Mono"/>
            </a:endParaRPr>
          </a:p>
        </p:txBody>
      </p:sp>
      <p:sp>
        <p:nvSpPr>
          <p:cNvPr id="64" name="Google Shape;64;p14"/>
          <p:cNvSpPr txBox="1"/>
          <p:nvPr>
            <p:ph type="title"/>
          </p:nvPr>
        </p:nvSpPr>
        <p:spPr>
          <a:xfrm>
            <a:off x="382991" y="2846114"/>
            <a:ext cx="8386500" cy="1603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COMMUNICATION PROTOCOLS</a:t>
            </a:r>
            <a:endParaRPr sz="3400">
              <a:solidFill>
                <a:schemeClr val="lt1"/>
              </a:solidFill>
              <a:latin typeface="Roboto Mono SemiBold"/>
              <a:ea typeface="Roboto Mono SemiBold"/>
              <a:cs typeface="Roboto Mono SemiBold"/>
              <a:sym typeface="Roboto Mono SemiBold"/>
            </a:endParaRPr>
          </a:p>
        </p:txBody>
      </p:sp>
      <p:pic>
        <p:nvPicPr>
          <p:cNvPr id="65" name="Google Shape;65;p14"/>
          <p:cNvPicPr preferRelativeResize="0"/>
          <p:nvPr/>
        </p:nvPicPr>
        <p:blipFill rotWithShape="1">
          <a:blip r:embed="rId3">
            <a:alphaModFix/>
          </a:blip>
          <a:srcRect b="15846" l="0" r="0" t="20177"/>
          <a:stretch/>
        </p:blipFill>
        <p:spPr>
          <a:xfrm>
            <a:off x="0" y="0"/>
            <a:ext cx="9000000" cy="323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558988" y="11346850"/>
            <a:ext cx="3600000" cy="2592000"/>
          </a:xfrm>
          <a:prstGeom prst="rect">
            <a:avLst/>
          </a:prstGeom>
          <a:noFill/>
          <a:ln>
            <a:noFill/>
          </a:ln>
        </p:spPr>
      </p:pic>
      <p:pic>
        <p:nvPicPr>
          <p:cNvPr id="71" name="Google Shape;71;p15"/>
          <p:cNvPicPr preferRelativeResize="0"/>
          <p:nvPr/>
        </p:nvPicPr>
        <p:blipFill rotWithShape="1">
          <a:blip r:embed="rId4">
            <a:alphaModFix/>
          </a:blip>
          <a:srcRect b="29243" l="0" r="0" t="0"/>
          <a:stretch/>
        </p:blipFill>
        <p:spPr>
          <a:xfrm>
            <a:off x="4841013" y="11346845"/>
            <a:ext cx="3600000" cy="2592000"/>
          </a:xfrm>
          <a:prstGeom prst="rect">
            <a:avLst/>
          </a:prstGeom>
          <a:noFill/>
          <a:ln>
            <a:noFill/>
          </a:ln>
        </p:spPr>
      </p:pic>
      <p:pic>
        <p:nvPicPr>
          <p:cNvPr id="72" name="Google Shape;72;p15"/>
          <p:cNvPicPr preferRelativeResize="0"/>
          <p:nvPr/>
        </p:nvPicPr>
        <p:blipFill>
          <a:blip r:embed="rId5">
            <a:alphaModFix/>
          </a:blip>
          <a:stretch>
            <a:fillRect/>
          </a:stretch>
        </p:blipFill>
        <p:spPr>
          <a:xfrm>
            <a:off x="621275" y="6536012"/>
            <a:ext cx="7757449" cy="4473549"/>
          </a:xfrm>
          <a:prstGeom prst="rect">
            <a:avLst/>
          </a:prstGeom>
          <a:noFill/>
          <a:ln>
            <a:noFill/>
          </a:ln>
        </p:spPr>
      </p:pic>
      <p:pic>
        <p:nvPicPr>
          <p:cNvPr id="73" name="Google Shape;73;p15"/>
          <p:cNvPicPr preferRelativeResize="0"/>
          <p:nvPr/>
        </p:nvPicPr>
        <p:blipFill>
          <a:blip r:embed="rId6">
            <a:alphaModFix/>
          </a:blip>
          <a:stretch>
            <a:fillRect/>
          </a:stretch>
        </p:blipFill>
        <p:spPr>
          <a:xfrm>
            <a:off x="558987" y="3678730"/>
            <a:ext cx="3600000" cy="2520000"/>
          </a:xfrm>
          <a:prstGeom prst="rect">
            <a:avLst/>
          </a:prstGeom>
          <a:noFill/>
          <a:ln>
            <a:noFill/>
          </a:ln>
        </p:spPr>
      </p:pic>
      <p:pic>
        <p:nvPicPr>
          <p:cNvPr id="74" name="Google Shape;74;p15"/>
          <p:cNvPicPr preferRelativeResize="0"/>
          <p:nvPr/>
        </p:nvPicPr>
        <p:blipFill>
          <a:blip r:embed="rId7">
            <a:alphaModFix/>
          </a:blip>
          <a:stretch>
            <a:fillRect/>
          </a:stretch>
        </p:blipFill>
        <p:spPr>
          <a:xfrm>
            <a:off x="4841012" y="3678717"/>
            <a:ext cx="3600001" cy="2520000"/>
          </a:xfrm>
          <a:prstGeom prst="rect">
            <a:avLst/>
          </a:prstGeom>
          <a:noFill/>
          <a:ln>
            <a:noFill/>
          </a:ln>
        </p:spPr>
      </p:pic>
      <p:pic>
        <p:nvPicPr>
          <p:cNvPr id="75" name="Google Shape;75;p15"/>
          <p:cNvPicPr preferRelativeResize="0"/>
          <p:nvPr/>
        </p:nvPicPr>
        <p:blipFill rotWithShape="1">
          <a:blip r:embed="rId8">
            <a:alphaModFix/>
          </a:blip>
          <a:srcRect b="15846" l="0" r="0" t="20177"/>
          <a:stretch/>
        </p:blipFill>
        <p:spPr>
          <a:xfrm>
            <a:off x="0" y="0"/>
            <a:ext cx="9000000" cy="323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