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0" r:id="rId5"/>
    <p:sldId id="258" r:id="rId6"/>
    <p:sldId id="263" r:id="rId7"/>
    <p:sldId id="259" r:id="rId8"/>
    <p:sldId id="271" r:id="rId9"/>
    <p:sldId id="261" r:id="rId10"/>
    <p:sldId id="262" r:id="rId11"/>
    <p:sldId id="266" r:id="rId12"/>
    <p:sldId id="267" r:id="rId13"/>
    <p:sldId id="268" r:id="rId14"/>
    <p:sldId id="265" r:id="rId15"/>
    <p:sldId id="269" r:id="rId16"/>
    <p:sldId id="270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Objects="1" showGuides="1">
      <p:cViewPr varScale="1">
        <p:scale>
          <a:sx n="86" d="100"/>
          <a:sy n="86" d="100"/>
        </p:scale>
        <p:origin x="6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1BE11-64C4-CA59-0030-E34C52075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8492F7-508F-A032-73A8-82432185A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2D8540-35C8-BA9E-D9EA-990099D4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23/07/2023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611635-2827-22F3-6BB9-01515E9D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0B8F97-C828-A841-B66D-2A77C7E4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094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9F21C-5DC9-1DA3-82C3-DB378B4B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081E38-F2F7-9C11-3DD8-7C5CFE9DB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D25B67-BBE7-8AC8-0D51-27F0E4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23/07/2023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FD0C1B-4E1B-DB79-E6E5-828D2255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C41A3A-E788-4466-E331-33E5B99F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31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EE5958-96D0-2845-7A64-C8BEB222A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B0ECF3-2193-6FFA-C446-85CC6FD38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8BA0CA-021B-EBFC-644D-4A99CECB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23/07/2023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76A21C-B8F8-C75A-A524-20C58360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269248-80ED-D6DB-DE9D-4F2FEA08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75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75A96-8DE3-1568-480F-1535C22E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0B24EC-5F77-F9B5-DA4E-A1D4D3F14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F008E3-CC2C-BBD0-9A49-1ED33BB7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23/07/2023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F6543-E21E-B50D-D8E9-6A191EA6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D19044-8F15-27C9-A0EB-1671F5E7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23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DCF69-5B62-7741-F924-BA5B174C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38F8D2-CA5C-8000-E818-7AFB03DE9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AD64A9-6F01-CDF6-0BB6-21844170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23/07/2023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885402-C128-3BB7-8080-37668A40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B0EF43-D2E5-73E7-A061-55E7A606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22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9E9C6-9DF3-FC7B-541B-E0AA2583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025C2-0FDE-031D-09B0-4AEC74230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643819-4D00-9DBA-99F6-182D9C69F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ACEC91-B136-23A5-197E-9C28A608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23/07/2023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457FD5-C7FC-221B-A055-2936A0AE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7B74C9-3465-7D21-9D1A-B72C9A83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654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4867E-7F11-2950-A8E6-4BC01E30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599649-93EC-EFD2-0D84-AFB382FA2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166C8F-5847-1EED-AF23-7590672E2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927EAF-CAB0-B135-D4EE-C630C8B83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291B14-50B1-CB2F-0101-866E35A86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72D6A9-2D8C-AAB9-6F0B-EFC5B555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23/07/2023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03BF84-C818-2322-65C5-516FB92F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444967-A3C7-3693-5E22-99DA1DC9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6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DD2A4-A4E5-1152-C1F2-38C31682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A27537-8A25-6ED4-01BA-AF18418B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23/07/2023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372156-9510-6EBD-37C2-D445B13C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C277F4-C58A-DE8D-B41A-7BCAF37D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26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BA7131D-A11C-FC59-A88E-BF2F1695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23/07/2023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58F71B-FBBE-71A0-79A3-3594F23A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557521-CBC6-6E30-6704-E866DC8A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399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6D94A-43F6-E24B-FB42-D0C715B6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43A829-EEAD-A05E-F590-489FC54E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4588B7-7139-0B9F-BD8E-5541B0401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71B9E6-1F27-FD1A-9B7B-FED21D18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23/07/2023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BE8768-2762-77D0-8D6A-A15B8893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12A3AF-61D4-45C3-34CB-9F50926A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71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A6B91-292E-3247-5C01-133AAF1D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1E044A-1376-822C-7A29-75588AD96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0F6933-9182-7581-EC88-47AEDD83C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4D9A8E-CA6C-6742-4E17-FA6921C7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23/07/2023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1B52BD-C891-D571-E7D0-860B77DD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3DAC85-8AFE-40EF-E748-AFF4487F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73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E2B16D-7757-5740-FB7D-38787B18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470B3A-2635-D7A2-E6B9-0CCD5B15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25DF21-BCF5-73CC-8726-D76CF99A5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A447A-5B00-4AE8-900B-7C297EECCC61}" type="datetimeFigureOut">
              <a:rPr lang="es-ES" smtClean="0"/>
              <a:t>23/07/2023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DCE871-33E9-55C0-F564-70F3C9EFA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298E5C-CF0F-BAD4-B9CA-526E5AA0B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72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piedra, ladrillo, tabla, pieza&#10;&#10;Descripción generada automáticamente">
            <a:extLst>
              <a:ext uri="{FF2B5EF4-FFF2-40B4-BE49-F238E27FC236}">
                <a16:creationId xmlns:a16="http://schemas.microsoft.com/office/drawing/2014/main" id="{638F1D77-0AD8-4342-FB39-A49B1E118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03" y="842756"/>
            <a:ext cx="3240000" cy="2160000"/>
          </a:xfrm>
          <a:prstGeom prst="rect">
            <a:avLst/>
          </a:prstGeom>
        </p:spPr>
      </p:pic>
      <p:pic>
        <p:nvPicPr>
          <p:cNvPr id="12" name="Imagen 11" descr="Una carretera a la orilla de la calle&#10;&#10;Descripción generada automáticamente">
            <a:extLst>
              <a:ext uri="{FF2B5EF4-FFF2-40B4-BE49-F238E27FC236}">
                <a16:creationId xmlns:a16="http://schemas.microsoft.com/office/drawing/2014/main" id="{1D71812A-D2C4-6D6A-3AC9-140AEBF55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2975662"/>
            <a:ext cx="3243186" cy="2160000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421C6A7D-005B-71F5-356A-F8C97C481E4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8" y="2520452"/>
            <a:ext cx="3194403" cy="2176187"/>
          </a:xfrm>
          <a:prstGeom prst="rect">
            <a:avLst/>
          </a:prstGeom>
        </p:spPr>
      </p:pic>
      <p:pic>
        <p:nvPicPr>
          <p:cNvPr id="6" name="Imagen 5" descr="Un puente sobre un rio&#10;&#10;Descripción generada automáticamente con confianza media">
            <a:extLst>
              <a:ext uri="{FF2B5EF4-FFF2-40B4-BE49-F238E27FC236}">
                <a16:creationId xmlns:a16="http://schemas.microsoft.com/office/drawing/2014/main" id="{02731800-262C-6CCE-EB15-B5FD494C19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17985"/>
            <a:ext cx="3240000" cy="2160000"/>
          </a:xfrm>
          <a:prstGeom prst="rect">
            <a:avLst/>
          </a:prstGeom>
        </p:spPr>
      </p:pic>
      <p:pic>
        <p:nvPicPr>
          <p:cNvPr id="14" name="Imagen 13" descr="Un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C1DD5F70-70B6-F4F4-CEA1-C86982A754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74" y="4669360"/>
            <a:ext cx="2676525" cy="1704975"/>
          </a:xfrm>
          <a:prstGeom prst="rect">
            <a:avLst/>
          </a:prstGeom>
        </p:spPr>
      </p:pic>
      <p:pic>
        <p:nvPicPr>
          <p:cNvPr id="16" name="Imagen 15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A9225ABD-7EAD-D1F5-2268-527EE55E5A6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470" y="395274"/>
            <a:ext cx="5991557" cy="558900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A03EF617-4EA0-2EC5-B883-6746ACFA356B}"/>
              </a:ext>
            </a:extLst>
          </p:cNvPr>
          <p:cNvSpPr txBox="1"/>
          <p:nvPr/>
        </p:nvSpPr>
        <p:spPr>
          <a:xfrm>
            <a:off x="6491892" y="709820"/>
            <a:ext cx="5353390" cy="3053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V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seres humanos que vivimos en la Tierra hemos estado  expuestos desde el origen de nuestra existencia a los efectos que traen consigo los diferentes fenómenos naturales que tienen lugar en nuestro planeta; efectos que, en muchas ocasiones a través del tiempo, han tenido consecuencias que, como sociedad humana, consideramos catastróficas en nuestras vidas, infraestructuras y economía. En ese momento esos fenómenos pasan a ser desastres naturales.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V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V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Dada la irrupción hoy en día de técnicas como el Análisis de Datos, el Big Data y la Inteligencia Artificial, será que ellas nos podrán ayudar a mitigar el efectos en la sociedad humana de fenómenos que son naturales en el andar de nuestro planeta Tierra</a:t>
            </a:r>
            <a:r>
              <a:rPr lang="es-VE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EF98FFF-2A3B-67B6-626F-35B35CF38C25}"/>
              </a:ext>
            </a:extLst>
          </p:cNvPr>
          <p:cNvSpPr txBox="1"/>
          <p:nvPr/>
        </p:nvSpPr>
        <p:spPr>
          <a:xfrm>
            <a:off x="6561016" y="4566275"/>
            <a:ext cx="51224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4000" b="1" i="1" dirty="0"/>
              <a:t>Desastres Naturales</a:t>
            </a:r>
          </a:p>
          <a:p>
            <a:pPr algn="r"/>
            <a:r>
              <a:rPr lang="es-VE" sz="2800" i="1" dirty="0"/>
              <a:t>Impacto Humano y Económico</a:t>
            </a:r>
            <a:endParaRPr lang="es-ES" sz="2800" i="1" dirty="0"/>
          </a:p>
        </p:txBody>
      </p:sp>
    </p:spTree>
    <p:extLst>
      <p:ext uri="{BB962C8B-B14F-4D97-AF65-F5344CB8AC3E}">
        <p14:creationId xmlns:p14="http://schemas.microsoft.com/office/powerpoint/2010/main" val="2884550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5A1073C-C3E2-F574-6D20-83A79E7844AE}"/>
              </a:ext>
            </a:extLst>
          </p:cNvPr>
          <p:cNvSpPr txBox="1"/>
          <p:nvPr/>
        </p:nvSpPr>
        <p:spPr>
          <a:xfrm>
            <a:off x="1056000" y="549000"/>
            <a:ext cx="75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Inundaciones: EDA, modelo y 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66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5A1073C-C3E2-F574-6D20-83A79E7844AE}"/>
              </a:ext>
            </a:extLst>
          </p:cNvPr>
          <p:cNvSpPr txBox="1"/>
          <p:nvPr/>
        </p:nvSpPr>
        <p:spPr>
          <a:xfrm>
            <a:off x="1056000" y="549000"/>
            <a:ext cx="75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Sequias: EDA, modelo y 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2184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5A1073C-C3E2-F574-6D20-83A79E7844AE}"/>
              </a:ext>
            </a:extLst>
          </p:cNvPr>
          <p:cNvSpPr txBox="1"/>
          <p:nvPr/>
        </p:nvSpPr>
        <p:spPr>
          <a:xfrm>
            <a:off x="1056000" y="549000"/>
            <a:ext cx="75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Tormentas: EDA, modelo y 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6949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5A1073C-C3E2-F574-6D20-83A79E7844AE}"/>
              </a:ext>
            </a:extLst>
          </p:cNvPr>
          <p:cNvSpPr txBox="1"/>
          <p:nvPr/>
        </p:nvSpPr>
        <p:spPr>
          <a:xfrm>
            <a:off x="1056000" y="549000"/>
            <a:ext cx="75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Terremotos: EDA, modelo y 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9838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6E6A715-74AF-E1C4-60AE-6007F1860474}"/>
              </a:ext>
            </a:extLst>
          </p:cNvPr>
          <p:cNvSpPr txBox="1"/>
          <p:nvPr/>
        </p:nvSpPr>
        <p:spPr>
          <a:xfrm>
            <a:off x="1056000" y="549000"/>
            <a:ext cx="75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Conclusiones y recomendaciones, desarrollos futuros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809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FC71EF0-C83A-9D64-9A63-8E39A519BB27}"/>
              </a:ext>
            </a:extLst>
          </p:cNvPr>
          <p:cNvSpPr txBox="1"/>
          <p:nvPr/>
        </p:nvSpPr>
        <p:spPr>
          <a:xfrm>
            <a:off x="696000" y="549000"/>
            <a:ext cx="64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Aprendizajes obtenidos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4373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35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D5E7077-8415-C0D4-8A86-8D2497796B5A}"/>
              </a:ext>
            </a:extLst>
          </p:cNvPr>
          <p:cNvSpPr txBox="1"/>
          <p:nvPr/>
        </p:nvSpPr>
        <p:spPr>
          <a:xfrm>
            <a:off x="1056000" y="549000"/>
            <a:ext cx="57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Equipo</a:t>
            </a:r>
          </a:p>
          <a:p>
            <a:endParaRPr lang="es-VE" dirty="0"/>
          </a:p>
          <a:p>
            <a:r>
              <a:rPr lang="es-VE" dirty="0"/>
              <a:t>Incluir perfiles </a:t>
            </a:r>
            <a:r>
              <a:rPr lang="es-VE" dirty="0" err="1"/>
              <a:t>Linkedin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592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587CD09-0DA5-3C60-C664-AAF954300DB4}"/>
              </a:ext>
            </a:extLst>
          </p:cNvPr>
          <p:cNvSpPr txBox="1"/>
          <p:nvPr/>
        </p:nvSpPr>
        <p:spPr>
          <a:xfrm>
            <a:off x="1776000" y="909000"/>
            <a:ext cx="9360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Objetivos</a:t>
            </a:r>
          </a:p>
          <a:p>
            <a:endParaRPr lang="es-ES" dirty="0"/>
          </a:p>
          <a:p>
            <a:r>
              <a:rPr lang="es-ES" dirty="0"/>
              <a:t>Descubrir la riqueza de información de un </a:t>
            </a:r>
            <a:r>
              <a:rPr lang="es-ES" dirty="0" err="1"/>
              <a:t>dataset</a:t>
            </a:r>
            <a:r>
              <a:rPr lang="es-ES" dirty="0"/>
              <a:t> aplicando las diferentes herramientas vistas en el curso.</a:t>
            </a:r>
          </a:p>
          <a:p>
            <a:endParaRPr lang="es-ES" dirty="0"/>
          </a:p>
          <a:p>
            <a:r>
              <a:rPr lang="es-ES" dirty="0"/>
              <a:t>Conocer la magnitud de los diferentes desastres naturales.</a:t>
            </a:r>
          </a:p>
          <a:p>
            <a:endParaRPr lang="es-ES" dirty="0"/>
          </a:p>
          <a:p>
            <a:r>
              <a:rPr lang="es-ES" dirty="0"/>
              <a:t>Comprender  su impacto humano y económico.</a:t>
            </a:r>
          </a:p>
          <a:p>
            <a:endParaRPr lang="es-ES" dirty="0"/>
          </a:p>
          <a:p>
            <a:pPr algn="just"/>
            <a:r>
              <a:rPr lang="es-ES" dirty="0"/>
              <a:t>Preparar un primer esbozo de modelo(s) predictivo de alguno(s) de los desastres naturales con los que se pudiere anticipar su probable ocurrencia.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Despertar el interés en el desarrollo de este tipo de herramientas, con la cuales en un futuro se pueda generar información que sea útil a quienes les competa las tareas de planificar respuestas antes esos fenómenos naturales y  minimizar el impacto de los mismos. Aplicando los recursos y técnicas que hoy día nos proporcionan  disciplinas tales como Análisis de datos, Big Data, Machine </a:t>
            </a:r>
            <a:r>
              <a:rPr lang="es-ES" dirty="0" err="1"/>
              <a:t>Learning</a:t>
            </a:r>
            <a:r>
              <a:rPr lang="es-ES" dirty="0"/>
              <a:t> e Inteligencia Artificial.</a:t>
            </a:r>
          </a:p>
          <a:p>
            <a:pPr algn="just"/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140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6C9832B-D2C2-D9B6-5AAB-41293C14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1269000"/>
            <a:ext cx="8280000" cy="504393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E3FAE17-F51D-057F-6684-A6075E80CF95}"/>
              </a:ext>
            </a:extLst>
          </p:cNvPr>
          <p:cNvSpPr txBox="1"/>
          <p:nvPr/>
        </p:nvSpPr>
        <p:spPr>
          <a:xfrm>
            <a:off x="1056000" y="549000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Metodología: CRISP-DM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520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45A603-6F07-2B87-0986-235F82A8B09A}"/>
              </a:ext>
            </a:extLst>
          </p:cNvPr>
          <p:cNvSpPr txBox="1"/>
          <p:nvPr/>
        </p:nvSpPr>
        <p:spPr>
          <a:xfrm>
            <a:off x="1056000" y="549000"/>
            <a:ext cx="46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Base de Datos</a:t>
            </a:r>
          </a:p>
          <a:p>
            <a:endParaRPr lang="es-VE" dirty="0"/>
          </a:p>
          <a:p>
            <a:r>
              <a:rPr lang="es-VE" dirty="0"/>
              <a:t>Ficha técnica de la base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464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A06B098-81A5-D406-ECB5-BC2BF8E340B8}"/>
              </a:ext>
            </a:extLst>
          </p:cNvPr>
          <p:cNvSpPr txBox="1"/>
          <p:nvPr/>
        </p:nvSpPr>
        <p:spPr>
          <a:xfrm>
            <a:off x="1056000" y="549000"/>
            <a:ext cx="68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Herramientas utilizadas para la comprensión y preparación de los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253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B687CEC-3602-8832-94DB-CD4D242AB79B}"/>
              </a:ext>
            </a:extLst>
          </p:cNvPr>
          <p:cNvSpPr txBox="1"/>
          <p:nvPr/>
        </p:nvSpPr>
        <p:spPr>
          <a:xfrm>
            <a:off x="1056000" y="549000"/>
            <a:ext cx="90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EDA de base de datos completa de Desastres Naturales, pegado sencillo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B6B5F2-6835-F442-058E-A92B5F066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914400"/>
            <a:ext cx="1065474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4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B687CEC-3602-8832-94DB-CD4D242AB79B}"/>
              </a:ext>
            </a:extLst>
          </p:cNvPr>
          <p:cNvSpPr txBox="1"/>
          <p:nvPr/>
        </p:nvSpPr>
        <p:spPr>
          <a:xfrm>
            <a:off x="1056000" y="549000"/>
            <a:ext cx="90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EDA de base de datos de CHINA de Desastres Naturales, pegado como imagen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280CF9-DAE9-7C2D-2B36-469DE8082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39" y="1197534"/>
            <a:ext cx="10080000" cy="543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2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3F5954C-B13E-6711-0DAC-178654F98BB5}"/>
              </a:ext>
            </a:extLst>
          </p:cNvPr>
          <p:cNvSpPr txBox="1"/>
          <p:nvPr/>
        </p:nvSpPr>
        <p:spPr>
          <a:xfrm>
            <a:off x="1056000" y="549000"/>
            <a:ext cx="90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err="1"/>
              <a:t>SubDataset</a:t>
            </a:r>
            <a:r>
              <a:rPr lang="es-VE" dirty="0"/>
              <a:t> : </a:t>
            </a:r>
            <a:r>
              <a:rPr lang="es-VE" dirty="0" err="1"/>
              <a:t>DesNat</a:t>
            </a:r>
            <a:r>
              <a:rPr lang="es-VE" dirty="0"/>
              <a:t> FDES , EDA y Modelo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08462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363</Words>
  <Application>Microsoft Office PowerPoint</Application>
  <PresentationFormat>Panorámica</PresentationFormat>
  <Paragraphs>34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De Marco Z</dc:creator>
  <cp:lastModifiedBy>Rafael De Marco Z</cp:lastModifiedBy>
  <cp:revision>7</cp:revision>
  <dcterms:created xsi:type="dcterms:W3CDTF">2023-07-21T08:34:11Z</dcterms:created>
  <dcterms:modified xsi:type="dcterms:W3CDTF">2023-07-23T06:39:52Z</dcterms:modified>
</cp:coreProperties>
</file>