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2" r:id="rId7"/>
    <p:sldId id="261" r:id="rId8"/>
    <p:sldId id="263" r:id="rId9"/>
    <p:sldId id="264" r:id="rId10"/>
    <p:sldId id="289" r:id="rId11"/>
    <p:sldId id="30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4" r:id="rId36"/>
    <p:sldId id="295" r:id="rId37"/>
    <p:sldId id="296" r:id="rId38"/>
    <p:sldId id="297" r:id="rId39"/>
    <p:sldId id="298" r:id="rId40"/>
    <p:sldId id="299" r:id="rId41"/>
    <p:sldId id="300" r:id="rId42"/>
    <p:sldId id="301" r:id="rId43"/>
    <p:sldId id="302" r:id="rId44"/>
    <p:sldId id="303" r:id="rId45"/>
    <p:sldId id="305" r:id="rId46"/>
    <p:sldId id="306" r:id="rId47"/>
    <p:sldId id="307" r:id="rId48"/>
    <p:sldId id="308" r:id="rId49"/>
    <p:sldId id="309" r:id="rId50"/>
    <p:sldId id="310" r:id="rId51"/>
    <p:sldId id="288" r:id="rId52"/>
    <p:sldId id="290" r:id="rId53"/>
    <p:sldId id="291" r:id="rId54"/>
    <p:sldId id="292" r:id="rId55"/>
    <p:sldId id="293" r:id="rId56"/>
    <p:sldId id="312" r:id="rId57"/>
    <p:sldId id="313" r:id="rId58"/>
    <p:sldId id="31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10508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40529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443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01660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2988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357814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489467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59314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97161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CD98E-C42D-4DA3-9016-1AD4A0D6096A}"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6354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ECD98E-C42D-4DA3-9016-1AD4A0D6096A}"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20623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ECD98E-C42D-4DA3-9016-1AD4A0D6096A}"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196826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ECD98E-C42D-4DA3-9016-1AD4A0D6096A}"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266564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CD98E-C42D-4DA3-9016-1AD4A0D6096A}"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5080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ECD98E-C42D-4DA3-9016-1AD4A0D6096A}"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146506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ECD98E-C42D-4DA3-9016-1AD4A0D6096A}"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3678A-9FF7-4D26-9E0F-E99AA9123422}" type="slidenum">
              <a:rPr lang="en-US" smtClean="0"/>
              <a:t>‹#›</a:t>
            </a:fld>
            <a:endParaRPr lang="en-US"/>
          </a:p>
        </p:txBody>
      </p:sp>
    </p:spTree>
    <p:extLst>
      <p:ext uri="{BB962C8B-B14F-4D97-AF65-F5344CB8AC3E}">
        <p14:creationId xmlns:p14="http://schemas.microsoft.com/office/powerpoint/2010/main" val="313482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ECD98E-C42D-4DA3-9016-1AD4A0D6096A}" type="datetimeFigureOut">
              <a:rPr lang="en-US" smtClean="0"/>
              <a:t>10/11/2021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23678A-9FF7-4D26-9E0F-E99AA9123422}" type="slidenum">
              <a:rPr lang="en-US" smtClean="0"/>
              <a:t>‹#›</a:t>
            </a:fld>
            <a:endParaRPr lang="en-US"/>
          </a:p>
        </p:txBody>
      </p:sp>
    </p:spTree>
    <p:extLst>
      <p:ext uri="{BB962C8B-B14F-4D97-AF65-F5344CB8AC3E}">
        <p14:creationId xmlns:p14="http://schemas.microsoft.com/office/powerpoint/2010/main" val="33880940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094509"/>
            <a:ext cx="7800109" cy="1995055"/>
          </a:xfrm>
        </p:spPr>
        <p:txBody>
          <a:bodyPr/>
          <a:lstStyle/>
          <a:p>
            <a:r>
              <a:rPr lang="en-US" dirty="0" smtClean="0"/>
              <a:t>  C++11   C++14  </a:t>
            </a:r>
            <a:endParaRPr lang="en-US" dirty="0"/>
          </a:p>
        </p:txBody>
      </p:sp>
      <p:sp>
        <p:nvSpPr>
          <p:cNvPr id="4" name="TextBox 3"/>
          <p:cNvSpPr txBox="1"/>
          <p:nvPr/>
        </p:nvSpPr>
        <p:spPr>
          <a:xfrm>
            <a:off x="2327564" y="4170219"/>
            <a:ext cx="6636327" cy="1200329"/>
          </a:xfrm>
          <a:prstGeom prst="rect">
            <a:avLst/>
          </a:prstGeom>
          <a:noFill/>
        </p:spPr>
        <p:txBody>
          <a:bodyPr wrap="square" rtlCol="0">
            <a:spAutoFit/>
          </a:bodyPr>
          <a:lstStyle/>
          <a:p>
            <a:r>
              <a:rPr lang="en-US" dirty="0" smtClean="0"/>
              <a:t>Autores:</a:t>
            </a:r>
          </a:p>
          <a:p>
            <a:r>
              <a:rPr lang="en-US" dirty="0"/>
              <a:t> </a:t>
            </a:r>
            <a:r>
              <a:rPr lang="en-US" dirty="0" smtClean="0"/>
              <a:t>   Alejandro Escobar Giraudy</a:t>
            </a:r>
          </a:p>
          <a:p>
            <a:r>
              <a:rPr lang="en-US" dirty="0"/>
              <a:t> </a:t>
            </a:r>
            <a:r>
              <a:rPr lang="en-US" dirty="0" smtClean="0"/>
              <a:t>   Airelys Collazo Perez</a:t>
            </a:r>
          </a:p>
          <a:p>
            <a:r>
              <a:rPr lang="en-US" dirty="0" smtClean="0"/>
              <a:t>    Henri Daniel </a:t>
            </a:r>
            <a:r>
              <a:rPr lang="en-US" dirty="0" smtClean="0"/>
              <a:t>Peña </a:t>
            </a:r>
            <a:r>
              <a:rPr lang="en-US" dirty="0" smtClean="0"/>
              <a:t>Dequero</a:t>
            </a:r>
            <a:endParaRPr lang="en-US" dirty="0"/>
          </a:p>
        </p:txBody>
      </p:sp>
    </p:spTree>
    <p:extLst>
      <p:ext uri="{BB962C8B-B14F-4D97-AF65-F5344CB8AC3E}">
        <p14:creationId xmlns:p14="http://schemas.microsoft.com/office/powerpoint/2010/main" val="5840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a:t>Uso de memoria. Punteros</a:t>
            </a:r>
          </a:p>
        </p:txBody>
      </p:sp>
      <p:sp>
        <p:nvSpPr>
          <p:cNvPr id="3" name="Content Placeholder 2"/>
          <p:cNvSpPr>
            <a:spLocks noGrp="1"/>
          </p:cNvSpPr>
          <p:nvPr>
            <p:ph idx="1"/>
          </p:nvPr>
        </p:nvSpPr>
        <p:spPr>
          <a:xfrm>
            <a:off x="677334" y="1593273"/>
            <a:ext cx="8596668" cy="4448089"/>
          </a:xfrm>
        </p:spPr>
        <p:txBody>
          <a:bodyPr>
            <a:normAutofit/>
          </a:bodyPr>
          <a:lstStyle/>
          <a:p>
            <a:pPr marL="0" indent="0">
              <a:buNone/>
            </a:pPr>
            <a:r>
              <a:rPr lang="en-US" sz="2400" dirty="0" smtClean="0">
                <a:solidFill>
                  <a:schemeClr val="accent1">
                    <a:lumMod val="75000"/>
                  </a:schemeClr>
                </a:solidFill>
              </a:rPr>
              <a:t>Raw Pointer</a:t>
            </a:r>
          </a:p>
          <a:p>
            <a:pPr marL="0" indent="0">
              <a:buNone/>
            </a:pPr>
            <a:r>
              <a:rPr lang="es-419" dirty="0" smtClean="0"/>
              <a:t>Son los </a:t>
            </a:r>
            <a:r>
              <a:rPr lang="es-419" dirty="0"/>
              <a:t>punteros </a:t>
            </a:r>
            <a:r>
              <a:rPr lang="es-419" dirty="0" smtClean="0"/>
              <a:t>clásicos, por </a:t>
            </a:r>
            <a:r>
              <a:rPr lang="es-419" dirty="0"/>
              <a:t>muy atractivos que parezcan los punteros inteligentes, existen momento donde es mejor usar los clásicos</a:t>
            </a:r>
            <a:r>
              <a:rPr lang="es-419" dirty="0" smtClean="0"/>
              <a:t>.</a:t>
            </a:r>
          </a:p>
          <a:p>
            <a:pPr marL="0" indent="0">
              <a:buNone/>
            </a:pPr>
            <a:r>
              <a:rPr lang="es-419" dirty="0" smtClean="0"/>
              <a:t> Algunas situaciones donde es mejor usar raw pointer son:</a:t>
            </a:r>
          </a:p>
          <a:p>
            <a:pPr marL="0" indent="0">
              <a:buNone/>
            </a:pPr>
            <a:r>
              <a:rPr lang="es-419" dirty="0" smtClean="0"/>
              <a:t>-</a:t>
            </a:r>
            <a:r>
              <a:rPr lang="es-419" dirty="0"/>
              <a:t>Cuando se está realizando un proceso donde el tiempo es muy clave, al punto de necesitar toda la optimización de tiempo posible.</a:t>
            </a:r>
            <a:endParaRPr lang="es-419" dirty="0" smtClean="0"/>
          </a:p>
          <a:p>
            <a:pPr marL="0" indent="0">
              <a:buNone/>
            </a:pPr>
            <a:r>
              <a:rPr lang="es-419" sz="2400" dirty="0" smtClean="0">
                <a:solidFill>
                  <a:schemeClr val="accent1">
                    <a:lumMod val="75000"/>
                  </a:schemeClr>
                </a:solidFill>
              </a:rPr>
              <a:t>-</a:t>
            </a:r>
            <a:r>
              <a:rPr lang="es-419" dirty="0" smtClean="0"/>
              <a:t>Encapsular </a:t>
            </a:r>
            <a:r>
              <a:rPr lang="es-419" dirty="0"/>
              <a:t>funciones. Se haría de la siguiente </a:t>
            </a:r>
            <a:r>
              <a:rPr lang="es-419" dirty="0" smtClean="0"/>
              <a:t>forma:</a:t>
            </a:r>
            <a:r>
              <a:rPr lang="en-US" dirty="0"/>
              <a:t> </a:t>
            </a:r>
            <a:endParaRPr lang="en-US" dirty="0" smtClean="0"/>
          </a:p>
          <a:p>
            <a:pPr marL="0" indent="0">
              <a:buNone/>
            </a:pPr>
            <a:r>
              <a:rPr lang="es-419" b="1" dirty="0" smtClean="0">
                <a:latin typeface="Consolas" panose="020B0609020204030204" pitchFamily="49" charset="0"/>
              </a:rPr>
              <a:t>	</a:t>
            </a:r>
            <a:r>
              <a:rPr lang="es-419" b="1" dirty="0" err="1" smtClean="0">
                <a:latin typeface="Consolas" panose="020B0609020204030204" pitchFamily="49" charset="0"/>
              </a:rPr>
              <a:t>type</a:t>
            </a:r>
            <a:r>
              <a:rPr lang="es-419" b="1" dirty="0" smtClean="0">
                <a:latin typeface="Consolas" panose="020B0609020204030204" pitchFamily="49" charset="0"/>
              </a:rPr>
              <a:t> </a:t>
            </a:r>
            <a:r>
              <a:rPr lang="es-419" b="1" dirty="0">
                <a:latin typeface="Consolas" panose="020B0609020204030204" pitchFamily="49" charset="0"/>
              </a:rPr>
              <a:t>(* </a:t>
            </a:r>
            <a:r>
              <a:rPr lang="es-419" b="1" dirty="0" err="1">
                <a:latin typeface="Consolas" panose="020B0609020204030204" pitchFamily="49" charset="0"/>
              </a:rPr>
              <a:t>funtion_name</a:t>
            </a:r>
            <a:r>
              <a:rPr lang="es-419" b="1" dirty="0">
                <a:latin typeface="Consolas" panose="020B0609020204030204" pitchFamily="49" charset="0"/>
              </a:rPr>
              <a:t>)(</a:t>
            </a:r>
            <a:r>
              <a:rPr lang="es-419" b="1" dirty="0" err="1">
                <a:latin typeface="Consolas" panose="020B0609020204030204" pitchFamily="49" charset="0"/>
              </a:rPr>
              <a:t>parameters</a:t>
            </a:r>
            <a:r>
              <a:rPr lang="es-419" b="1" dirty="0" smtClean="0">
                <a:latin typeface="Consolas" panose="020B0609020204030204" pitchFamily="49" charset="0"/>
              </a:rPr>
              <a:t>)</a:t>
            </a:r>
            <a:r>
              <a:rPr lang="es-419" dirty="0" smtClean="0">
                <a:latin typeface="Consolas" panose="020B0609020204030204" pitchFamily="49" charset="0"/>
              </a:rPr>
              <a:t>.</a:t>
            </a:r>
          </a:p>
          <a:p>
            <a:pPr marL="0" indent="0">
              <a:buNone/>
            </a:pPr>
            <a:r>
              <a:rPr lang="es-419" sz="2400" dirty="0" smtClean="0">
                <a:solidFill>
                  <a:schemeClr val="accent1">
                    <a:lumMod val="75000"/>
                  </a:schemeClr>
                </a:solidFill>
                <a:latin typeface="Consolas" panose="020B0609020204030204" pitchFamily="49" charset="0"/>
              </a:rPr>
              <a:t>-</a:t>
            </a:r>
            <a:r>
              <a:rPr lang="es-419" dirty="0"/>
              <a:t>En el diseño de bibliotecas para otros programadores, puesto que, si no tienen el código fuente, no pueden saber qué recursos están siendo utilizados dentro, por tanto, no queda claro qué tipo de puntero te están devolviendo, ni cuándo pueden perder su referencia.</a:t>
            </a:r>
            <a:endParaRPr lang="en-US" sz="2400" dirty="0" smtClean="0">
              <a:solidFill>
                <a:schemeClr val="accent1">
                  <a:lumMod val="75000"/>
                </a:schemeClr>
              </a:solidFill>
              <a:latin typeface="Consolas" panose="020B0609020204030204" pitchFamily="49" charset="0"/>
            </a:endParaRPr>
          </a:p>
          <a:p>
            <a:pPr marL="0" indent="0">
              <a:buNone/>
            </a:pPr>
            <a:endParaRPr lang="en-US" sz="2400" dirty="0">
              <a:solidFill>
                <a:schemeClr val="accent1">
                  <a:lumMod val="75000"/>
                </a:schemeClr>
              </a:solidFill>
            </a:endParaRPr>
          </a:p>
        </p:txBody>
      </p:sp>
    </p:spTree>
    <p:extLst>
      <p:ext uri="{BB962C8B-B14F-4D97-AF65-F5344CB8AC3E}">
        <p14:creationId xmlns:p14="http://schemas.microsoft.com/office/powerpoint/2010/main" val="421904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291"/>
          </a:xfrm>
        </p:spPr>
        <p:txBody>
          <a:bodyPr/>
          <a:lstStyle/>
          <a:p>
            <a:r>
              <a:rPr lang="en-US" dirty="0"/>
              <a:t>Uso de memoria. Punteros</a:t>
            </a:r>
          </a:p>
        </p:txBody>
      </p:sp>
      <p:sp>
        <p:nvSpPr>
          <p:cNvPr id="3" name="Content Placeholder 2"/>
          <p:cNvSpPr>
            <a:spLocks noGrp="1"/>
          </p:cNvSpPr>
          <p:nvPr>
            <p:ph idx="1"/>
          </p:nvPr>
        </p:nvSpPr>
        <p:spPr>
          <a:xfrm>
            <a:off x="677334" y="1537855"/>
            <a:ext cx="8596668" cy="4849090"/>
          </a:xfrm>
        </p:spPr>
        <p:txBody>
          <a:bodyPr>
            <a:normAutofit/>
          </a:bodyPr>
          <a:lstStyle/>
          <a:p>
            <a:pPr marL="0" indent="0">
              <a:buNone/>
            </a:pPr>
            <a:r>
              <a:rPr lang="en-US" sz="2400" dirty="0">
                <a:solidFill>
                  <a:schemeClr val="accent1">
                    <a:lumMod val="75000"/>
                  </a:schemeClr>
                </a:solidFill>
              </a:rPr>
              <a:t>Raw </a:t>
            </a:r>
            <a:r>
              <a:rPr lang="en-US" sz="2400" dirty="0" smtClean="0">
                <a:solidFill>
                  <a:schemeClr val="accent1">
                    <a:lumMod val="75000"/>
                  </a:schemeClr>
                </a:solidFill>
              </a:rPr>
              <a:t>Pointer</a:t>
            </a:r>
          </a:p>
          <a:p>
            <a:pPr marL="0" indent="0">
              <a:buNone/>
            </a:pPr>
            <a:r>
              <a:rPr lang="en-US" sz="2400" dirty="0">
                <a:solidFill>
                  <a:schemeClr val="accent1">
                    <a:lumMod val="75000"/>
                  </a:schemeClr>
                </a:solidFill>
              </a:rPr>
              <a:t>	</a:t>
            </a:r>
            <a:r>
              <a:rPr lang="en-US" dirty="0" smtClean="0">
                <a:solidFill>
                  <a:schemeClr val="accent1">
                    <a:lumMod val="75000"/>
                  </a:schemeClr>
                </a:solidFill>
              </a:rPr>
              <a:t>Ejemplo:</a:t>
            </a: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//Imprime 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smtClean="0">
              <a:solidFill>
                <a:schemeClr val="accent1">
                  <a:lumMod val="75000"/>
                </a:schemeClr>
              </a:solidFill>
            </a:endParaRPr>
          </a:p>
          <a:p>
            <a:endParaRPr lang="en-US" dirty="0"/>
          </a:p>
        </p:txBody>
      </p:sp>
    </p:spTree>
    <p:extLst>
      <p:ext uri="{BB962C8B-B14F-4D97-AF65-F5344CB8AC3E}">
        <p14:creationId xmlns:p14="http://schemas.microsoft.com/office/powerpoint/2010/main" val="251873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Alias</a:t>
            </a:r>
            <a:endParaRPr lang="en-US" dirty="0"/>
          </a:p>
        </p:txBody>
      </p:sp>
      <p:sp>
        <p:nvSpPr>
          <p:cNvPr id="3" name="Content Placeholder 2"/>
          <p:cNvSpPr>
            <a:spLocks noGrp="1"/>
          </p:cNvSpPr>
          <p:nvPr>
            <p:ph idx="1"/>
          </p:nvPr>
        </p:nvSpPr>
        <p:spPr>
          <a:xfrm>
            <a:off x="677334" y="1524001"/>
            <a:ext cx="8596668" cy="4517362"/>
          </a:xfrm>
        </p:spPr>
        <p:txBody>
          <a:bodyPr>
            <a:normAutofit/>
          </a:bodyPr>
          <a:lstStyle/>
          <a:p>
            <a:pPr marL="0" indent="0">
              <a:buNone/>
            </a:pPr>
            <a:r>
              <a:rPr lang="es-419" sz="2400" dirty="0" smtClean="0">
                <a:latin typeface="+mj-lt"/>
              </a:rPr>
              <a:t>-Es </a:t>
            </a:r>
            <a:r>
              <a:rPr lang="es-419" sz="2400" dirty="0">
                <a:latin typeface="+mj-lt"/>
              </a:rPr>
              <a:t>un mecanismo para </a:t>
            </a:r>
            <a:r>
              <a:rPr lang="es-419" sz="2400" dirty="0" smtClean="0">
                <a:latin typeface="+mj-lt"/>
              </a:rPr>
              <a:t>redefinir </a:t>
            </a:r>
            <a:r>
              <a:rPr lang="es-419" sz="2400" dirty="0">
                <a:latin typeface="+mj-lt"/>
              </a:rPr>
              <a:t>el nombre de una </a:t>
            </a:r>
            <a:r>
              <a:rPr lang="es-419" sz="2400" dirty="0" smtClean="0">
                <a:latin typeface="+mj-lt"/>
              </a:rPr>
              <a:t>clase.</a:t>
            </a:r>
          </a:p>
          <a:p>
            <a:pPr marL="0" indent="0">
              <a:buNone/>
            </a:pPr>
            <a:endParaRPr lang="es-419" sz="2400" dirty="0" smtClean="0">
              <a:latin typeface="+mj-lt"/>
            </a:endParaRPr>
          </a:p>
          <a:p>
            <a:pPr marL="0" marR="0" indent="0">
              <a:lnSpc>
                <a:spcPct val="107000"/>
              </a:lnSpc>
              <a:spcBef>
                <a:spcPts val="0"/>
              </a:spcBef>
              <a:spcAft>
                <a:spcPts val="800"/>
              </a:spcAft>
              <a:buNone/>
            </a:pPr>
            <a:r>
              <a:rPr lang="es-419" sz="2400" dirty="0" smtClean="0">
                <a:solidFill>
                  <a:srgbClr val="000000"/>
                </a:solidFill>
                <a:latin typeface="+mj-lt"/>
                <a:ea typeface="Calibri" panose="020F0502020204030204" pitchFamily="34" charset="0"/>
                <a:cs typeface="Calibri" panose="020F0502020204030204" pitchFamily="34" charset="0"/>
              </a:rPr>
              <a:t>-Para </a:t>
            </a:r>
            <a:r>
              <a:rPr lang="es-419" sz="2400" dirty="0">
                <a:solidFill>
                  <a:srgbClr val="000000"/>
                </a:solidFill>
                <a:latin typeface="+mj-lt"/>
                <a:ea typeface="Calibri" panose="020F0502020204030204" pitchFamily="34" charset="0"/>
                <a:cs typeface="Calibri" panose="020F0502020204030204" pitchFamily="34" charset="0"/>
              </a:rPr>
              <a:t>usar un </a:t>
            </a:r>
            <a:r>
              <a:rPr lang="es-419" sz="2400" b="1" dirty="0">
                <a:solidFill>
                  <a:srgbClr val="000000"/>
                </a:solidFill>
                <a:latin typeface="+mj-lt"/>
                <a:ea typeface="Calibri" panose="020F0502020204030204" pitchFamily="34" charset="0"/>
                <a:cs typeface="Calibri" panose="020F0502020204030204" pitchFamily="34" charset="0"/>
              </a:rPr>
              <a:t>alias</a:t>
            </a:r>
            <a:r>
              <a:rPr lang="es-419" sz="2400" dirty="0">
                <a:solidFill>
                  <a:srgbClr val="000000"/>
                </a:solidFill>
                <a:latin typeface="+mj-lt"/>
                <a:ea typeface="Calibri" panose="020F0502020204030204" pitchFamily="34" charset="0"/>
                <a:cs typeface="Calibri" panose="020F0502020204030204" pitchFamily="34" charset="0"/>
              </a:rPr>
              <a:t> se utiliza la palabra clave </a:t>
            </a:r>
            <a:r>
              <a:rPr lang="es-419" sz="2400" b="1" dirty="0">
                <a:solidFill>
                  <a:srgbClr val="000000"/>
                </a:solidFill>
                <a:latin typeface="+mj-lt"/>
                <a:ea typeface="Calibri" panose="020F0502020204030204" pitchFamily="34" charset="0"/>
                <a:cs typeface="Calibri" panose="020F0502020204030204" pitchFamily="34" charset="0"/>
              </a:rPr>
              <a:t>using</a:t>
            </a:r>
            <a:r>
              <a:rPr lang="es-419" sz="2400" dirty="0">
                <a:solidFill>
                  <a:srgbClr val="000000"/>
                </a:solidFill>
                <a:latin typeface="+mj-lt"/>
                <a:ea typeface="Calibri" panose="020F0502020204030204" pitchFamily="34" charset="0"/>
                <a:cs typeface="Calibri" panose="020F0502020204030204" pitchFamily="34" charset="0"/>
              </a:rPr>
              <a:t>, seguido del nuevo nombre y se iguala al tipo de la siguiente forma:</a:t>
            </a:r>
            <a:endParaRPr lang="en-US" sz="2400" dirty="0">
              <a:latin typeface="+mj-lt"/>
              <a:ea typeface="Calibri" panose="020F0502020204030204" pitchFamily="34" charset="0"/>
              <a:cs typeface="Times New Roman" panose="02020603050405020304" pitchFamily="18" charset="0"/>
            </a:endParaRPr>
          </a:p>
          <a:p>
            <a:pPr marL="0" indent="0">
              <a:buNone/>
            </a:pPr>
            <a:r>
              <a:rPr lang="en-US" sz="2000"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2400"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new_name</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buNone/>
            </a:pPr>
            <a:endPar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r>
              <a:rPr lang="es-419" sz="2400" b="1" dirty="0" smtClean="0">
                <a:solidFill>
                  <a:schemeClr val="accent1">
                    <a:lumMod val="50000"/>
                  </a:schemeClr>
                </a:solidFill>
              </a:rPr>
              <a:t>Ejemplo:</a:t>
            </a:r>
          </a:p>
          <a:p>
            <a:pPr marL="0" marR="0">
              <a:lnSpc>
                <a:spcPct val="107000"/>
              </a:lnSpc>
              <a:spcBef>
                <a:spcPts val="0"/>
              </a:spcBef>
              <a:spcAft>
                <a:spcPts val="800"/>
              </a:spcAft>
            </a:pPr>
            <a:r>
              <a:rPr lang="en-US" sz="2400" b="1"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3843721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Constructores.</a:t>
            </a:r>
            <a:endParaRPr lang="en-US" dirty="0"/>
          </a:p>
        </p:txBody>
      </p:sp>
      <p:sp>
        <p:nvSpPr>
          <p:cNvPr id="3" name="Content Placeholder 2"/>
          <p:cNvSpPr>
            <a:spLocks noGrp="1"/>
          </p:cNvSpPr>
          <p:nvPr>
            <p:ph idx="1"/>
          </p:nvPr>
        </p:nvSpPr>
        <p:spPr>
          <a:xfrm>
            <a:off x="677334" y="1814945"/>
            <a:ext cx="8596668" cy="4226417"/>
          </a:xfrm>
        </p:spPr>
        <p:txBody>
          <a:bodyPr>
            <a:normAutofit/>
          </a:bodyPr>
          <a:lstStyle/>
          <a:p>
            <a:pPr marL="0" indent="0">
              <a:buNone/>
            </a:pPr>
            <a:r>
              <a:rPr lang="en-US" sz="2800" dirty="0" smtClean="0">
                <a:solidFill>
                  <a:schemeClr val="accent1">
                    <a:lumMod val="75000"/>
                  </a:schemeClr>
                </a:solidFill>
              </a:rPr>
              <a:t>Tipos de </a:t>
            </a:r>
            <a:r>
              <a:rPr lang="en-US" sz="2800" dirty="0" err="1" smtClean="0">
                <a:solidFill>
                  <a:schemeClr val="accent1">
                    <a:lumMod val="75000"/>
                  </a:schemeClr>
                </a:solidFill>
              </a:rPr>
              <a:t>constructores</a:t>
            </a:r>
            <a:r>
              <a:rPr lang="en-US" sz="2800" dirty="0" smtClean="0">
                <a:solidFill>
                  <a:schemeClr val="accent1">
                    <a:lumMod val="75000"/>
                  </a:schemeClr>
                </a:solidFill>
              </a:rPr>
              <a:t>:</a:t>
            </a:r>
          </a:p>
          <a:p>
            <a:pPr marL="0" indent="0">
              <a:buNone/>
            </a:pPr>
            <a:r>
              <a:rPr lang="en-US" sz="3200" dirty="0">
                <a:solidFill>
                  <a:schemeClr val="accent1">
                    <a:lumMod val="75000"/>
                  </a:schemeClr>
                </a:solidFill>
              </a:rPr>
              <a:t>	</a:t>
            </a:r>
            <a:r>
              <a:rPr lang="en-US" sz="2000" dirty="0" smtClean="0">
                <a:solidFill>
                  <a:schemeClr val="accent1">
                    <a:lumMod val="75000"/>
                  </a:schemeClr>
                </a:solidFill>
              </a:rPr>
              <a:t>-</a:t>
            </a:r>
            <a:r>
              <a:rPr lang="es-419" sz="2000" dirty="0"/>
              <a:t> </a:t>
            </a:r>
            <a:r>
              <a:rPr lang="es-419" sz="2000" dirty="0" smtClean="0"/>
              <a:t>Constructor clásico</a:t>
            </a:r>
          </a:p>
          <a:p>
            <a:pPr marL="0" indent="0">
              <a:buNone/>
            </a:pPr>
            <a:r>
              <a:rPr lang="es-419" sz="2000" dirty="0">
                <a:solidFill>
                  <a:schemeClr val="accent1">
                    <a:lumMod val="75000"/>
                  </a:schemeClr>
                </a:solidFill>
              </a:rPr>
              <a:t>	</a:t>
            </a:r>
            <a:r>
              <a:rPr lang="es-419" sz="2000" dirty="0" smtClean="0">
                <a:solidFill>
                  <a:schemeClr val="accent1">
                    <a:lumMod val="75000"/>
                  </a:schemeClr>
                </a:solidFill>
              </a:rPr>
              <a:t>-</a:t>
            </a:r>
            <a:r>
              <a:rPr lang="es-419" sz="2000" dirty="0"/>
              <a:t> </a:t>
            </a:r>
            <a:r>
              <a:rPr lang="es-419" sz="2000" dirty="0" smtClean="0"/>
              <a:t>Constructor </a:t>
            </a:r>
            <a:r>
              <a:rPr lang="es-419" sz="2000" b="1" dirty="0" smtClean="0"/>
              <a:t>move</a:t>
            </a:r>
          </a:p>
          <a:p>
            <a:pPr marL="0" indent="0">
              <a:buNone/>
            </a:pPr>
            <a:r>
              <a:rPr lang="es-419" sz="2000" b="1" dirty="0">
                <a:solidFill>
                  <a:schemeClr val="accent1">
                    <a:lumMod val="75000"/>
                  </a:schemeClr>
                </a:solidFill>
              </a:rPr>
              <a:t>	</a:t>
            </a:r>
            <a:r>
              <a:rPr lang="es-419" sz="2000" b="1" dirty="0" smtClean="0">
                <a:solidFill>
                  <a:schemeClr val="accent1">
                    <a:lumMod val="75000"/>
                  </a:schemeClr>
                </a:solidFill>
              </a:rPr>
              <a:t>-</a:t>
            </a:r>
            <a:r>
              <a:rPr lang="es-419" sz="2000" dirty="0"/>
              <a:t> </a:t>
            </a:r>
            <a:r>
              <a:rPr lang="es-419" sz="2000" dirty="0" smtClean="0"/>
              <a:t>Sobrecarga </a:t>
            </a:r>
            <a:r>
              <a:rPr lang="es-419" sz="2000" dirty="0"/>
              <a:t>del operador </a:t>
            </a:r>
            <a:r>
              <a:rPr lang="es-419" sz="2000" b="1" dirty="0"/>
              <a:t>=</a:t>
            </a:r>
            <a:endParaRPr lang="en-US" sz="2000" dirty="0">
              <a:solidFill>
                <a:schemeClr val="accent1">
                  <a:lumMod val="75000"/>
                </a:schemeClr>
              </a:solidFill>
            </a:endParaRPr>
          </a:p>
        </p:txBody>
      </p:sp>
    </p:spTree>
    <p:extLst>
      <p:ext uri="{BB962C8B-B14F-4D97-AF65-F5344CB8AC3E}">
        <p14:creationId xmlns:p14="http://schemas.microsoft.com/office/powerpoint/2010/main" val="1390452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Constructores. Constructor clásico.</a:t>
            </a:r>
            <a:endParaRPr lang="en-US" dirty="0"/>
          </a:p>
        </p:txBody>
      </p:sp>
      <p:sp>
        <p:nvSpPr>
          <p:cNvPr id="3" name="Content Placeholder 2"/>
          <p:cNvSpPr>
            <a:spLocks noGrp="1"/>
          </p:cNvSpPr>
          <p:nvPr>
            <p:ph idx="1"/>
          </p:nvPr>
        </p:nvSpPr>
        <p:spPr/>
        <p:txBody>
          <a:bodyPr>
            <a:normAutofit/>
          </a:bodyPr>
          <a:lstStyle/>
          <a:p>
            <a:r>
              <a:rPr lang="es-419" dirty="0" smtClean="0"/>
              <a:t>Permite instanciar </a:t>
            </a:r>
            <a:r>
              <a:rPr lang="es-419" dirty="0"/>
              <a:t>una </a:t>
            </a:r>
            <a:r>
              <a:rPr lang="es-419" dirty="0" smtClean="0"/>
              <a:t>clase.</a:t>
            </a:r>
          </a:p>
          <a:p>
            <a:r>
              <a:rPr lang="es-419" dirty="0"/>
              <a:t>E</a:t>
            </a:r>
            <a:r>
              <a:rPr lang="es-419" dirty="0" smtClean="0"/>
              <a:t>s </a:t>
            </a:r>
            <a:r>
              <a:rPr lang="es-419" dirty="0"/>
              <a:t>una función que no tiene parámetro de </a:t>
            </a:r>
            <a:r>
              <a:rPr lang="es-419" dirty="0" smtClean="0"/>
              <a:t>devolución.</a:t>
            </a:r>
          </a:p>
          <a:p>
            <a:r>
              <a:rPr lang="es-419" dirty="0"/>
              <a:t>S</a:t>
            </a:r>
            <a:r>
              <a:rPr lang="es-419" dirty="0" smtClean="0"/>
              <a:t>u </a:t>
            </a:r>
            <a:r>
              <a:rPr lang="es-419" dirty="0"/>
              <a:t>nombre coincide con el nombre de la </a:t>
            </a:r>
            <a:r>
              <a:rPr lang="es-419" dirty="0" smtClean="0"/>
              <a:t>clase.</a:t>
            </a:r>
          </a:p>
          <a:p>
            <a:r>
              <a:rPr lang="es-419" dirty="0"/>
              <a:t>Se utiliza de la siguiente forma:</a:t>
            </a:r>
          </a:p>
          <a:p>
            <a:pPr marL="0" indent="0">
              <a:buNone/>
            </a:pPr>
            <a:r>
              <a:rPr lang="es-419" dirty="0"/>
              <a:t>		</a:t>
            </a:r>
            <a:r>
              <a:rPr lang="es-419" b="1" dirty="0"/>
              <a:t>Class_name(</a:t>
            </a:r>
            <a:r>
              <a:rPr lang="es-419" b="1" dirty="0" err="1"/>
              <a:t>parameters</a:t>
            </a:r>
            <a:r>
              <a:rPr lang="es-419" b="1" dirty="0"/>
              <a:t>)</a:t>
            </a:r>
            <a:endParaRPr lang="en-US" dirty="0"/>
          </a:p>
          <a:p>
            <a:pPr marL="0" indent="0">
              <a:buNone/>
            </a:pPr>
            <a:r>
              <a:rPr lang="es-419" b="1" dirty="0"/>
              <a:t>    		</a:t>
            </a:r>
            <a:r>
              <a:rPr lang="es-419" b="1" dirty="0" smtClean="0"/>
              <a:t>	{</a:t>
            </a:r>
            <a:endParaRPr lang="en-US" dirty="0"/>
          </a:p>
          <a:p>
            <a:pPr marL="0" indent="0">
              <a:buNone/>
            </a:pPr>
            <a:r>
              <a:rPr lang="es-419" b="1" dirty="0"/>
              <a:t>        		</a:t>
            </a:r>
            <a:r>
              <a:rPr lang="es-419" b="1" dirty="0" smtClean="0"/>
              <a:t>	</a:t>
            </a:r>
            <a:r>
              <a:rPr lang="es-419" dirty="0" smtClean="0"/>
              <a:t>//</a:t>
            </a:r>
            <a:r>
              <a:rPr lang="es-419" dirty="0"/>
              <a:t>Aquí se deben inicializar los atributos de la clase</a:t>
            </a:r>
            <a:endParaRPr lang="en-US" dirty="0"/>
          </a:p>
          <a:p>
            <a:pPr marL="0" indent="0">
              <a:buNone/>
            </a:pPr>
            <a:r>
              <a:rPr lang="es-419" b="1" dirty="0"/>
              <a:t>    		</a:t>
            </a:r>
            <a:r>
              <a:rPr lang="es-419" b="1" dirty="0" smtClean="0"/>
              <a:t>	}</a:t>
            </a:r>
            <a:endParaRPr lang="es-419" dirty="0" smtClean="0"/>
          </a:p>
          <a:p>
            <a:r>
              <a:rPr lang="es-419" dirty="0"/>
              <a:t>Si una clase no define un constructor </a:t>
            </a:r>
            <a:r>
              <a:rPr lang="es-419" dirty="0" smtClean="0"/>
              <a:t>clásico como el anterior, </a:t>
            </a:r>
            <a:r>
              <a:rPr lang="es-419" dirty="0"/>
              <a:t>se le definirá uno por defecto, el cuál no recibe parámetros</a:t>
            </a:r>
            <a:r>
              <a:rPr lang="es-419" dirty="0" smtClean="0"/>
              <a:t>.</a:t>
            </a:r>
          </a:p>
          <a:p>
            <a:pPr marL="0" indent="0">
              <a:buNone/>
            </a:pPr>
            <a:endParaRPr lang="es-419" b="1" dirty="0" smtClean="0"/>
          </a:p>
        </p:txBody>
      </p:sp>
    </p:spTree>
    <p:extLst>
      <p:ext uri="{BB962C8B-B14F-4D97-AF65-F5344CB8AC3E}">
        <p14:creationId xmlns:p14="http://schemas.microsoft.com/office/powerpoint/2010/main" val="64472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a:t>Constructores. Constructor clásico.</a:t>
            </a:r>
          </a:p>
        </p:txBody>
      </p:sp>
      <p:sp>
        <p:nvSpPr>
          <p:cNvPr id="3" name="Content Placeholder 2"/>
          <p:cNvSpPr>
            <a:spLocks noGrp="1"/>
          </p:cNvSpPr>
          <p:nvPr>
            <p:ph idx="1"/>
          </p:nvPr>
        </p:nvSpPr>
        <p:spPr>
          <a:xfrm>
            <a:off x="677334" y="1551709"/>
            <a:ext cx="8596668" cy="4489653"/>
          </a:xfrm>
        </p:spPr>
        <p:txBody>
          <a:bodyPr/>
          <a:lstStyle/>
          <a:p>
            <a:pPr marL="0" indent="0">
              <a:buNone/>
            </a:pPr>
            <a:r>
              <a:rPr lang="es-419" sz="2400" b="1" dirty="0">
                <a:solidFill>
                  <a:schemeClr val="accent1">
                    <a:lumMod val="50000"/>
                  </a:schemeClr>
                </a:solidFill>
              </a:rPr>
              <a:t>Ejemplo</a:t>
            </a:r>
            <a:r>
              <a:rPr lang="es-419" sz="2400" b="1" dirty="0" smtClean="0">
                <a:solidFill>
                  <a:schemeClr val="accent1">
                    <a:lumMod val="50000"/>
                  </a:schemeClr>
                </a:solidFill>
              </a:rPr>
              <a:t>:</a:t>
            </a:r>
            <a:endParaRPr lang="es-419" sz="2400" b="1" dirty="0">
              <a:solidFill>
                <a:schemeClr val="accent1">
                  <a:lumMod val="50000"/>
                </a:schemeClr>
              </a:solidFill>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&gt;value =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&gt;previous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419"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sz="2000" dirty="0">
                <a:solidFill>
                  <a:srgbClr val="000000"/>
                </a:solidFill>
                <a:ea typeface="Calibri" panose="020F0502020204030204" pitchFamily="34" charset="0"/>
                <a:cs typeface="Calibri" panose="020F0502020204030204" pitchFamily="34" charset="0"/>
              </a:rPr>
              <a:t>Este constructor es utilizado cuando, por ejemplo, dada la clase </a:t>
            </a:r>
            <a:r>
              <a:rPr lang="es-419" sz="2000" b="1" dirty="0">
                <a:solidFill>
                  <a:srgbClr val="000000"/>
                </a:solidFill>
                <a:ea typeface="Calibri" panose="020F0502020204030204" pitchFamily="34" charset="0"/>
                <a:cs typeface="Calibri" panose="020F0502020204030204" pitchFamily="34" charset="0"/>
              </a:rPr>
              <a:t>node</a:t>
            </a:r>
            <a:r>
              <a:rPr lang="es-419" sz="2000" dirty="0">
                <a:solidFill>
                  <a:srgbClr val="000000"/>
                </a:solidFill>
                <a:ea typeface="Calibri" panose="020F0502020204030204" pitchFamily="34" charset="0"/>
                <a:cs typeface="Calibri" panose="020F0502020204030204" pitchFamily="34" charset="0"/>
              </a:rPr>
              <a:t>, hacemos:</a:t>
            </a:r>
            <a:endParaRPr lang="en-US" sz="2000"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node&lt;</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&gt;(5);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449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a:t>Constructores. Constructor clásico.</a:t>
            </a:r>
          </a:p>
        </p:txBody>
      </p:sp>
      <p:sp>
        <p:nvSpPr>
          <p:cNvPr id="3" name="Content Placeholder 2"/>
          <p:cNvSpPr>
            <a:spLocks noGrp="1"/>
          </p:cNvSpPr>
          <p:nvPr>
            <p:ph idx="1"/>
          </p:nvPr>
        </p:nvSpPr>
        <p:spPr>
          <a:xfrm>
            <a:off x="677334" y="1620981"/>
            <a:ext cx="8596668" cy="4420381"/>
          </a:xfrm>
        </p:spPr>
        <p:txBody>
          <a:bodyPr>
            <a:normAutofit fontScale="92500" lnSpcReduction="10000"/>
          </a:bodyPr>
          <a:lstStyle/>
          <a:p>
            <a:pPr marL="0" indent="0">
              <a:buNone/>
            </a:pPr>
            <a:r>
              <a:rPr lang="en-US" sz="2400" dirty="0" smtClean="0">
                <a:solidFill>
                  <a:schemeClr val="accent1">
                    <a:lumMod val="75000"/>
                  </a:schemeClr>
                </a:solidFill>
              </a:rPr>
              <a:t>Copy Constructor:</a:t>
            </a:r>
          </a:p>
          <a:p>
            <a:pPr marL="0" indent="0">
              <a:buNone/>
            </a:pPr>
            <a:r>
              <a:rPr lang="es-419" dirty="0" smtClean="0"/>
              <a:t>Utiliza </a:t>
            </a:r>
            <a:r>
              <a:rPr lang="es-419" dirty="0"/>
              <a:t>la idea anterior </a:t>
            </a:r>
            <a:r>
              <a:rPr lang="es-419" dirty="0" smtClean="0"/>
              <a:t>pero, </a:t>
            </a:r>
            <a:r>
              <a:rPr lang="es-419" dirty="0"/>
              <a:t>en vez de copiar las referencias, </a:t>
            </a:r>
            <a:r>
              <a:rPr lang="es-419" dirty="0" smtClean="0"/>
              <a:t>copia </a:t>
            </a:r>
            <a:r>
              <a:rPr lang="es-419" dirty="0"/>
              <a:t>los valores de los atributos de una </a:t>
            </a:r>
            <a:r>
              <a:rPr lang="es-419" dirty="0" smtClean="0"/>
              <a:t>instancia </a:t>
            </a:r>
            <a:r>
              <a:rPr lang="es-419" dirty="0"/>
              <a:t>de una clase a otra instancia de la misma </a:t>
            </a:r>
            <a:r>
              <a:rPr lang="es-419" dirty="0" smtClean="0"/>
              <a:t>clase.</a:t>
            </a:r>
          </a:p>
          <a:p>
            <a:pPr marL="0" indent="0">
              <a:buNone/>
            </a:pPr>
            <a:endParaRPr lang="es-419" sz="2400" dirty="0">
              <a:solidFill>
                <a:schemeClr val="accent1">
                  <a:lumMod val="75000"/>
                </a:schemeClr>
              </a:solidFill>
            </a:endParaRPr>
          </a:p>
          <a:p>
            <a:pPr marL="0" indent="0">
              <a:buNone/>
            </a:pPr>
            <a:r>
              <a:rPr lang="es-419" sz="2400" b="1" dirty="0">
                <a:solidFill>
                  <a:schemeClr val="accent1">
                    <a:lumMod val="50000"/>
                  </a:schemeClr>
                </a:solidFill>
              </a:rPr>
              <a:t>Ejemplo</a:t>
            </a:r>
            <a:r>
              <a:rPr lang="es-419" sz="2400" b="1" dirty="0" smtClean="0">
                <a:solidFill>
                  <a:schemeClr val="accent1">
                    <a:lumMod val="50000"/>
                  </a:schemeClr>
                </a:solidFill>
              </a:rPr>
              <a:t>:</a:t>
            </a:r>
          </a:p>
          <a:p>
            <a:pPr marL="0" indent="0">
              <a:buNone/>
            </a:pPr>
            <a:endParaRPr lang="es-419" sz="2400" b="1" dirty="0">
              <a:solidFill>
                <a:schemeClr val="accent1">
                  <a:lumMod val="50000"/>
                </a:schemeClr>
              </a:solidFill>
            </a:endParaRPr>
          </a:p>
          <a:p>
            <a:pPr marL="0" indent="0">
              <a:lnSpc>
                <a:spcPct val="107000"/>
              </a:lnSpc>
              <a:spcBef>
                <a:spcPts val="0"/>
              </a:spcBef>
              <a:buNone/>
            </a:pP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sz="24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&amp;</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.value </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.previous </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.previous;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.next </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.next;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sz="2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solidFill>
                <a:schemeClr val="accent1">
                  <a:lumMod val="75000"/>
                </a:schemeClr>
              </a:solidFill>
            </a:endParaRPr>
          </a:p>
        </p:txBody>
      </p:sp>
    </p:spTree>
    <p:extLst>
      <p:ext uri="{BB962C8B-B14F-4D97-AF65-F5344CB8AC3E}">
        <p14:creationId xmlns:p14="http://schemas.microsoft.com/office/powerpoint/2010/main" val="2431019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3" y="609600"/>
            <a:ext cx="8977744" cy="1320800"/>
          </a:xfrm>
        </p:spPr>
        <p:txBody>
          <a:bodyPr/>
          <a:lstStyle/>
          <a:p>
            <a:r>
              <a:rPr lang="en-US" dirty="0"/>
              <a:t>Constructores</a:t>
            </a:r>
            <a:r>
              <a:rPr lang="en-US" dirty="0" smtClean="0"/>
              <a:t>. Sobrecarga del operador =.</a:t>
            </a:r>
            <a:endParaRPr lang="en-US" dirty="0"/>
          </a:p>
        </p:txBody>
      </p:sp>
      <p:sp>
        <p:nvSpPr>
          <p:cNvPr id="3" name="Content Placeholder 2"/>
          <p:cNvSpPr>
            <a:spLocks noGrp="1"/>
          </p:cNvSpPr>
          <p:nvPr>
            <p:ph idx="1"/>
          </p:nvPr>
        </p:nvSpPr>
        <p:spPr>
          <a:xfrm>
            <a:off x="677334" y="1246909"/>
            <a:ext cx="8596668" cy="4794453"/>
          </a:xfrm>
        </p:spPr>
        <p:txBody>
          <a:bodyPr>
            <a:normAutofit/>
          </a:bodyPr>
          <a:lstStyle/>
          <a:p>
            <a:endParaRPr lang="es-419" dirty="0" smtClean="0"/>
          </a:p>
          <a:p>
            <a:endParaRPr lang="es-419" dirty="0"/>
          </a:p>
          <a:p>
            <a:r>
              <a:rPr lang="es-419" dirty="0" smtClean="0"/>
              <a:t>Se </a:t>
            </a:r>
            <a:r>
              <a:rPr lang="es-419" dirty="0"/>
              <a:t>trata de redefinir qué ocurre cuando queremos instanciar una clase a partir </a:t>
            </a:r>
            <a:r>
              <a:rPr lang="es-419" dirty="0" smtClean="0"/>
              <a:t>de igualarla a otra instancia ya existente de la misma clase.</a:t>
            </a:r>
          </a:p>
          <a:p>
            <a:r>
              <a:rPr lang="es-419" dirty="0"/>
              <a:t>Este operador se </a:t>
            </a:r>
            <a:r>
              <a:rPr lang="es-419" dirty="0" smtClean="0"/>
              <a:t>sobrecarga:</a:t>
            </a:r>
          </a:p>
          <a:p>
            <a:pPr marL="0" marR="0" indent="0">
              <a:lnSpc>
                <a:spcPct val="107000"/>
              </a:lnSpc>
              <a:spcBef>
                <a:spcPts val="0"/>
              </a:spcBef>
              <a:spcAft>
                <a:spcPts val="800"/>
              </a:spcAft>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void</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operator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class_instance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//Aquí se pasan los parámetros de </a:t>
            </a: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class_instance</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 nuestra      </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instancia de la clase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45125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609600"/>
            <a:ext cx="8899929" cy="1320800"/>
          </a:xfrm>
        </p:spPr>
        <p:txBody>
          <a:bodyPr/>
          <a:lstStyle/>
          <a:p>
            <a:r>
              <a:rPr lang="en-US" dirty="0"/>
              <a:t>Constructores. Sobrecarga del operador =.</a:t>
            </a:r>
          </a:p>
        </p:txBody>
      </p:sp>
      <p:sp>
        <p:nvSpPr>
          <p:cNvPr id="3" name="Content Placeholder 2"/>
          <p:cNvSpPr>
            <a:spLocks noGrp="1"/>
          </p:cNvSpPr>
          <p:nvPr>
            <p:ph idx="1"/>
          </p:nvPr>
        </p:nvSpPr>
        <p:spPr/>
        <p:txBody>
          <a:bodyPr/>
          <a:lstStyle/>
          <a:p>
            <a:pPr marL="0" indent="0">
              <a:lnSpc>
                <a:spcPct val="107000"/>
              </a:lnSpc>
              <a:spcBef>
                <a:spcPts val="0"/>
              </a:spcBef>
              <a:spcAft>
                <a:spcPts val="800"/>
              </a:spcAft>
              <a:buNone/>
            </a:pPr>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void</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operator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&gt;value =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-&gt;Get_Value;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&gt;previous =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-&gt;previous;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&gt;next =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new_node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419" b="1" dirty="0" smtClean="0">
                <a:solidFill>
                  <a:schemeClr val="accent1">
                    <a:lumMod val="50000"/>
                  </a:schemeClr>
                </a:solidFill>
              </a:rPr>
              <a:t>Ejemplo donde se refleja:</a:t>
            </a:r>
            <a:endParaRPr lang="es-419" b="1" dirty="0">
              <a:solidFill>
                <a:schemeClr val="accent1">
                  <a:lumMod val="50000"/>
                </a:schemeClr>
              </a:solidFill>
            </a:endParaRP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node&lt;</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&gt;(5);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 b = 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3912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Constructores</a:t>
            </a:r>
            <a:r>
              <a:rPr lang="en-US" dirty="0" smtClean="0"/>
              <a:t>. Constructor move.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48691"/>
                <a:ext cx="8596668" cy="4392671"/>
              </a:xfrm>
            </p:spPr>
            <p:txBody>
              <a:bodyPr>
                <a:normAutofit fontScale="92500" lnSpcReduction="10000"/>
              </a:bodyPr>
              <a:lstStyle/>
              <a:p>
                <a:r>
                  <a:rPr lang="es-419" dirty="0" smtClean="0"/>
                  <a:t>Puede </a:t>
                </a:r>
                <a:r>
                  <a:rPr lang="es-419" dirty="0"/>
                  <a:t>pasar los valores (no las referencias) de los atributos dentro de una primera instancia de una clase a una segunda instancia de la misma clase, dejando la primera instancia totalmente vacía</a:t>
                </a:r>
                <a:r>
                  <a:rPr lang="es-419" dirty="0" smtClean="0"/>
                  <a:t>.</a:t>
                </a:r>
              </a:p>
              <a:p>
                <a:r>
                  <a:rPr lang="es-419" dirty="0"/>
                  <a:t>S</a:t>
                </a:r>
                <a:r>
                  <a:rPr lang="es-419" dirty="0" smtClean="0"/>
                  <a:t>e </a:t>
                </a:r>
                <a:r>
                  <a:rPr lang="es-419" dirty="0"/>
                  <a:t>debe colocar una función con nombre igual al de la clase, recibiendo como parámetro una instancia de esa misma </a:t>
                </a:r>
                <a:r>
                  <a:rPr lang="es-419" dirty="0" smtClean="0"/>
                  <a:t>clase, </a:t>
                </a:r>
                <a:r>
                  <a:rPr lang="es-419" dirty="0"/>
                  <a:t>además en el parámetro de entrada se debe colocar, delante del nombre del parámetro, </a:t>
                </a:r>
                <a:r>
                  <a:rPr lang="es-419" dirty="0" smtClean="0"/>
                  <a:t>un </a:t>
                </a:r>
                <a14:m>
                  <m:oMath xmlns:m="http://schemas.openxmlformats.org/officeDocument/2006/math">
                    <m:r>
                      <a:rPr lang="en-US" b="0" i="1" smtClean="0">
                        <a:latin typeface="Cambria Math" panose="02040503050406030204" pitchFamily="18" charset="0"/>
                      </a:rPr>
                      <m:t>&amp;&amp;</m:t>
                    </m:r>
                    <m:r>
                      <a:rPr lang="en-US" b="0" i="0" smtClean="0">
                        <a:latin typeface="Cambria Math" panose="02040503050406030204" pitchFamily="18" charset="0"/>
                      </a:rPr>
                      <m:t>.</m:t>
                    </m:r>
                  </m:oMath>
                </a14:m>
                <a:endParaRPr lang="en-US" dirty="0" smtClean="0"/>
              </a:p>
              <a:p>
                <a:endParaRPr lang="en-US" dirty="0"/>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Sería de la forma siguiente:</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Class_name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&amp;&amp;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class_instance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Aquí copiamos los valores de los atributos de </a:t>
                </a: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class_instance</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 </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los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atributos de</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nuestra clase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Luego borramos los valores en los atributos de </a:t>
                </a:r>
                <a:r>
                  <a:rPr lang="es-419" b="1" dirty="0">
                    <a:latin typeface="Calibri" panose="020F0502020204030204" pitchFamily="34" charset="0"/>
                    <a:ea typeface="Calibri" panose="020F0502020204030204" pitchFamily="34" charset="0"/>
                    <a:cs typeface="Calibri" panose="020F0502020204030204" pitchFamily="34" charset="0"/>
                  </a:rPr>
                  <a:t>class_instance</a:t>
                </a:r>
                <a:r>
                  <a:rPr lang="es-419" dirty="0">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48691"/>
                <a:ext cx="8596668" cy="4392671"/>
              </a:xfrm>
              <a:blipFill>
                <a:blip r:embed="rId2"/>
                <a:stretch>
                  <a:fillRect l="-71" t="-971" r="-638"/>
                </a:stretch>
              </a:blipFill>
            </p:spPr>
            <p:txBody>
              <a:bodyPr/>
              <a:lstStyle/>
              <a:p>
                <a:r>
                  <a:rPr lang="en-US">
                    <a:noFill/>
                  </a:rPr>
                  <a:t> </a:t>
                </a:r>
              </a:p>
            </p:txBody>
          </p:sp>
        </mc:Fallback>
      </mc:AlternateContent>
    </p:spTree>
    <p:extLst>
      <p:ext uri="{BB962C8B-B14F-4D97-AF65-F5344CB8AC3E}">
        <p14:creationId xmlns:p14="http://schemas.microsoft.com/office/powerpoint/2010/main" val="1838954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lstStyle/>
          <a:p>
            <a:r>
              <a:rPr lang="en-US" dirty="0" smtClean="0"/>
              <a:t>Temas a abordar:</a:t>
            </a:r>
            <a:endParaRPr lang="en-US" dirty="0"/>
          </a:p>
        </p:txBody>
      </p:sp>
      <p:sp>
        <p:nvSpPr>
          <p:cNvPr id="3" name="Content Placeholder 2"/>
          <p:cNvSpPr>
            <a:spLocks noGrp="1"/>
          </p:cNvSpPr>
          <p:nvPr>
            <p:ph idx="1"/>
          </p:nvPr>
        </p:nvSpPr>
        <p:spPr>
          <a:xfrm>
            <a:off x="677334" y="1953491"/>
            <a:ext cx="8596668" cy="4087871"/>
          </a:xfrm>
        </p:spPr>
        <p:txBody>
          <a:bodyPr/>
          <a:lstStyle/>
          <a:p>
            <a:r>
              <a:rPr lang="en-US" dirty="0" smtClean="0"/>
              <a:t>-Genericidad.</a:t>
            </a:r>
          </a:p>
          <a:p>
            <a:r>
              <a:rPr lang="en-US" dirty="0" smtClean="0"/>
              <a:t>-Uso de la memoria. Punteros.</a:t>
            </a:r>
          </a:p>
          <a:p>
            <a:r>
              <a:rPr lang="en-US" dirty="0" smtClean="0"/>
              <a:t>-Alias.</a:t>
            </a:r>
          </a:p>
          <a:p>
            <a:r>
              <a:rPr lang="en-US" dirty="0" smtClean="0"/>
              <a:t>-Constructores.</a:t>
            </a:r>
          </a:p>
          <a:p>
            <a:r>
              <a:rPr lang="en-US" dirty="0" smtClean="0"/>
              <a:t>-Expresiones</a:t>
            </a:r>
          </a:p>
          <a:p>
            <a:r>
              <a:rPr lang="en-US" dirty="0" smtClean="0"/>
              <a:t>-Expresiones lambda.</a:t>
            </a:r>
          </a:p>
          <a:p>
            <a:r>
              <a:rPr lang="en-US" dirty="0" smtClean="0"/>
              <a:t>-Destructor.</a:t>
            </a:r>
          </a:p>
          <a:p>
            <a:r>
              <a:rPr lang="es-US" dirty="0" smtClean="0"/>
              <a:t>-Excepciones.</a:t>
            </a:r>
          </a:p>
          <a:p>
            <a:r>
              <a:rPr lang="es-US" dirty="0" smtClean="0"/>
              <a:t>-Inferencia de tipo</a:t>
            </a:r>
            <a:r>
              <a:rPr lang="es-US" dirty="0" smtClean="0"/>
              <a:t>.</a:t>
            </a:r>
          </a:p>
          <a:p>
            <a:r>
              <a:rPr lang="es-US" dirty="0" smtClean="0"/>
              <a:t>-</a:t>
            </a:r>
            <a:r>
              <a:rPr lang="es-US" dirty="0" err="1" smtClean="0"/>
              <a:t>Linked</a:t>
            </a:r>
            <a:r>
              <a:rPr lang="es-US" dirty="0" smtClean="0"/>
              <a:t> </a:t>
            </a:r>
            <a:r>
              <a:rPr lang="es-US" dirty="0" err="1" smtClean="0"/>
              <a:t>List</a:t>
            </a:r>
            <a:r>
              <a:rPr lang="es-US" smtClean="0"/>
              <a:t>.</a:t>
            </a:r>
            <a:endParaRPr lang="en-US" dirty="0" smtClean="0"/>
          </a:p>
          <a:p>
            <a:endParaRPr lang="en-US" dirty="0"/>
          </a:p>
        </p:txBody>
      </p:sp>
    </p:spTree>
    <p:extLst>
      <p:ext uri="{BB962C8B-B14F-4D97-AF65-F5344CB8AC3E}">
        <p14:creationId xmlns:p14="http://schemas.microsoft.com/office/powerpoint/2010/main" val="2210642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a:t>Constructores. Constructor move.</a:t>
            </a:r>
          </a:p>
        </p:txBody>
      </p:sp>
      <p:sp>
        <p:nvSpPr>
          <p:cNvPr id="3" name="Content Placeholder 2"/>
          <p:cNvSpPr>
            <a:spLocks noGrp="1"/>
          </p:cNvSpPr>
          <p:nvPr>
            <p:ph idx="1"/>
          </p:nvPr>
        </p:nvSpPr>
        <p:spPr>
          <a:xfrm>
            <a:off x="677334" y="1607127"/>
            <a:ext cx="8596668" cy="4434235"/>
          </a:xfrm>
        </p:spPr>
        <p:txBody>
          <a:bodyPr>
            <a:normAutofit lnSpcReduction="10000"/>
          </a:bodyPr>
          <a:lstStyle/>
          <a:p>
            <a:pPr marL="0" indent="0">
              <a:buNone/>
            </a:pPr>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&gt;&amp;&amp;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.value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.previous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.previous;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.next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.value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6F008A"/>
                </a:solidFill>
                <a:latin typeface="Consolas" panose="020B0609020204030204" pitchFamily="49" charset="0"/>
                <a:ea typeface="Calibri" panose="020F0502020204030204" pitchFamily="34" charset="0"/>
                <a:cs typeface="Consolas" panose="020B0609020204030204" pitchFamily="49" charset="0"/>
              </a:rPr>
              <a:t>NULL</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.previous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808080"/>
                </a:solidFill>
                <a:latin typeface="Consolas" panose="020B0609020204030204" pitchFamily="49" charset="0"/>
                <a:ea typeface="Calibri" panose="020F0502020204030204" pitchFamily="34" charset="0"/>
                <a:cs typeface="Consolas" panose="020B0609020204030204" pitchFamily="49" charset="0"/>
              </a:rPr>
              <a:t>other_node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.next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0"/>
              </a:spcBef>
              <a:spcAft>
                <a:spcPts val="800"/>
              </a:spcAft>
              <a:buNone/>
            </a:pPr>
            <a:r>
              <a:rPr lang="es-419" b="1" dirty="0" smtClean="0">
                <a:solidFill>
                  <a:srgbClr val="000000"/>
                </a:solidFill>
                <a:ea typeface="Calibri" panose="020F0502020204030204" pitchFamily="34" charset="0"/>
                <a:cs typeface="Times New Roman" panose="02020603050405020304" pitchFamily="18" charset="0"/>
              </a:rPr>
              <a:t>Para usarlo sería:</a:t>
            </a: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class_1</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class_1(parameters);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class_1</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b = std::move(a);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smtClean="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8720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s-US" dirty="0" smtClean="0"/>
              <a:t>Expresiones.</a:t>
            </a:r>
            <a:endParaRPr lang="en-US" dirty="0"/>
          </a:p>
        </p:txBody>
      </p:sp>
      <p:sp>
        <p:nvSpPr>
          <p:cNvPr id="3" name="Content Placeholder 2"/>
          <p:cNvSpPr>
            <a:spLocks noGrp="1"/>
          </p:cNvSpPr>
          <p:nvPr>
            <p:ph idx="1"/>
          </p:nvPr>
        </p:nvSpPr>
        <p:spPr>
          <a:xfrm>
            <a:off x="677334" y="1593273"/>
            <a:ext cx="8596668" cy="4448089"/>
          </a:xfrm>
        </p:spPr>
        <p:txBody>
          <a:bodyPr/>
          <a:lstStyle/>
          <a:p>
            <a:r>
              <a:rPr lang="es-419" dirty="0" smtClean="0"/>
              <a:t>Es una </a:t>
            </a:r>
            <a:r>
              <a:rPr lang="es-419" dirty="0"/>
              <a:t>serie secuencial de operadores y operandos que especifican una acción que debe ser realizada </a:t>
            </a:r>
            <a:r>
              <a:rPr lang="es-419" dirty="0" smtClean="0"/>
              <a:t>por </a:t>
            </a:r>
            <a:r>
              <a:rPr lang="es-419" dirty="0"/>
              <a:t>la computadora</a:t>
            </a:r>
            <a:r>
              <a:rPr lang="es-419" dirty="0" smtClean="0"/>
              <a:t>.</a:t>
            </a:r>
          </a:p>
          <a:p>
            <a:endParaRPr lang="es-419" dirty="0" smtClean="0"/>
          </a:p>
          <a:p>
            <a:r>
              <a:rPr lang="es-419" dirty="0"/>
              <a:t>A partir de </a:t>
            </a:r>
            <a:r>
              <a:rPr lang="es-419" b="1" dirty="0"/>
              <a:t>C++11</a:t>
            </a:r>
            <a:r>
              <a:rPr lang="es-419" dirty="0"/>
              <a:t> las expresiones fueron divididas en distintas </a:t>
            </a:r>
            <a:r>
              <a:rPr lang="es-419" dirty="0" smtClean="0"/>
              <a:t>categorías</a:t>
            </a:r>
            <a:r>
              <a:rPr lang="en-US" dirty="0" smtClean="0"/>
              <a:t>:</a:t>
            </a:r>
          </a:p>
          <a:p>
            <a:pPr marL="0" indent="0">
              <a:buNone/>
            </a:pPr>
            <a:r>
              <a:rPr lang="en-US" dirty="0"/>
              <a:t>	</a:t>
            </a:r>
            <a:r>
              <a:rPr lang="en-US" dirty="0" smtClean="0"/>
              <a:t>	- </a:t>
            </a:r>
            <a:r>
              <a:rPr lang="es-419" b="1" dirty="0"/>
              <a:t>glvalue</a:t>
            </a:r>
            <a:r>
              <a:rPr lang="es-419" dirty="0"/>
              <a:t> (generalized left value)</a:t>
            </a:r>
            <a:endParaRPr lang="en-US" dirty="0" smtClean="0"/>
          </a:p>
          <a:p>
            <a:pPr marL="0" indent="0">
              <a:buNone/>
            </a:pPr>
            <a:r>
              <a:rPr lang="en-US" dirty="0"/>
              <a:t>	</a:t>
            </a:r>
            <a:r>
              <a:rPr lang="en-US" dirty="0" smtClean="0"/>
              <a:t>	- </a:t>
            </a:r>
            <a:r>
              <a:rPr lang="es-419" b="1" dirty="0"/>
              <a:t>xvalue</a:t>
            </a:r>
            <a:r>
              <a:rPr lang="es-419" dirty="0"/>
              <a:t> (expiring value)</a:t>
            </a:r>
            <a:endParaRPr lang="en-US" dirty="0" smtClean="0"/>
          </a:p>
          <a:p>
            <a:pPr marL="0" indent="0">
              <a:buNone/>
            </a:pPr>
            <a:r>
              <a:rPr lang="en-US" dirty="0"/>
              <a:t>	</a:t>
            </a:r>
            <a:r>
              <a:rPr lang="en-US" dirty="0" smtClean="0"/>
              <a:t>	- </a:t>
            </a:r>
            <a:r>
              <a:rPr lang="es-419" b="1" dirty="0"/>
              <a:t>lvalue</a:t>
            </a:r>
            <a:r>
              <a:rPr lang="es-419" dirty="0"/>
              <a:t> (left value)</a:t>
            </a:r>
            <a:endParaRPr lang="en-US" dirty="0" smtClean="0"/>
          </a:p>
          <a:p>
            <a:pPr marL="0" indent="0">
              <a:buNone/>
            </a:pPr>
            <a:r>
              <a:rPr lang="en-US" dirty="0"/>
              <a:t>	</a:t>
            </a:r>
            <a:r>
              <a:rPr lang="en-US" dirty="0" smtClean="0"/>
              <a:t>	- </a:t>
            </a:r>
            <a:r>
              <a:rPr lang="es-419" b="1" dirty="0"/>
              <a:t>prvalue</a:t>
            </a:r>
            <a:r>
              <a:rPr lang="es-419" dirty="0"/>
              <a:t> (pure right value) </a:t>
            </a:r>
            <a:endParaRPr lang="en-US" dirty="0" smtClean="0"/>
          </a:p>
          <a:p>
            <a:pPr marL="0" indent="0">
              <a:buNone/>
            </a:pPr>
            <a:r>
              <a:rPr lang="en-US" dirty="0"/>
              <a:t>	</a:t>
            </a:r>
            <a:r>
              <a:rPr lang="en-US" dirty="0" smtClean="0"/>
              <a:t>	- </a:t>
            </a:r>
            <a:r>
              <a:rPr lang="es-419" b="1" dirty="0"/>
              <a:t>rvalue</a:t>
            </a:r>
            <a:r>
              <a:rPr lang="es-419" dirty="0"/>
              <a:t> (right value)</a:t>
            </a:r>
            <a:endParaRPr lang="en-US" dirty="0"/>
          </a:p>
        </p:txBody>
      </p:sp>
    </p:spTree>
    <p:extLst>
      <p:ext uri="{BB962C8B-B14F-4D97-AF65-F5344CB8AC3E}">
        <p14:creationId xmlns:p14="http://schemas.microsoft.com/office/powerpoint/2010/main" val="128693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3564"/>
          </a:xfrm>
        </p:spPr>
        <p:txBody>
          <a:bodyPr/>
          <a:lstStyle/>
          <a:p>
            <a:r>
              <a:rPr lang="es-US" dirty="0"/>
              <a:t>Expresiones</a:t>
            </a:r>
            <a:r>
              <a:rPr lang="es-US" dirty="0" smtClean="0"/>
              <a:t>. lvalue.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20983"/>
                <a:ext cx="8596668" cy="4420380"/>
              </a:xfrm>
            </p:spPr>
            <p:txBody>
              <a:bodyPr/>
              <a:lstStyle/>
              <a:p>
                <a:r>
                  <a:rPr lang="es-419" dirty="0" smtClean="0"/>
                  <a:t>Son considerados </a:t>
                </a:r>
                <a:r>
                  <a:rPr lang="es-419" dirty="0"/>
                  <a:t>aquellas entidades que tienen un identificador, como pueden ser las variables que representan un espacio en memoria. </a:t>
                </a:r>
                <a:endParaRPr lang="es-419" dirty="0" smtClean="0"/>
              </a:p>
              <a:p>
                <a:r>
                  <a:rPr lang="es-419" dirty="0"/>
                  <a:t>E</a:t>
                </a:r>
                <a:r>
                  <a:rPr lang="es-419" dirty="0" smtClean="0"/>
                  <a:t>n </a:t>
                </a:r>
                <a:r>
                  <a:rPr lang="es-419" dirty="0"/>
                  <a:t>una expresión, es aquello que se encuentra en la parte </a:t>
                </a:r>
                <a:r>
                  <a:rPr lang="es-419" dirty="0" smtClean="0"/>
                  <a:t>izquierda.</a:t>
                </a:r>
              </a:p>
              <a:p>
                <a:r>
                  <a:rPr lang="es-419" dirty="0"/>
                  <a:t>Es posible obtener su dirección en memoria a partir del uso de </a:t>
                </a:r>
                <a14:m>
                  <m:oMath xmlns:m="http://schemas.openxmlformats.org/officeDocument/2006/math">
                    <m:r>
                      <a:rPr lang="en-US" b="0" i="1" smtClean="0">
                        <a:latin typeface="Cambria Math" panose="02040503050406030204" pitchFamily="18" charset="0"/>
                      </a:rPr>
                      <m:t>&amp;</m:t>
                    </m:r>
                  </m:oMath>
                </a14:m>
                <a:r>
                  <a:rPr lang="es-419" dirty="0" smtClean="0"/>
                  <a:t>.</a:t>
                </a:r>
              </a:p>
              <a:p>
                <a:r>
                  <a:rPr lang="es-419" dirty="0"/>
                  <a:t>L</a:t>
                </a:r>
                <a:r>
                  <a:rPr lang="es-419" dirty="0" smtClean="0"/>
                  <a:t>a </a:t>
                </a:r>
                <a:r>
                  <a:rPr lang="es-419" dirty="0"/>
                  <a:t>referencia </a:t>
                </a:r>
                <a:r>
                  <a:rPr lang="es-419" b="1" dirty="0" smtClean="0"/>
                  <a:t>lvalue</a:t>
                </a:r>
                <a:r>
                  <a:rPr lang="es-419" dirty="0"/>
                  <a:t> </a:t>
                </a:r>
                <a:r>
                  <a:rPr lang="es-419" dirty="0" smtClean="0"/>
                  <a:t>constituye </a:t>
                </a:r>
                <a:r>
                  <a:rPr lang="es-419" dirty="0"/>
                  <a:t>cualquier tipo de referencia que sea declarada con un único </a:t>
                </a:r>
                <a14:m>
                  <m:oMath xmlns:m="http://schemas.openxmlformats.org/officeDocument/2006/math">
                    <m:r>
                      <a:rPr lang="en-US" b="0" i="1" smtClean="0">
                        <a:latin typeface="Cambria Math" panose="02040503050406030204" pitchFamily="18" charset="0"/>
                      </a:rPr>
                      <m:t>&amp;</m:t>
                    </m:r>
                  </m:oMath>
                </a14:m>
                <a:r>
                  <a:rPr lang="es-419" dirty="0" smtClean="0"/>
                  <a:t>. </a:t>
                </a:r>
              </a:p>
              <a:p>
                <a:endParaRPr lang="es-419" dirty="0" smtClean="0"/>
              </a:p>
              <a:p>
                <a:pPr marL="0" indent="0">
                  <a:buNone/>
                </a:pPr>
                <a:r>
                  <a:rPr lang="es-419" b="1" dirty="0">
                    <a:solidFill>
                      <a:schemeClr val="accent1">
                        <a:lumMod val="50000"/>
                      </a:schemeClr>
                    </a:solidFill>
                  </a:rPr>
                  <a:t>Ejemplo:</a:t>
                </a:r>
              </a:p>
              <a:p>
                <a:pPr marL="0" indent="0">
                  <a:buNone/>
                </a:pPr>
                <a:r>
                  <a:rPr lang="es-419" b="1" dirty="0" smtClean="0"/>
                  <a:t>	</a:t>
                </a:r>
                <a:r>
                  <a:rPr lang="es-419" b="1" dirty="0" smtClean="0">
                    <a:latin typeface="Consolas" panose="020B0609020204030204" pitchFamily="49" charset="0"/>
                  </a:rPr>
                  <a:t>Int </a:t>
                </a:r>
                <a:r>
                  <a:rPr lang="es-419" b="1" dirty="0">
                    <a:latin typeface="Consolas" panose="020B0609020204030204" pitchFamily="49" charset="0"/>
                  </a:rPr>
                  <a:t>a = 5;</a:t>
                </a:r>
                <a:r>
                  <a:rPr lang="es-419" dirty="0">
                    <a:latin typeface="Consolas" panose="020B0609020204030204" pitchFamily="49" charset="0"/>
                  </a:rPr>
                  <a:t> // a constituye un </a:t>
                </a:r>
                <a:r>
                  <a:rPr lang="es-419" b="1" dirty="0">
                    <a:latin typeface="Consolas" panose="020B0609020204030204" pitchFamily="49" charset="0"/>
                  </a:rPr>
                  <a:t>lvalue</a:t>
                </a:r>
                <a:endParaRPr lang="en-US" dirty="0">
                  <a:latin typeface="Consolas" panose="020B0609020204030204" pitchFamily="49" charset="0"/>
                </a:endParaRPr>
              </a:p>
              <a:p>
                <a:pPr marL="0" indent="0">
                  <a:buNone/>
                </a:pPr>
                <a:r>
                  <a:rPr lang="es-419" b="1" dirty="0" smtClean="0">
                    <a:latin typeface="Consolas" panose="020B0609020204030204" pitchFamily="49" charset="0"/>
                  </a:rPr>
                  <a:t>	Int </a:t>
                </a:r>
                <a:r>
                  <a:rPr lang="es-419" b="1" dirty="0">
                    <a:latin typeface="Consolas" panose="020B0609020204030204" pitchFamily="49" charset="0"/>
                  </a:rPr>
                  <a:t>&amp;b = a;</a:t>
                </a:r>
                <a:r>
                  <a:rPr lang="es-419" dirty="0">
                    <a:latin typeface="Consolas" panose="020B0609020204030204" pitchFamily="49" charset="0"/>
                  </a:rPr>
                  <a:t> // b constituye una referencia </a:t>
                </a:r>
                <a:r>
                  <a:rPr lang="es-419" b="1" dirty="0">
                    <a:latin typeface="Consolas" panose="020B0609020204030204" pitchFamily="49" charset="0"/>
                  </a:rPr>
                  <a:t>lvalue</a:t>
                </a:r>
                <a:r>
                  <a:rPr lang="es-419" dirty="0">
                    <a:latin typeface="Consolas" panose="020B0609020204030204" pitchFamily="49" charset="0"/>
                  </a:rPr>
                  <a:t>.</a:t>
                </a:r>
                <a:endParaRPr lang="en-US" dirty="0">
                  <a:latin typeface="Consolas" panose="020B0609020204030204" pitchFamily="49"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20983"/>
                <a:ext cx="8596668" cy="4420380"/>
              </a:xfrm>
              <a:blipFill>
                <a:blip r:embed="rId2"/>
                <a:stretch>
                  <a:fillRect l="-567" t="-966"/>
                </a:stretch>
              </a:blipFill>
            </p:spPr>
            <p:txBody>
              <a:bodyPr/>
              <a:lstStyle/>
              <a:p>
                <a:r>
                  <a:rPr lang="en-US">
                    <a:noFill/>
                  </a:rPr>
                  <a:t> </a:t>
                </a:r>
              </a:p>
            </p:txBody>
          </p:sp>
        </mc:Fallback>
      </mc:AlternateContent>
    </p:spTree>
    <p:extLst>
      <p:ext uri="{BB962C8B-B14F-4D97-AF65-F5344CB8AC3E}">
        <p14:creationId xmlns:p14="http://schemas.microsoft.com/office/powerpoint/2010/main" val="4180304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S" dirty="0"/>
              <a:t>Expresiones. </a:t>
            </a:r>
            <a:r>
              <a:rPr lang="es-US" dirty="0" smtClean="0"/>
              <a:t>rvalue</a:t>
            </a:r>
            <a:r>
              <a:rPr lang="es-US" dirty="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930400"/>
                <a:ext cx="8596668" cy="4110962"/>
              </a:xfrm>
            </p:spPr>
            <p:txBody>
              <a:bodyPr/>
              <a:lstStyle/>
              <a:p>
                <a:r>
                  <a:rPr lang="es-419" dirty="0" smtClean="0"/>
                  <a:t>Son considerados </a:t>
                </a:r>
                <a:r>
                  <a:rPr lang="es-419" dirty="0"/>
                  <a:t>aquellos resultados de operadores, funciones, </a:t>
                </a:r>
                <a:r>
                  <a:rPr lang="es-419" dirty="0" smtClean="0"/>
                  <a:t>etc., </a:t>
                </a:r>
                <a:r>
                  <a:rPr lang="es-419" dirty="0"/>
                  <a:t>que representen un valor, no una referencia</a:t>
                </a:r>
                <a:r>
                  <a:rPr lang="es-419" dirty="0" smtClean="0"/>
                  <a:t>.</a:t>
                </a:r>
              </a:p>
              <a:p>
                <a:r>
                  <a:rPr lang="es-419" dirty="0"/>
                  <a:t>E</a:t>
                </a:r>
                <a:r>
                  <a:rPr lang="es-419" dirty="0" smtClean="0"/>
                  <a:t>n </a:t>
                </a:r>
                <a:r>
                  <a:rPr lang="es-419" dirty="0"/>
                  <a:t>una expresión, es en muchos casos </a:t>
                </a:r>
                <a:r>
                  <a:rPr lang="es-419" dirty="0" smtClean="0"/>
                  <a:t>aquello </a:t>
                </a:r>
                <a:r>
                  <a:rPr lang="es-419" dirty="0"/>
                  <a:t>que se encuentra en el lado </a:t>
                </a:r>
                <a:r>
                  <a:rPr lang="es-419" dirty="0" smtClean="0"/>
                  <a:t>derecho del </a:t>
                </a:r>
                <a:r>
                  <a:rPr lang="es-419" b="1" dirty="0"/>
                  <a:t>=</a:t>
                </a:r>
                <a:r>
                  <a:rPr lang="es-419" dirty="0"/>
                  <a:t>. </a:t>
                </a:r>
                <a:endParaRPr lang="es-419" dirty="0" smtClean="0"/>
              </a:p>
              <a:p>
                <a:r>
                  <a:rPr lang="es-419" dirty="0"/>
                  <a:t>No es posible obtener su dirección en memoria a partir del uso de </a:t>
                </a:r>
                <a14:m>
                  <m:oMath xmlns:m="http://schemas.openxmlformats.org/officeDocument/2006/math">
                    <m:r>
                      <a:rPr lang="en-US" b="0" i="1" smtClean="0">
                        <a:latin typeface="Cambria Math" panose="02040503050406030204" pitchFamily="18" charset="0"/>
                      </a:rPr>
                      <m:t>&amp;</m:t>
                    </m:r>
                  </m:oMath>
                </a14:m>
                <a:r>
                  <a:rPr lang="en-US" dirty="0" smtClean="0"/>
                  <a:t>.</a:t>
                </a:r>
              </a:p>
              <a:p>
                <a:r>
                  <a:rPr lang="es-419" dirty="0"/>
                  <a:t>L</a:t>
                </a:r>
                <a:r>
                  <a:rPr lang="es-419" dirty="0" smtClean="0"/>
                  <a:t>a </a:t>
                </a:r>
                <a:r>
                  <a:rPr lang="es-419" dirty="0"/>
                  <a:t>referencia </a:t>
                </a:r>
                <a:r>
                  <a:rPr lang="es-419" b="1" dirty="0" smtClean="0"/>
                  <a:t>rvalue</a:t>
                </a:r>
                <a:r>
                  <a:rPr lang="es-419" dirty="0"/>
                  <a:t> </a:t>
                </a:r>
                <a:r>
                  <a:rPr lang="es-419" dirty="0" smtClean="0"/>
                  <a:t>fue introducida </a:t>
                </a:r>
                <a:r>
                  <a:rPr lang="es-419" dirty="0"/>
                  <a:t>en </a:t>
                </a:r>
                <a:r>
                  <a:rPr lang="es-419" b="1" dirty="0"/>
                  <a:t>C++11</a:t>
                </a:r>
                <a:r>
                  <a:rPr lang="es-419" dirty="0"/>
                  <a:t>, y </a:t>
                </a:r>
                <a:r>
                  <a:rPr lang="es-419" dirty="0" smtClean="0"/>
                  <a:t> </a:t>
                </a:r>
                <a:r>
                  <a:rPr lang="es-419" dirty="0"/>
                  <a:t>constituye cualquier tipo de referencia declarada con </a:t>
                </a:r>
                <a:r>
                  <a:rPr lang="es-419" dirty="0" smtClean="0"/>
                  <a:t>doble</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&amp;&amp;</m:t>
                    </m:r>
                    <m:r>
                      <a:rPr lang="en-US" b="0" i="0"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930400"/>
                <a:ext cx="8596668" cy="4110962"/>
              </a:xfrm>
              <a:blipFill>
                <a:blip r:embed="rId2"/>
                <a:stretch>
                  <a:fillRect l="-142" t="-1039"/>
                </a:stretch>
              </a:blipFill>
            </p:spPr>
            <p:txBody>
              <a:bodyPr/>
              <a:lstStyle/>
              <a:p>
                <a:r>
                  <a:rPr lang="en-US">
                    <a:noFill/>
                  </a:rPr>
                  <a:t> </a:t>
                </a:r>
              </a:p>
            </p:txBody>
          </p:sp>
        </mc:Fallback>
      </mc:AlternateContent>
    </p:spTree>
    <p:extLst>
      <p:ext uri="{BB962C8B-B14F-4D97-AF65-F5344CB8AC3E}">
        <p14:creationId xmlns:p14="http://schemas.microsoft.com/office/powerpoint/2010/main" val="104326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S" dirty="0"/>
              <a:t>Expresiones. rvalue.</a:t>
            </a:r>
            <a:endParaRPr lang="en-US" dirty="0"/>
          </a:p>
        </p:txBody>
      </p:sp>
      <p:sp>
        <p:nvSpPr>
          <p:cNvPr id="3" name="Content Placeholder 2"/>
          <p:cNvSpPr>
            <a:spLocks noGrp="1"/>
          </p:cNvSpPr>
          <p:nvPr>
            <p:ph idx="1"/>
          </p:nvPr>
        </p:nvSpPr>
        <p:spPr>
          <a:xfrm>
            <a:off x="677334" y="1745673"/>
            <a:ext cx="8596668" cy="4295689"/>
          </a:xfrm>
        </p:spPr>
        <p:txBody>
          <a:bodyPr>
            <a:normAutofit/>
          </a:bodyPr>
          <a:lstStyle/>
          <a:p>
            <a:pPr marL="0" indent="0">
              <a:buNone/>
            </a:pPr>
            <a:r>
              <a:rPr lang="es-419" sz="2400" b="1" dirty="0">
                <a:solidFill>
                  <a:schemeClr val="accent1">
                    <a:lumMod val="75000"/>
                  </a:schemeClr>
                </a:solidFill>
                <a:latin typeface="Consolas" panose="020B0609020204030204" pitchFamily="49" charset="0"/>
              </a:rPr>
              <a:t>std::</a:t>
            </a:r>
            <a:r>
              <a:rPr lang="es-419" sz="2400" b="1" dirty="0" smtClean="0">
                <a:solidFill>
                  <a:schemeClr val="accent1">
                    <a:lumMod val="75000"/>
                  </a:schemeClr>
                </a:solidFill>
                <a:latin typeface="Consolas" panose="020B0609020204030204" pitchFamily="49" charset="0"/>
              </a:rPr>
              <a:t>move</a:t>
            </a:r>
          </a:p>
          <a:p>
            <a:pPr marL="0" indent="0">
              <a:buNone/>
            </a:pPr>
            <a:r>
              <a:rPr lang="es-419" dirty="0"/>
              <a:t>Siendo lo contrario al </a:t>
            </a:r>
            <a:r>
              <a:rPr lang="es-419" b="1" dirty="0"/>
              <a:t>Constructor  Copy</a:t>
            </a:r>
            <a:r>
              <a:rPr lang="es-419" dirty="0"/>
              <a:t>, el </a:t>
            </a:r>
            <a:r>
              <a:rPr lang="es-419" b="1" dirty="0"/>
              <a:t>Constructor Move</a:t>
            </a:r>
            <a:r>
              <a:rPr lang="es-419" dirty="0"/>
              <a:t> permite mover un </a:t>
            </a:r>
            <a:r>
              <a:rPr lang="es-419" dirty="0" smtClean="0"/>
              <a:t>objeto </a:t>
            </a:r>
            <a:r>
              <a:rPr lang="es-419" dirty="0"/>
              <a:t>de un instancia a otra, convirtiendo el objeto en una referencia </a:t>
            </a:r>
            <a:r>
              <a:rPr lang="es-419" b="1" dirty="0" smtClean="0"/>
              <a:t>rvalue.</a:t>
            </a:r>
            <a:r>
              <a:rPr lang="es-419" dirty="0" smtClean="0"/>
              <a:t> </a:t>
            </a:r>
          </a:p>
          <a:p>
            <a:pPr marL="0" indent="0">
              <a:buNone/>
            </a:pPr>
            <a:endParaRPr lang="es-419" sz="2400" dirty="0">
              <a:solidFill>
                <a:schemeClr val="accent1">
                  <a:lumMod val="75000"/>
                </a:schemeClr>
              </a:solidFill>
              <a:latin typeface="Consolas" panose="020B0609020204030204" pitchFamily="49" charset="0"/>
            </a:endParaRPr>
          </a:p>
          <a:p>
            <a:pPr marL="0" indent="0">
              <a:buNone/>
            </a:pPr>
            <a:r>
              <a:rPr lang="es-419" dirty="0"/>
              <a:t>La principal característica es que el primer objeto no queda inutilizable, para luego poder ser reutilizado o destruido, lo cual constituye un avance en el manejo de memoria dinámico que propone </a:t>
            </a:r>
            <a:r>
              <a:rPr lang="es-419" b="1" dirty="0"/>
              <a:t>C++</a:t>
            </a:r>
            <a:r>
              <a:rPr lang="es-419" dirty="0"/>
              <a:t>.</a:t>
            </a:r>
            <a:endParaRPr lang="en-US" sz="24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182041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5236"/>
          </a:xfrm>
        </p:spPr>
        <p:txBody>
          <a:bodyPr/>
          <a:lstStyle/>
          <a:p>
            <a:r>
              <a:rPr lang="en-US" dirty="0" smtClean="0"/>
              <a:t>Linked List.</a:t>
            </a:r>
            <a:r>
              <a:rPr lang="es-419" b="1" dirty="0"/>
              <a:t> </a:t>
            </a:r>
            <a:r>
              <a:rPr lang="es-419" b="1" dirty="0" smtClean="0"/>
              <a:t>list-initialization.</a:t>
            </a:r>
            <a:r>
              <a:rPr lang="es-419" dirty="0" smtClean="0"/>
              <a:t> </a:t>
            </a:r>
            <a:endParaRPr lang="en-US" dirty="0"/>
          </a:p>
        </p:txBody>
      </p:sp>
      <p:sp>
        <p:nvSpPr>
          <p:cNvPr id="3" name="Content Placeholder 2"/>
          <p:cNvSpPr>
            <a:spLocks noGrp="1"/>
          </p:cNvSpPr>
          <p:nvPr>
            <p:ph idx="1"/>
          </p:nvPr>
        </p:nvSpPr>
        <p:spPr>
          <a:xfrm>
            <a:off x="677334" y="1995055"/>
            <a:ext cx="8596668" cy="4046307"/>
          </a:xfrm>
        </p:spPr>
        <p:txBody>
          <a:bodyPr/>
          <a:lstStyle/>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Hacer un constructor que permita </a:t>
            </a:r>
            <a:r>
              <a:rPr lang="es-419" b="1" dirty="0">
                <a:solidFill>
                  <a:srgbClr val="000000"/>
                </a:solidFill>
                <a:ea typeface="Calibri" panose="020F0502020204030204" pitchFamily="34" charset="0"/>
                <a:cs typeface="Calibri" panose="020F0502020204030204" pitchFamily="34" charset="0"/>
              </a:rPr>
              <a:t>list_initialization</a:t>
            </a:r>
            <a:r>
              <a:rPr lang="es-419" dirty="0">
                <a:solidFill>
                  <a:srgbClr val="000000"/>
                </a:solidFill>
                <a:ea typeface="Calibri" panose="020F0502020204030204" pitchFamily="34" charset="0"/>
                <a:cs typeface="Calibri" panose="020F0502020204030204" pitchFamily="34" charset="0"/>
              </a:rPr>
              <a:t> le permite a la clase poder inicializar como si fuera una lista.</a:t>
            </a:r>
            <a:endParaRPr lang="en-US" sz="1600" dirty="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Por ejemplo, hacer:</a:t>
            </a:r>
            <a:endParaRPr lang="en-US" sz="1600"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Class_name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class_instance = {value_1, value_2,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0"/>
              </a:spcBef>
              <a:spcAft>
                <a:spcPts val="80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Para ellos se usa un constructor de la siguiente forma:</a:t>
            </a:r>
            <a:endParaRPr lang="en-US" sz="1600" dirty="0">
              <a:ea typeface="Calibri" panose="020F0502020204030204" pitchFamily="34" charset="0"/>
              <a:cs typeface="Times New Roman" panose="02020603050405020304" pitchFamily="18" charset="0"/>
            </a:endParaRPr>
          </a:p>
          <a:p>
            <a:pPr marL="0" indent="0">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Class_name(</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initializer_list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p>
        </p:txBody>
      </p:sp>
    </p:spTree>
    <p:extLst>
      <p:ext uri="{BB962C8B-B14F-4D97-AF65-F5344CB8AC3E}">
        <p14:creationId xmlns:p14="http://schemas.microsoft.com/office/powerpoint/2010/main" val="782349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r>
              <a:rPr lang="es-419" b="1" dirty="0"/>
              <a:t> list-initialization.</a:t>
            </a:r>
            <a:r>
              <a:rPr lang="es-419" dirty="0"/>
              <a:t> </a:t>
            </a:r>
            <a:endParaRPr lang="en-US" dirty="0"/>
          </a:p>
        </p:txBody>
      </p:sp>
      <p:sp>
        <p:nvSpPr>
          <p:cNvPr id="3" name="Content Placeholder 2"/>
          <p:cNvSpPr>
            <a:spLocks noGrp="1"/>
          </p:cNvSpPr>
          <p:nvPr>
            <p:ph idx="1"/>
          </p:nvPr>
        </p:nvSpPr>
        <p:spPr/>
        <p:txBody>
          <a:bodyPr/>
          <a:lstStyle/>
          <a:p>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a:t>
            </a:r>
            <a:r>
              <a:rPr lang="en-US"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initializer_list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for_each(</a:t>
            </a:r>
            <a:r>
              <a:rPr lang="en-US" b="1" dirty="0" err="1" smtClean="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.end(),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614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smtClean="0"/>
              <a:t>List. Inicializaci</a:t>
            </a:r>
            <a:r>
              <a:rPr lang="es-US" dirty="0" err="1"/>
              <a:t>ó</a:t>
            </a:r>
            <a:r>
              <a:rPr lang="en-US" dirty="0" smtClean="0"/>
              <a:t>n.</a:t>
            </a:r>
            <a:endParaRPr lang="en-US" dirty="0"/>
          </a:p>
        </p:txBody>
      </p:sp>
      <p:sp>
        <p:nvSpPr>
          <p:cNvPr id="3" name="Content Placeholder 2"/>
          <p:cNvSpPr>
            <a:spLocks noGrp="1"/>
          </p:cNvSpPr>
          <p:nvPr>
            <p:ph idx="1"/>
          </p:nvPr>
        </p:nvSpPr>
        <p:spPr/>
        <p:txBody>
          <a:bodyPr/>
          <a:lstStyle/>
          <a:p>
            <a:r>
              <a:rPr lang="en-US" dirty="0" smtClean="0"/>
              <a:t>Ya sabemos dos v</a:t>
            </a:r>
            <a:r>
              <a:rPr lang="es-US" dirty="0" smtClean="0"/>
              <a:t>í</a:t>
            </a:r>
            <a:r>
              <a:rPr lang="en-US" dirty="0" smtClean="0"/>
              <a:t>as para inicializar nuestra linked_list:</a:t>
            </a:r>
          </a:p>
          <a:p>
            <a:pPr marL="0" marR="0" indent="0">
              <a:lnSpc>
                <a:spcPct val="107000"/>
              </a:lnSpc>
              <a:spcBef>
                <a:spcPts val="0"/>
              </a:spcBef>
              <a:spcAft>
                <a:spcPts val="800"/>
              </a:spcAft>
              <a:buNone/>
            </a:pPr>
            <a:endPar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800"/>
              </a:spcAft>
              <a:buNone/>
            </a:pP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linked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 linked_2 = { 1,2,3,4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3024134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s-US" dirty="0" smtClean="0"/>
              <a:t>Linked List. Más constructores.</a:t>
            </a:r>
            <a:endParaRPr lang="en-US" dirty="0"/>
          </a:p>
        </p:txBody>
      </p:sp>
      <p:sp>
        <p:nvSpPr>
          <p:cNvPr id="3" name="Content Placeholder 2"/>
          <p:cNvSpPr>
            <a:spLocks noGrp="1"/>
          </p:cNvSpPr>
          <p:nvPr>
            <p:ph idx="1"/>
          </p:nvPr>
        </p:nvSpPr>
        <p:spPr>
          <a:xfrm>
            <a:off x="677334" y="1565565"/>
            <a:ext cx="8596668" cy="4475798"/>
          </a:xfrm>
        </p:spPr>
        <p:txBody>
          <a:bodyPr/>
          <a:lstStyle/>
          <a:p>
            <a:r>
              <a:rPr lang="es-419" b="1" dirty="0">
                <a:solidFill>
                  <a:schemeClr val="accent1">
                    <a:lumMod val="50000"/>
                  </a:schemeClr>
                </a:solidFill>
              </a:rPr>
              <a:t>Ejemplo</a:t>
            </a:r>
            <a:r>
              <a:rPr lang="es-419" b="1" dirty="0" smtClean="0">
                <a:solidFill>
                  <a:schemeClr val="accent1">
                    <a:lumMod val="50000"/>
                  </a:schemeClr>
                </a:solidFill>
              </a:rPr>
              <a:t>:</a:t>
            </a:r>
          </a:p>
          <a:p>
            <a:endParaRPr lang="es-419" b="1" dirty="0">
              <a:solidFill>
                <a:schemeClr val="accent1">
                  <a:lumMod val="50000"/>
                </a:schemeClr>
              </a:solidFill>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for_each(</a:t>
            </a:r>
            <a:r>
              <a:rPr lang="en-US" b="1" dirty="0" err="1" smtClean="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.end(),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buNone/>
            </a:pPr>
            <a:r>
              <a:rPr lang="es-419" dirty="0" smtClean="0"/>
              <a:t>Esta</a:t>
            </a:r>
            <a:r>
              <a:rPr lang="es-419" dirty="0" smtClean="0"/>
              <a:t> </a:t>
            </a:r>
            <a:r>
              <a:rPr lang="es-419" dirty="0"/>
              <a:t>implementación para que a partir de un </a:t>
            </a:r>
            <a:r>
              <a:rPr lang="es-419" b="1" dirty="0"/>
              <a:t>vector</a:t>
            </a:r>
            <a:r>
              <a:rPr lang="es-419" dirty="0"/>
              <a:t> pudiéramos construir nuestra clase </a:t>
            </a:r>
            <a:r>
              <a:rPr lang="es-419" b="1" dirty="0"/>
              <a:t>linked_list</a:t>
            </a:r>
            <a:r>
              <a:rPr lang="es-419" dirty="0"/>
              <a:t> fue idéntica a la forma de proceder con </a:t>
            </a:r>
            <a:r>
              <a:rPr lang="es-419" b="1" dirty="0" smtClean="0"/>
              <a:t>list_inicialization.</a:t>
            </a:r>
            <a:endParaRPr lang="en-US" dirty="0"/>
          </a:p>
        </p:txBody>
      </p:sp>
    </p:spTree>
    <p:extLst>
      <p:ext uri="{BB962C8B-B14F-4D97-AF65-F5344CB8AC3E}">
        <p14:creationId xmlns:p14="http://schemas.microsoft.com/office/powerpoint/2010/main" val="329151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Expresiones lambda.</a:t>
            </a:r>
            <a:endParaRPr lang="en-US" dirty="0"/>
          </a:p>
        </p:txBody>
      </p:sp>
      <p:sp>
        <p:nvSpPr>
          <p:cNvPr id="3" name="Content Placeholder 2"/>
          <p:cNvSpPr>
            <a:spLocks noGrp="1"/>
          </p:cNvSpPr>
          <p:nvPr>
            <p:ph idx="1"/>
          </p:nvPr>
        </p:nvSpPr>
        <p:spPr>
          <a:xfrm>
            <a:off x="677334" y="1690255"/>
            <a:ext cx="8596668" cy="4351107"/>
          </a:xfrm>
        </p:spPr>
        <p:txBody>
          <a:bodyPr/>
          <a:lstStyle/>
          <a:p>
            <a:r>
              <a:rPr lang="es-419" dirty="0"/>
              <a:t>S</a:t>
            </a:r>
            <a:r>
              <a:rPr lang="es-419" dirty="0" smtClean="0"/>
              <a:t>on </a:t>
            </a:r>
            <a:r>
              <a:rPr lang="es-419" dirty="0"/>
              <a:t>utilizadas en </a:t>
            </a:r>
            <a:r>
              <a:rPr lang="es-419" b="1" dirty="0"/>
              <a:t>C++</a:t>
            </a:r>
            <a:r>
              <a:rPr lang="es-419" dirty="0"/>
              <a:t> </a:t>
            </a:r>
            <a:r>
              <a:rPr lang="es-419" dirty="0" smtClean="0"/>
              <a:t>para </a:t>
            </a:r>
            <a:r>
              <a:rPr lang="es-419" dirty="0"/>
              <a:t>definir funciones anónimas que puedan ser utilizadas en una pequeña sección de código</a:t>
            </a:r>
            <a:r>
              <a:rPr lang="es-419" dirty="0" smtClean="0"/>
              <a:t>.</a:t>
            </a:r>
          </a:p>
          <a:p>
            <a:r>
              <a:rPr lang="es-419" dirty="0"/>
              <a:t>N</a:t>
            </a:r>
            <a:r>
              <a:rPr lang="es-419" dirty="0" smtClean="0"/>
              <a:t>o </a:t>
            </a:r>
            <a:r>
              <a:rPr lang="es-419" dirty="0"/>
              <a:t>pueden ser reutilizadas ni llamadas de forma externa por alguna otra función que no sea aquella en la que se encuentran declaradas una vez han cumplido su </a:t>
            </a:r>
            <a:r>
              <a:rPr lang="es-419" dirty="0" smtClean="0"/>
              <a:t>objet</a:t>
            </a:r>
            <a:r>
              <a:rPr lang="es-419" dirty="0"/>
              <a:t>ivo. </a:t>
            </a:r>
            <a:endParaRPr lang="es-419" dirty="0" smtClean="0"/>
          </a:p>
          <a:p>
            <a:endParaRPr lang="es-419" dirty="0" smtClean="0"/>
          </a:p>
          <a:p>
            <a:pPr marL="0" marR="0">
              <a:lnSpc>
                <a:spcPct val="107000"/>
              </a:lnSpc>
              <a:spcBef>
                <a:spcPts val="0"/>
              </a:spcBef>
              <a:spcAft>
                <a:spcPts val="800"/>
              </a:spcAft>
            </a:pPr>
            <a:r>
              <a:rPr lang="es-419" dirty="0">
                <a:solidFill>
                  <a:srgbClr val="000000"/>
                </a:solidFill>
                <a:ea typeface="Calibri" panose="020F0502020204030204" pitchFamily="34" charset="0"/>
                <a:cs typeface="Calibri" panose="020F0502020204030204" pitchFamily="34" charset="0"/>
              </a:rPr>
              <a:t>Sería de la siguiente forma:</a:t>
            </a:r>
            <a:endParaRPr lang="en-US" sz="1600"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parameters_1](parameters_2)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a:solidFill>
                  <a:srgbClr val="000000"/>
                </a:solidFill>
                <a:latin typeface="Calibri" panose="020F0502020204030204" pitchFamily="34" charset="0"/>
                <a:ea typeface="Calibri" panose="020F0502020204030204" pitchFamily="34" charset="0"/>
                <a:cs typeface="Calibri" panose="020F0502020204030204" pitchFamily="34" charset="0"/>
              </a:rPr>
              <a:t>Cosas que realiza la función con los parámetros.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s-419"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857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29491"/>
          </a:xfrm>
        </p:spPr>
        <p:txBody>
          <a:bodyPr>
            <a:normAutofit fontScale="90000"/>
          </a:bodyPr>
          <a:lstStyle/>
          <a:p>
            <a:r>
              <a:rPr lang="en-US" dirty="0" smtClean="0"/>
              <a:t>Genericidad</a:t>
            </a:r>
            <a:endParaRPr lang="en-US" dirty="0"/>
          </a:p>
        </p:txBody>
      </p:sp>
      <p:sp>
        <p:nvSpPr>
          <p:cNvPr id="3" name="Content Placeholder 2"/>
          <p:cNvSpPr>
            <a:spLocks noGrp="1"/>
          </p:cNvSpPr>
          <p:nvPr>
            <p:ph idx="1"/>
          </p:nvPr>
        </p:nvSpPr>
        <p:spPr>
          <a:xfrm>
            <a:off x="677334" y="1648691"/>
            <a:ext cx="8596668" cy="4682836"/>
          </a:xfrm>
        </p:spPr>
        <p:txBody>
          <a:bodyPr>
            <a:normAutofit fontScale="92500" lnSpcReduction="10000"/>
          </a:bodyPr>
          <a:lstStyle/>
          <a:p>
            <a:pPr marL="0" indent="0">
              <a:buNone/>
            </a:pPr>
            <a:r>
              <a:rPr lang="en-US" dirty="0" smtClean="0"/>
              <a:t>    </a:t>
            </a:r>
            <a:r>
              <a:rPr lang="en-US" sz="2400" dirty="0" smtClean="0"/>
              <a:t>Para la genericidad en C++ hacemos </a:t>
            </a:r>
            <a:r>
              <a:rPr lang="en-US" sz="2400" dirty="0" err="1" smtClean="0"/>
              <a:t>uso</a:t>
            </a:r>
            <a:r>
              <a:rPr lang="en-US" sz="2400" dirty="0" smtClean="0"/>
              <a:t> de la plantilla:</a:t>
            </a:r>
          </a:p>
          <a:p>
            <a:pPr marL="0" indent="0">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marL="0" indent="0">
              <a:buNone/>
            </a:pPr>
            <a:r>
              <a:rPr lang="es-419" b="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buNone/>
            </a:pPr>
            <a:endPar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r>
              <a:rPr lang="es-419" sz="2400" dirty="0" smtClean="0"/>
              <a:t>Esta se pone antes de la clase</a:t>
            </a:r>
            <a:r>
              <a:rPr lang="es-419" sz="2400" dirty="0"/>
              <a:t>, y permite el uso de variables genéricas en la </a:t>
            </a:r>
            <a:r>
              <a:rPr lang="es-419" sz="2400" dirty="0" smtClean="0"/>
              <a:t>misma.</a:t>
            </a:r>
          </a:p>
          <a:p>
            <a:pPr marL="0" indent="0">
              <a:buNone/>
            </a:pPr>
            <a:r>
              <a:rPr lang="es-419" sz="2400" dirty="0" smtClean="0"/>
              <a:t>Ejemplo:</a:t>
            </a:r>
          </a:p>
          <a:p>
            <a:pPr marL="0" indent="0">
              <a:lnSpc>
                <a:spcPct val="107000"/>
              </a:lnSpc>
              <a:spcBef>
                <a:spcPts val="0"/>
              </a:spcBef>
              <a:buNone/>
            </a:pPr>
            <a:r>
              <a:rPr lang="es-419" sz="2400" dirty="0"/>
              <a:t> </a:t>
            </a:r>
            <a:r>
              <a:rPr lang="es-419" sz="2400" dirty="0" smtClean="0"/>
              <a:t>     </a:t>
            </a:r>
            <a:r>
              <a:rPr lang="es-US" b="1"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US" b="1" dirty="0">
                <a:solidFill>
                  <a:srgbClr val="000000"/>
                </a:solidFill>
                <a:latin typeface="Consolas" panose="020B0609020204030204" pitchFamily="49" charset="0"/>
                <a:ea typeface="Calibri" panose="020F0502020204030204" pitchFamily="34" charset="0"/>
                <a:cs typeface="Consolas" panose="020B0609020204030204" pitchFamily="49" charset="0"/>
              </a:rPr>
              <a:t> &lt;</a:t>
            </a:r>
            <a:r>
              <a:rPr lang="es-US" b="1"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s-US" b="1" dirty="0">
                <a:solidFill>
                  <a:srgbClr val="000000"/>
                </a:solidFill>
                <a:latin typeface="Consolas" panose="020B0609020204030204" pitchFamily="49" charset="0"/>
                <a:ea typeface="Calibri" panose="020F0502020204030204" pitchFamily="34" charset="0"/>
                <a:cs typeface="Consolas" panose="020B0609020204030204" pitchFamily="49" charset="0"/>
              </a:rPr>
              <a:t> T&gt; </a:t>
            </a:r>
            <a:endParaRPr lang="en-US" b="1" dirty="0" smtClean="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node</a:t>
            </a:r>
            <a:endParaRPr lang="en-US" b="1" dirty="0">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b="1"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sz="2400" dirty="0" smtClean="0"/>
          </a:p>
        </p:txBody>
      </p:sp>
    </p:spTree>
    <p:extLst>
      <p:ext uri="{BB962C8B-B14F-4D97-AF65-F5344CB8AC3E}">
        <p14:creationId xmlns:p14="http://schemas.microsoft.com/office/powerpoint/2010/main" val="1606647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Expresiones lambda.</a:t>
            </a:r>
          </a:p>
        </p:txBody>
      </p:sp>
      <p:sp>
        <p:nvSpPr>
          <p:cNvPr id="3" name="Content Placeholder 2"/>
          <p:cNvSpPr>
            <a:spLocks noGrp="1"/>
          </p:cNvSpPr>
          <p:nvPr>
            <p:ph idx="1"/>
          </p:nvPr>
        </p:nvSpPr>
        <p:spPr>
          <a:xfrm>
            <a:off x="677334" y="1930401"/>
            <a:ext cx="8596668" cy="4110962"/>
          </a:xfrm>
        </p:spPr>
        <p:txBody>
          <a:bodyPr>
            <a:normAutofit lnSpcReduction="10000"/>
          </a:bodyPr>
          <a:lstStyle/>
          <a:p>
            <a:r>
              <a:rPr lang="es-419" b="1" dirty="0">
                <a:solidFill>
                  <a:schemeClr val="accent1">
                    <a:lumMod val="50000"/>
                  </a:schemeClr>
                </a:solidFill>
              </a:rPr>
              <a:t>Ejemplo</a:t>
            </a:r>
            <a:r>
              <a:rPr lang="es-419" b="1" dirty="0" smtClean="0">
                <a:solidFill>
                  <a:schemeClr val="accent1">
                    <a:lumMod val="50000"/>
                  </a:schemeClr>
                </a:solidFill>
              </a:rPr>
              <a:t>:</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 = 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b = 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c = 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func = [a](</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number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number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(b); </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8000"/>
                </a:solidFill>
                <a:latin typeface="Consolas" panose="020B0609020204030204" pitchFamily="49" charset="0"/>
                <a:ea typeface="Calibri" panose="020F0502020204030204" pitchFamily="34" charset="0"/>
                <a:cs typeface="Consolas" panose="020B0609020204030204" pitchFamily="49" charset="0"/>
              </a:rPr>
              <a:t>Imprime</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 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(c); </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8000"/>
                </a:solidFill>
                <a:latin typeface="Consolas" panose="020B0609020204030204" pitchFamily="49" charset="0"/>
                <a:ea typeface="Calibri" panose="020F0502020204030204" pitchFamily="34" charset="0"/>
                <a:cs typeface="Consolas" panose="020B0609020204030204" pitchFamily="49" charset="0"/>
              </a:rPr>
              <a:t>Imprime</a:t>
            </a:r>
            <a:r>
              <a:rPr lang="en-US" b="1" dirty="0">
                <a:solidFill>
                  <a:srgbClr val="008000"/>
                </a:solidFill>
                <a:latin typeface="Consolas" panose="020B0609020204030204" pitchFamily="49" charset="0"/>
                <a:ea typeface="Calibri" panose="020F0502020204030204" pitchFamily="34" charset="0"/>
                <a:cs typeface="Consolas" panose="020B0609020204030204" pitchFamily="49" charset="0"/>
              </a:rPr>
              <a:t> 8</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a:solidFill>
                <a:schemeClr val="accent1">
                  <a:lumMod val="50000"/>
                </a:schemeClr>
              </a:solidFill>
            </a:endParaRPr>
          </a:p>
        </p:txBody>
      </p:sp>
    </p:spTree>
    <p:extLst>
      <p:ext uri="{BB962C8B-B14F-4D97-AF65-F5344CB8AC3E}">
        <p14:creationId xmlns:p14="http://schemas.microsoft.com/office/powerpoint/2010/main" val="989651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Expresiones lambda.</a:t>
            </a:r>
          </a:p>
        </p:txBody>
      </p:sp>
      <p:sp>
        <p:nvSpPr>
          <p:cNvPr id="3" name="Content Placeholder 2"/>
          <p:cNvSpPr>
            <a:spLocks noGrp="1"/>
          </p:cNvSpPr>
          <p:nvPr>
            <p:ph idx="1"/>
          </p:nvPr>
        </p:nvSpPr>
        <p:spPr>
          <a:xfrm>
            <a:off x="677334" y="1482436"/>
            <a:ext cx="8596668" cy="4821381"/>
          </a:xfrm>
        </p:spPr>
        <p:txBody>
          <a:bodyPr>
            <a:normAutofit lnSpcReduction="10000"/>
          </a:bodyPr>
          <a:lstStyle/>
          <a:p>
            <a:r>
              <a:rPr lang="es-419" dirty="0"/>
              <a:t>E</a:t>
            </a:r>
            <a:r>
              <a:rPr lang="es-419" dirty="0" smtClean="0"/>
              <a:t>n </a:t>
            </a:r>
            <a:r>
              <a:rPr lang="es-419" dirty="0"/>
              <a:t>el caso del </a:t>
            </a:r>
            <a:r>
              <a:rPr lang="es-419" b="1" dirty="0"/>
              <a:t>for_each</a:t>
            </a:r>
            <a:r>
              <a:rPr lang="es-419" dirty="0"/>
              <a:t>, este permite iterar sobre una clase que represente una colección de elemento (dígase las clases </a:t>
            </a:r>
            <a:r>
              <a:rPr lang="es-419" b="1" dirty="0"/>
              <a:t>vector</a:t>
            </a:r>
            <a:r>
              <a:rPr lang="es-419" dirty="0"/>
              <a:t> o </a:t>
            </a:r>
            <a:r>
              <a:rPr lang="es-419" b="1" dirty="0"/>
              <a:t>initialization_list</a:t>
            </a:r>
            <a:r>
              <a:rPr lang="es-419" dirty="0"/>
              <a:t> por ejemplo).</a:t>
            </a:r>
            <a:endParaRPr lang="en-US" dirty="0"/>
          </a:p>
          <a:p>
            <a:r>
              <a:rPr lang="es-419" dirty="0"/>
              <a:t>Para utilizarlo se requiere que sea incluida la biblioteca </a:t>
            </a:r>
            <a:r>
              <a:rPr lang="es-419" b="1" dirty="0"/>
              <a:t>&lt;algorithm&gt;</a:t>
            </a:r>
            <a:r>
              <a:rPr lang="es-419" dirty="0"/>
              <a:t>, entonces, recibe tres parámetros de entrada, el </a:t>
            </a:r>
            <a:r>
              <a:rPr lang="es-419" b="1" dirty="0"/>
              <a:t>begin()</a:t>
            </a:r>
            <a:r>
              <a:rPr lang="es-419" dirty="0"/>
              <a:t> del elemento que queremos iterar, el end() del elemento que queremos iterar, y una función que será aplicada con los elementos que se obtengan en cada iteración. </a:t>
            </a:r>
            <a:endParaRPr lang="es-419" dirty="0" smtClean="0"/>
          </a:p>
          <a:p>
            <a:r>
              <a:rPr lang="es-419" dirty="0" smtClean="0"/>
              <a:t>Recordemos como hicimos el constructor cuando nos pasaban un vector:</a:t>
            </a: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for_each(</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in_vector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.end(),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p>
          <a:p>
            <a:pPr marL="0" indent="0">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endParaRPr lang="es-419" dirty="0" smtClean="0"/>
          </a:p>
          <a:p>
            <a:endParaRPr lang="en-US" dirty="0"/>
          </a:p>
        </p:txBody>
      </p:sp>
    </p:spTree>
    <p:extLst>
      <p:ext uri="{BB962C8B-B14F-4D97-AF65-F5344CB8AC3E}">
        <p14:creationId xmlns:p14="http://schemas.microsoft.com/office/powerpoint/2010/main" val="2866007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lstStyle/>
          <a:p>
            <a:r>
              <a:rPr lang="en-US" dirty="0" smtClean="0"/>
              <a:t>Destructor.</a:t>
            </a:r>
            <a:endParaRPr lang="en-US" dirty="0"/>
          </a:p>
        </p:txBody>
      </p:sp>
      <p:sp>
        <p:nvSpPr>
          <p:cNvPr id="3" name="Content Placeholder 2"/>
          <p:cNvSpPr>
            <a:spLocks noGrp="1"/>
          </p:cNvSpPr>
          <p:nvPr>
            <p:ph idx="1"/>
          </p:nvPr>
        </p:nvSpPr>
        <p:spPr>
          <a:xfrm>
            <a:off x="677334" y="1482435"/>
            <a:ext cx="8596668" cy="4558927"/>
          </a:xfrm>
        </p:spPr>
        <p:txBody>
          <a:bodyPr>
            <a:normAutofit/>
          </a:bodyPr>
          <a:lstStyle/>
          <a:p>
            <a:r>
              <a:rPr lang="es-419" b="1" dirty="0">
                <a:solidFill>
                  <a:schemeClr val="accent1">
                    <a:lumMod val="50000"/>
                  </a:schemeClr>
                </a:solidFill>
              </a:rPr>
              <a:t>Ejemplo:</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class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&gt;pi = 3.14;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863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582"/>
          </a:xfrm>
        </p:spPr>
        <p:txBody>
          <a:bodyPr/>
          <a:lstStyle/>
          <a:p>
            <a:r>
              <a:rPr lang="en-US" dirty="0"/>
              <a:t>Destructor.</a:t>
            </a:r>
          </a:p>
        </p:txBody>
      </p:sp>
      <p:sp>
        <p:nvSpPr>
          <p:cNvPr id="3" name="Content Placeholder 2"/>
          <p:cNvSpPr>
            <a:spLocks noGrp="1"/>
          </p:cNvSpPr>
          <p:nvPr>
            <p:ph idx="1"/>
          </p:nvPr>
        </p:nvSpPr>
        <p:spPr>
          <a:xfrm>
            <a:off x="677334" y="1662545"/>
            <a:ext cx="8596668" cy="4502728"/>
          </a:xfrm>
        </p:spPr>
        <p:txBody>
          <a:bodyPr>
            <a:normAutofit/>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Ahora supongamos que la utilizamos dentro de una función:</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void</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func()</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b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cout </a:t>
            </a:r>
            <a:r>
              <a:rPr lang="en-US"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b-&gt;Pi();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s-419" dirty="0"/>
              <a:t>¿qué pasó con el espacio que ocupaba </a:t>
            </a:r>
            <a:r>
              <a:rPr lang="es-419" b="1" dirty="0" smtClean="0"/>
              <a:t>b después de ejecutar la func</a:t>
            </a:r>
            <a:r>
              <a:rPr lang="es-419" dirty="0" smtClean="0"/>
              <a:t>?</a:t>
            </a:r>
          </a:p>
          <a:p>
            <a:pPr marL="0" indent="0">
              <a:buNone/>
            </a:pPr>
            <a:r>
              <a:rPr lang="es-419" dirty="0"/>
              <a:t>	A</a:t>
            </a:r>
            <a:r>
              <a:rPr lang="es-419" dirty="0" smtClean="0"/>
              <a:t> </a:t>
            </a:r>
            <a:r>
              <a:rPr lang="es-419" dirty="0"/>
              <a:t>pesar de que </a:t>
            </a:r>
            <a:r>
              <a:rPr lang="es-419" b="1" dirty="0"/>
              <a:t>func</a:t>
            </a:r>
            <a:r>
              <a:rPr lang="es-419" dirty="0"/>
              <a:t> ya terminó, este espacio continúa ocupado en memoria </a:t>
            </a:r>
            <a:r>
              <a:rPr lang="es-419" dirty="0" smtClean="0"/>
              <a:t>innecesariamente.</a:t>
            </a:r>
          </a:p>
          <a:p>
            <a:pPr marL="0" indent="0">
              <a:buNone/>
            </a:pPr>
            <a:endParaRPr lang="es-419" dirty="0" smtClean="0"/>
          </a:p>
          <a:p>
            <a:pPr marL="0" indent="0">
              <a:buNone/>
            </a:pPr>
            <a:r>
              <a:rPr lang="en-US" dirty="0" smtClean="0"/>
              <a:t> </a:t>
            </a:r>
            <a:r>
              <a:rPr lang="es-419" sz="2400" dirty="0"/>
              <a:t>¿Cómo podemos borrar entonces la información a la que apunta </a:t>
            </a:r>
            <a:r>
              <a:rPr lang="es-419" sz="2400" b="1" dirty="0"/>
              <a:t>b</a:t>
            </a:r>
            <a:r>
              <a:rPr lang="es-419" sz="2400" dirty="0"/>
              <a:t> si no será más </a:t>
            </a:r>
            <a:r>
              <a:rPr lang="es-419" sz="2400" dirty="0" smtClean="0"/>
              <a:t>utilizada?</a:t>
            </a:r>
            <a:endParaRPr lang="es-419" sz="2400" dirty="0"/>
          </a:p>
        </p:txBody>
      </p:sp>
    </p:spTree>
    <p:extLst>
      <p:ext uri="{BB962C8B-B14F-4D97-AF65-F5344CB8AC3E}">
        <p14:creationId xmlns:p14="http://schemas.microsoft.com/office/powerpoint/2010/main" val="15055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lstStyle/>
          <a:p>
            <a:r>
              <a:rPr lang="en-US" dirty="0"/>
              <a:t>Destructor.</a:t>
            </a:r>
          </a:p>
        </p:txBody>
      </p:sp>
      <p:sp>
        <p:nvSpPr>
          <p:cNvPr id="3" name="Content Placeholder 2"/>
          <p:cNvSpPr>
            <a:spLocks noGrp="1"/>
          </p:cNvSpPr>
          <p:nvPr>
            <p:ph idx="1"/>
          </p:nvPr>
        </p:nvSpPr>
        <p:spPr>
          <a:xfrm>
            <a:off x="677334" y="1967345"/>
            <a:ext cx="8596668" cy="4074017"/>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El destructor es una función especial sencilla de declarar para cualquier clase.</a:t>
            </a:r>
            <a:endParaRPr lang="en-US" dirty="0">
              <a:ea typeface="Calibri" panose="020F0502020204030204" pitchFamily="34" charset="0"/>
              <a:cs typeface="Times New Roman" panose="02020603050405020304" pitchFamily="18" charset="0"/>
            </a:endParaRPr>
          </a:p>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Se declaran colocando </a:t>
            </a:r>
            <a:r>
              <a:rPr lang="es-US" b="1" dirty="0">
                <a:ea typeface="Calibri" panose="020F0502020204030204" pitchFamily="34" charset="0"/>
                <a:cs typeface="Calibri" panose="020F0502020204030204" pitchFamily="34" charset="0"/>
              </a:rPr>
              <a:t>~</a:t>
            </a:r>
            <a:r>
              <a:rPr lang="es-US" dirty="0">
                <a:ea typeface="Calibri" panose="020F0502020204030204" pitchFamily="34" charset="0"/>
                <a:cs typeface="Calibri" panose="020F0502020204030204" pitchFamily="34" charset="0"/>
              </a:rPr>
              <a:t> delante del nombre de la clase, sin valor de retorno, </a:t>
            </a:r>
            <a:endParaRPr lang="en-US"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s-419" b="1" dirty="0" err="1">
                <a:solidFill>
                  <a:srgbClr val="000000"/>
                </a:solidFill>
                <a:latin typeface="Consolas" panose="020B0609020204030204" pitchFamily="49" charset="0"/>
                <a:ea typeface="Calibri" panose="020F0502020204030204" pitchFamily="34" charset="0"/>
                <a:cs typeface="Calibri" panose="020F0502020204030204" pitchFamily="34" charset="0"/>
              </a:rPr>
              <a:t>Class_name</a:t>
            </a:r>
            <a:r>
              <a:rPr lang="es-419" b="1"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Cosas que se desea que haga el destructor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s-419" dirty="0" smtClean="0"/>
              <a:t>Luego, es </a:t>
            </a:r>
            <a:r>
              <a:rPr lang="es-419" dirty="0"/>
              <a:t>posible, a partir de la palabra clave </a:t>
            </a:r>
            <a:r>
              <a:rPr lang="es-419" b="1" dirty="0" err="1">
                <a:latin typeface="Consolas" panose="020B0609020204030204" pitchFamily="49" charset="0"/>
              </a:rPr>
              <a:t>delete</a:t>
            </a:r>
            <a:r>
              <a:rPr lang="es-419" dirty="0"/>
              <a:t>, y una instancia de una clase que posee un destructor, eliminar dicho espacio en memoria</a:t>
            </a:r>
            <a:r>
              <a:rPr lang="es-419" dirty="0" smtClean="0"/>
              <a:t>.</a:t>
            </a:r>
          </a:p>
          <a:p>
            <a:r>
              <a:rPr lang="es-419" b="1" dirty="0">
                <a:solidFill>
                  <a:schemeClr val="accent1">
                    <a:lumMod val="50000"/>
                  </a:schemeClr>
                </a:solidFill>
              </a:rPr>
              <a:t>Ejemplo:</a:t>
            </a:r>
          </a:p>
          <a:p>
            <a:pPr marL="0" indent="0">
              <a:buNone/>
            </a:pP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node()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p>
        </p:txBody>
      </p:sp>
    </p:spTree>
    <p:extLst>
      <p:ext uri="{BB962C8B-B14F-4D97-AF65-F5344CB8AC3E}">
        <p14:creationId xmlns:p14="http://schemas.microsoft.com/office/powerpoint/2010/main" val="3906844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US" dirty="0" err="1" smtClean="0"/>
              <a:t>Excepciones</a:t>
            </a:r>
            <a:r>
              <a:rPr lang="en-US" dirty="0" smtClean="0"/>
              <a:t>.</a:t>
            </a:r>
            <a:endParaRPr lang="en-US" dirty="0"/>
          </a:p>
        </p:txBody>
      </p:sp>
      <p:sp>
        <p:nvSpPr>
          <p:cNvPr id="3" name="Content Placeholder 2"/>
          <p:cNvSpPr>
            <a:spLocks noGrp="1"/>
          </p:cNvSpPr>
          <p:nvPr>
            <p:ph idx="1"/>
          </p:nvPr>
        </p:nvSpPr>
        <p:spPr>
          <a:xfrm>
            <a:off x="677334" y="1454727"/>
            <a:ext cx="8596668" cy="4586635"/>
          </a:xfrm>
        </p:spPr>
        <p:txBody>
          <a:bodyPr>
            <a:normAutofit/>
          </a:bodyPr>
          <a:lstStyle/>
          <a:p>
            <a:r>
              <a:rPr lang="es-419" sz="2400" dirty="0" smtClean="0"/>
              <a:t>¿</a:t>
            </a:r>
            <a:r>
              <a:rPr lang="es-419" sz="2400" dirty="0"/>
              <a:t>C</a:t>
            </a:r>
            <a:r>
              <a:rPr lang="es-419" sz="2400" dirty="0" smtClean="0"/>
              <a:t>ómo </a:t>
            </a:r>
            <a:r>
              <a:rPr lang="es-419" sz="2400" dirty="0"/>
              <a:t>podemos saber cuándo una función lanzará una excepción</a:t>
            </a:r>
            <a:r>
              <a:rPr lang="es-419" sz="2400" dirty="0" smtClean="0"/>
              <a:t>?</a:t>
            </a:r>
          </a:p>
          <a:p>
            <a:endParaRPr lang="es-419" sz="2400" dirty="0" smtClean="0"/>
          </a:p>
          <a:p>
            <a:pPr marL="0" indent="0">
              <a:buNone/>
            </a:pPr>
            <a:r>
              <a:rPr lang="es-419" sz="2400" dirty="0" smtClean="0"/>
              <a:t>			La respuesta es </a:t>
            </a:r>
            <a:r>
              <a:rPr lang="es-419" sz="2400" b="1" dirty="0">
                <a:latin typeface="Consolas" panose="020B0609020204030204" pitchFamily="49" charset="0"/>
              </a:rPr>
              <a:t>noexcept</a:t>
            </a:r>
            <a:r>
              <a:rPr lang="es-419" sz="2400" dirty="0">
                <a:latin typeface="Consolas" panose="020B0609020204030204" pitchFamily="49"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3694286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Excepciones</a:t>
            </a:r>
            <a:r>
              <a:rPr lang="en-US" dirty="0" smtClean="0"/>
              <a:t>.</a:t>
            </a:r>
            <a:endParaRPr lang="en-US" dirty="0"/>
          </a:p>
        </p:txBody>
      </p:sp>
      <p:sp>
        <p:nvSpPr>
          <p:cNvPr id="3" name="Content Placeholder 2"/>
          <p:cNvSpPr>
            <a:spLocks noGrp="1"/>
          </p:cNvSpPr>
          <p:nvPr>
            <p:ph idx="1"/>
          </p:nvPr>
        </p:nvSpPr>
        <p:spPr>
          <a:xfrm>
            <a:off x="677334" y="1579418"/>
            <a:ext cx="8596668" cy="5043055"/>
          </a:xfrm>
        </p:spPr>
        <p:txBody>
          <a:bodyPr>
            <a:normAutofit/>
          </a:bodyPr>
          <a:lstStyle/>
          <a:p>
            <a:pPr marL="0" indent="0">
              <a:buNone/>
            </a:pPr>
            <a:r>
              <a:rPr lang="es-419" sz="2400" b="1" dirty="0">
                <a:solidFill>
                  <a:schemeClr val="accent1">
                    <a:lumMod val="75000"/>
                  </a:schemeClr>
                </a:solidFill>
                <a:latin typeface="Consolas" panose="020B0609020204030204" pitchFamily="49" charset="0"/>
              </a:rPr>
              <a:t>noexcept</a:t>
            </a:r>
            <a:r>
              <a:rPr lang="es-419" dirty="0"/>
              <a:t> </a:t>
            </a:r>
            <a:endParaRPr lang="es-419" dirty="0" smtClean="0"/>
          </a:p>
          <a:p>
            <a:pPr marL="0" indent="0">
              <a:buNone/>
            </a:pPr>
            <a:r>
              <a:rPr lang="es-419" dirty="0"/>
              <a:t>E</a:t>
            </a:r>
            <a:r>
              <a:rPr lang="es-419" dirty="0" smtClean="0"/>
              <a:t>s </a:t>
            </a:r>
            <a:r>
              <a:rPr lang="es-419" dirty="0"/>
              <a:t>una operador unario que devuelve true si la función no lanzará una excepción, y false si al función potencialmente puede lanzarla o si no tiene declarado </a:t>
            </a:r>
            <a:r>
              <a:rPr lang="es-419" dirty="0" smtClean="0"/>
              <a:t>inicialmente </a:t>
            </a:r>
            <a:r>
              <a:rPr lang="es-419" dirty="0"/>
              <a:t>un </a:t>
            </a:r>
            <a:r>
              <a:rPr lang="es-419" b="1" dirty="0">
                <a:latin typeface="Consolas" panose="020B0609020204030204" pitchFamily="49" charset="0"/>
              </a:rPr>
              <a:t>noexcept</a:t>
            </a:r>
            <a:r>
              <a:rPr lang="es-419" dirty="0" smtClean="0"/>
              <a:t>.</a:t>
            </a:r>
          </a:p>
          <a:p>
            <a:pPr marL="0" indent="0">
              <a:buNone/>
            </a:pPr>
            <a:endParaRPr lang="es-419" dirty="0" smtClean="0"/>
          </a:p>
          <a:p>
            <a:pPr marL="0" indent="0">
              <a:buNone/>
            </a:pPr>
            <a:r>
              <a:rPr lang="en-US" dirty="0" smtClean="0"/>
              <a:t>Este se </a:t>
            </a:r>
            <a:r>
              <a:rPr lang="en-US" dirty="0" err="1" smtClean="0"/>
              <a:t>usa</a:t>
            </a:r>
            <a:r>
              <a:rPr lang="en-US" dirty="0" smtClean="0"/>
              <a:t> :</a:t>
            </a:r>
          </a:p>
          <a:p>
            <a:pPr marL="0" indent="0">
              <a:buNone/>
            </a:pPr>
            <a:r>
              <a:rPr lang="en-US" dirty="0" smtClean="0"/>
              <a:t>-</a:t>
            </a:r>
            <a:r>
              <a:rPr lang="es-419" dirty="0" smtClean="0"/>
              <a:t>Para </a:t>
            </a:r>
            <a:r>
              <a:rPr lang="es-419" dirty="0"/>
              <a:t>indicar si una función </a:t>
            </a:r>
            <a:r>
              <a:rPr lang="es-419" dirty="0" smtClean="0"/>
              <a:t>puede </a:t>
            </a:r>
            <a:r>
              <a:rPr lang="es-419" dirty="0"/>
              <a:t>lanzar una excepción</a:t>
            </a:r>
            <a:r>
              <a:rPr lang="es-419" dirty="0" smtClean="0"/>
              <a:t>.</a:t>
            </a:r>
            <a:r>
              <a:rPr lang="es-419" dirty="0"/>
              <a:t> Para esto se debe </a:t>
            </a:r>
            <a:r>
              <a:rPr lang="es-419" dirty="0" smtClean="0"/>
              <a:t>colocar </a:t>
            </a:r>
            <a:r>
              <a:rPr lang="es-419" dirty="0"/>
              <a:t>luego de la </a:t>
            </a:r>
            <a:r>
              <a:rPr lang="es-419" dirty="0" smtClean="0"/>
              <a:t>declaración </a:t>
            </a:r>
            <a:r>
              <a:rPr lang="es-419" dirty="0"/>
              <a:t>de la función en </a:t>
            </a:r>
            <a:r>
              <a:rPr lang="es-419" dirty="0" smtClean="0"/>
              <a:t>cuestión, </a:t>
            </a:r>
            <a:r>
              <a:rPr lang="es-419" dirty="0"/>
              <a:t>e incluso se puede directamente colocar </a:t>
            </a:r>
            <a:r>
              <a:rPr lang="es-419" dirty="0">
                <a:latin typeface="Consolas" panose="020B0609020204030204" pitchFamily="49" charset="0"/>
              </a:rPr>
              <a:t>noexcept(true)</a:t>
            </a:r>
            <a:r>
              <a:rPr lang="es-419" dirty="0"/>
              <a:t> o </a:t>
            </a:r>
            <a:r>
              <a:rPr lang="es-419" dirty="0">
                <a:latin typeface="Consolas" panose="020B0609020204030204" pitchFamily="49" charset="0"/>
              </a:rPr>
              <a:t>noexcept(false</a:t>
            </a:r>
            <a:r>
              <a:rPr lang="es-419" dirty="0" smtClean="0">
                <a:latin typeface="Consolas" panose="020B0609020204030204" pitchFamily="49" charset="0"/>
              </a:rPr>
              <a:t>)</a:t>
            </a:r>
            <a:r>
              <a:rPr lang="es-419" dirty="0" smtClean="0"/>
              <a:t>.</a:t>
            </a:r>
          </a:p>
          <a:p>
            <a:pPr marL="0" indent="0">
              <a:buNone/>
            </a:pPr>
            <a:r>
              <a:rPr lang="es-419" dirty="0" smtClean="0"/>
              <a:t>-</a:t>
            </a:r>
            <a:r>
              <a:rPr lang="es-419" dirty="0"/>
              <a:t>Para conocer si una función puede lanzar una excepción</a:t>
            </a:r>
            <a:r>
              <a:rPr lang="es-419" dirty="0" smtClean="0"/>
              <a:t>.</a:t>
            </a:r>
            <a:r>
              <a:rPr lang="es-419" dirty="0"/>
              <a:t> Para esto utilizamos noexcept como una función, o sea, </a:t>
            </a:r>
            <a:r>
              <a:rPr lang="es-419" dirty="0">
                <a:latin typeface="Consolas" panose="020B0609020204030204" pitchFamily="49" charset="0"/>
              </a:rPr>
              <a:t>noexcept(</a:t>
            </a:r>
            <a:r>
              <a:rPr lang="es-419" dirty="0" err="1">
                <a:latin typeface="Consolas" panose="020B0609020204030204" pitchFamily="49" charset="0"/>
              </a:rPr>
              <a:t>function_name</a:t>
            </a:r>
            <a:r>
              <a:rPr lang="es-419" dirty="0">
                <a:latin typeface="Consolas" panose="020B0609020204030204" pitchFamily="49" charset="0"/>
              </a:rPr>
              <a:t>(</a:t>
            </a:r>
            <a:r>
              <a:rPr lang="es-419" dirty="0" err="1">
                <a:latin typeface="Consolas" panose="020B0609020204030204" pitchFamily="49" charset="0"/>
              </a:rPr>
              <a:t>parameters</a:t>
            </a:r>
            <a:r>
              <a:rPr lang="es-419" dirty="0">
                <a:latin typeface="Consolas" panose="020B0609020204030204" pitchFamily="49" charset="0"/>
              </a:rPr>
              <a:t>…))</a:t>
            </a:r>
            <a:r>
              <a:rPr lang="es-419" dirty="0"/>
              <a:t>, devolviendo esta función true o false.</a:t>
            </a:r>
            <a:endParaRPr lang="en-US" dirty="0"/>
          </a:p>
          <a:p>
            <a:pPr marL="0" indent="0">
              <a:buNone/>
            </a:pPr>
            <a:r>
              <a:rPr lang="es-419" dirty="0" smtClean="0"/>
              <a:t>  </a:t>
            </a:r>
            <a:endParaRPr lang="en-US" dirty="0"/>
          </a:p>
        </p:txBody>
      </p:sp>
    </p:spTree>
    <p:extLst>
      <p:ext uri="{BB962C8B-B14F-4D97-AF65-F5344CB8AC3E}">
        <p14:creationId xmlns:p14="http://schemas.microsoft.com/office/powerpoint/2010/main" val="3744910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80655"/>
          </a:xfrm>
        </p:spPr>
        <p:txBody>
          <a:bodyPr/>
          <a:lstStyle/>
          <a:p>
            <a:r>
              <a:rPr lang="en-US" dirty="0" err="1" smtClean="0"/>
              <a:t>Excepciones</a:t>
            </a:r>
            <a:r>
              <a:rPr lang="en-US" dirty="0" smtClean="0"/>
              <a:t>.</a:t>
            </a:r>
            <a:endParaRPr lang="en-US" dirty="0"/>
          </a:p>
        </p:txBody>
      </p:sp>
      <p:sp>
        <p:nvSpPr>
          <p:cNvPr id="3" name="Content Placeholder 2"/>
          <p:cNvSpPr>
            <a:spLocks noGrp="1"/>
          </p:cNvSpPr>
          <p:nvPr>
            <p:ph idx="1"/>
          </p:nvPr>
        </p:nvSpPr>
        <p:spPr>
          <a:xfrm>
            <a:off x="677334" y="1925783"/>
            <a:ext cx="8596668" cy="4115580"/>
          </a:xfrm>
        </p:spPr>
        <p:txBody>
          <a:bodyPr/>
          <a:lstStyle/>
          <a:p>
            <a:r>
              <a:rPr lang="es-419" b="1" dirty="0" smtClean="0">
                <a:solidFill>
                  <a:schemeClr val="accent1">
                    <a:lumMod val="50000"/>
                  </a:schemeClr>
                </a:solidFill>
              </a:rPr>
              <a:t>Ejemplo:</a:t>
            </a:r>
          </a:p>
          <a:p>
            <a:pPr marL="0" indent="0">
              <a:buNone/>
            </a:pPr>
            <a:r>
              <a:rPr lang="en-US"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noexcept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800"/>
              </a:spcAft>
              <a:buNone/>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s-US" dirty="0" smtClean="0"/>
          </a:p>
          <a:p>
            <a:pPr marL="0" marR="0" indent="0">
              <a:lnSpc>
                <a:spcPct val="107000"/>
              </a:lnSpc>
              <a:spcBef>
                <a:spcPts val="0"/>
              </a:spcBef>
              <a:spcAft>
                <a:spcPts val="800"/>
              </a:spcAft>
              <a:buNone/>
            </a:pPr>
            <a:r>
              <a:rPr lang="es-US" sz="2400" dirty="0">
                <a:latin typeface="Calibri" panose="020F0502020204030204" pitchFamily="34" charset="0"/>
                <a:ea typeface="Calibri" panose="020F0502020204030204" pitchFamily="34" charset="0"/>
                <a:cs typeface="Times New Roman" panose="02020603050405020304" pitchFamily="18" charset="0"/>
              </a:rPr>
              <a:t>	</a:t>
            </a:r>
            <a:r>
              <a:rPr lang="es-US" sz="2400" dirty="0" smtClean="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smtClean="0">
              <a:solidFill>
                <a:schemeClr val="accent1">
                  <a:lumMod val="50000"/>
                </a:schemeClr>
              </a:solidFill>
            </a:endParaRPr>
          </a:p>
          <a:p>
            <a:endParaRPr lang="en-US" dirty="0"/>
          </a:p>
        </p:txBody>
      </p:sp>
    </p:spTree>
    <p:extLst>
      <p:ext uri="{BB962C8B-B14F-4D97-AF65-F5344CB8AC3E}">
        <p14:creationId xmlns:p14="http://schemas.microsoft.com/office/powerpoint/2010/main" val="78449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8255"/>
          </a:xfrm>
        </p:spPr>
        <p:txBody>
          <a:bodyPr/>
          <a:lstStyle/>
          <a:p>
            <a:r>
              <a:rPr lang="en-US" dirty="0" smtClean="0"/>
              <a:t>Inferencia de tipo.</a:t>
            </a:r>
            <a:endParaRPr lang="en-US" dirty="0"/>
          </a:p>
        </p:txBody>
      </p:sp>
      <p:sp>
        <p:nvSpPr>
          <p:cNvPr id="3" name="Content Placeholder 2"/>
          <p:cNvSpPr>
            <a:spLocks noGrp="1"/>
          </p:cNvSpPr>
          <p:nvPr>
            <p:ph idx="1"/>
          </p:nvPr>
        </p:nvSpPr>
        <p:spPr>
          <a:xfrm>
            <a:off x="677334" y="1690255"/>
            <a:ext cx="8596668" cy="4351107"/>
          </a:xfrm>
        </p:spPr>
        <p:txBody>
          <a:bodyPr>
            <a:normAutofit/>
          </a:bodyPr>
          <a:lstStyle/>
          <a:p>
            <a:pPr marL="0" indent="0">
              <a:buNone/>
            </a:pPr>
            <a:r>
              <a:rPr lang="en-US" sz="2400" dirty="0" smtClean="0"/>
              <a:t>Palabras claves con las que se logra la inferencia de tipos:</a:t>
            </a:r>
          </a:p>
          <a:p>
            <a:pPr marL="0" indent="0">
              <a:buNone/>
            </a:pPr>
            <a:r>
              <a:rPr lang="en-US" sz="2400" dirty="0"/>
              <a:t>	</a:t>
            </a:r>
            <a:r>
              <a:rPr lang="en-US" sz="2400" dirty="0" smtClean="0"/>
              <a:t>	</a:t>
            </a:r>
            <a:r>
              <a:rPr lang="en-US" sz="2000" dirty="0">
                <a:latin typeface="Consolas" panose="020B0609020204030204" pitchFamily="49" charset="0"/>
              </a:rPr>
              <a:t>-</a:t>
            </a:r>
            <a:r>
              <a:rPr lang="es-419" sz="2000" b="1" dirty="0" smtClean="0">
                <a:latin typeface="Consolas" panose="020B0609020204030204" pitchFamily="49" charset="0"/>
              </a:rPr>
              <a:t>auto</a:t>
            </a:r>
          </a:p>
          <a:p>
            <a:pPr marL="0" indent="0">
              <a:buNone/>
            </a:pPr>
            <a:r>
              <a:rPr lang="es-419" sz="2000" b="1" dirty="0" smtClean="0">
                <a:latin typeface="Consolas" panose="020B0609020204030204" pitchFamily="49" charset="0"/>
              </a:rPr>
              <a:t>		-decltype</a:t>
            </a:r>
          </a:p>
          <a:p>
            <a:pPr marL="0" indent="0">
              <a:buNone/>
            </a:pPr>
            <a:r>
              <a:rPr lang="es-419" sz="2000" b="1" dirty="0">
                <a:latin typeface="Consolas" panose="020B0609020204030204" pitchFamily="49" charset="0"/>
              </a:rPr>
              <a:t>	</a:t>
            </a:r>
            <a:r>
              <a:rPr lang="es-419" sz="2000" b="1" dirty="0" smtClean="0">
                <a:latin typeface="Consolas" panose="020B0609020204030204" pitchFamily="49" charset="0"/>
              </a:rPr>
              <a:t>	-</a:t>
            </a:r>
            <a:r>
              <a:rPr lang="es-419" sz="2000" b="1" dirty="0">
                <a:latin typeface="Consolas" panose="020B0609020204030204" pitchFamily="49" charset="0"/>
              </a:rPr>
              <a:t>decltype(auto)</a:t>
            </a:r>
            <a:endParaRPr lang="en-US" sz="2000" dirty="0">
              <a:latin typeface="Consolas" panose="020B0609020204030204" pitchFamily="49" charset="0"/>
            </a:endParaRPr>
          </a:p>
        </p:txBody>
      </p:sp>
    </p:spTree>
    <p:extLst>
      <p:ext uri="{BB962C8B-B14F-4D97-AF65-F5344CB8AC3E}">
        <p14:creationId xmlns:p14="http://schemas.microsoft.com/office/powerpoint/2010/main" val="1802412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Inferencia de tipo</a:t>
            </a:r>
            <a:r>
              <a:rPr lang="en-US" dirty="0" smtClean="0"/>
              <a:t>. Auto.</a:t>
            </a:r>
            <a:endParaRPr lang="en-US" dirty="0"/>
          </a:p>
        </p:txBody>
      </p:sp>
      <p:sp>
        <p:nvSpPr>
          <p:cNvPr id="3" name="Content Placeholder 2"/>
          <p:cNvSpPr>
            <a:spLocks noGrp="1"/>
          </p:cNvSpPr>
          <p:nvPr>
            <p:ph idx="1"/>
          </p:nvPr>
        </p:nvSpPr>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Un ejemplo de su utilización puede ser</a:t>
            </a:r>
            <a:r>
              <a:rPr lang="es-419" dirty="0" smtClean="0">
                <a:solidFill>
                  <a:srgbClr val="000000"/>
                </a:solidFill>
                <a:ea typeface="Calibri" panose="020F0502020204030204" pitchFamily="34" charset="0"/>
                <a:cs typeface="Calibri" panose="020F0502020204030204" pitchFamily="34" charset="0"/>
              </a:rPr>
              <a:t>:</a:t>
            </a:r>
          </a:p>
          <a:p>
            <a:pPr marL="0">
              <a:lnSpc>
                <a:spcPct val="107000"/>
              </a:lnSpc>
              <a:spcBef>
                <a:spcPts val="0"/>
              </a:spcBef>
            </a:pP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Func</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endParaRPr lang="es-419" b="1" dirty="0">
              <a:solidFill>
                <a:srgbClr val="000000"/>
              </a:solidFill>
              <a:latin typeface="Consolas" panose="020B0609020204030204" pitchFamily="49" charset="0"/>
            </a:endParaRPr>
          </a:p>
          <a:p>
            <a:pPr marL="0" indent="0">
              <a:lnSpc>
                <a:spcPct val="107000"/>
              </a:lnSpc>
              <a:spcBef>
                <a:spcPts val="0"/>
              </a:spcBef>
              <a:buNone/>
            </a:pPr>
            <a:r>
              <a:rPr lang="es-419" dirty="0"/>
              <a:t>E</a:t>
            </a:r>
            <a:r>
              <a:rPr lang="es-419" dirty="0" smtClean="0"/>
              <a:t>n </a:t>
            </a:r>
            <a:r>
              <a:rPr lang="es-419" dirty="0"/>
              <a:t>este caso </a:t>
            </a:r>
            <a:r>
              <a:rPr lang="es-419" dirty="0">
                <a:latin typeface="Consolas" panose="020B0609020204030204" pitchFamily="49" charset="0"/>
              </a:rPr>
              <a:t>auto</a:t>
            </a:r>
            <a:r>
              <a:rPr lang="es-419" dirty="0"/>
              <a:t> está siendo igualado al resultado de una función al que no se tiene claro qué </a:t>
            </a:r>
            <a:r>
              <a:rPr lang="es-419" dirty="0" smtClean="0"/>
              <a:t>devuelve. </a:t>
            </a:r>
            <a:endParaRPr lang="en-US" dirty="0"/>
          </a:p>
        </p:txBody>
      </p:sp>
    </p:spTree>
    <p:extLst>
      <p:ext uri="{BB962C8B-B14F-4D97-AF65-F5344CB8AC3E}">
        <p14:creationId xmlns:p14="http://schemas.microsoft.com/office/powerpoint/2010/main" val="32256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smtClean="0"/>
              <a:t>Uso de memoria</a:t>
            </a:r>
            <a:endParaRPr lang="en-US" dirty="0"/>
          </a:p>
        </p:txBody>
      </p:sp>
      <p:sp>
        <p:nvSpPr>
          <p:cNvPr id="3" name="Content Placeholder 2"/>
          <p:cNvSpPr>
            <a:spLocks noGrp="1"/>
          </p:cNvSpPr>
          <p:nvPr>
            <p:ph idx="1"/>
          </p:nvPr>
        </p:nvSpPr>
        <p:spPr>
          <a:xfrm>
            <a:off x="677334" y="1787237"/>
            <a:ext cx="8596668" cy="4254126"/>
          </a:xfrm>
        </p:spPr>
        <p:txBody>
          <a:bodyPr/>
          <a:lstStyle/>
          <a:p>
            <a:r>
              <a:rPr lang="en-US" sz="2400" dirty="0" smtClean="0"/>
              <a:t>El programador controla el </a:t>
            </a:r>
            <a:r>
              <a:rPr lang="en-US" sz="2400" dirty="0" err="1" smtClean="0"/>
              <a:t>uso</a:t>
            </a:r>
            <a:r>
              <a:rPr lang="en-US" sz="2400" dirty="0" smtClean="0"/>
              <a:t> de la memoria. </a:t>
            </a:r>
          </a:p>
          <a:p>
            <a:r>
              <a:rPr lang="en-US" sz="2400" dirty="0" smtClean="0"/>
              <a:t>Se asigna memoria manualmente y de esta misma forma se borra.</a:t>
            </a:r>
          </a:p>
          <a:p>
            <a:endParaRPr lang="en-US" dirty="0"/>
          </a:p>
          <a:p>
            <a:pPr marL="0" indent="0">
              <a:buNone/>
            </a:pPr>
            <a:r>
              <a:rPr lang="es-419" sz="3200" dirty="0">
                <a:latin typeface="Bahnschrift SemiBold" panose="020B0502040204020203" pitchFamily="34" charset="0"/>
                <a:cs typeface="Calibri Light" panose="020F0302020204030204" pitchFamily="34" charset="0"/>
              </a:rPr>
              <a:t>L</a:t>
            </a:r>
            <a:r>
              <a:rPr lang="es-419" sz="3200" dirty="0" smtClean="0">
                <a:latin typeface="Bahnschrift SemiBold" panose="020B0502040204020203" pitchFamily="34" charset="0"/>
                <a:cs typeface="Calibri Light" panose="020F0302020204030204" pitchFamily="34" charset="0"/>
              </a:rPr>
              <a:t>os </a:t>
            </a:r>
            <a:r>
              <a:rPr lang="es-419" sz="3200" dirty="0">
                <a:latin typeface="Bahnschrift SemiBold" panose="020B0502040204020203" pitchFamily="34" charset="0"/>
                <a:cs typeface="Calibri Light" panose="020F0302020204030204" pitchFamily="34" charset="0"/>
              </a:rPr>
              <a:t>nuevos </a:t>
            </a:r>
            <a:r>
              <a:rPr lang="es-419" sz="3200" b="1" i="1" dirty="0">
                <a:latin typeface="Bahnschrift SemiBold" panose="020B0502040204020203" pitchFamily="34" charset="0"/>
                <a:cs typeface="Calibri Light" panose="020F0302020204030204" pitchFamily="34" charset="0"/>
              </a:rPr>
              <a:t>punteros </a:t>
            </a:r>
            <a:r>
              <a:rPr lang="es-419" sz="3200" b="1" i="1" dirty="0" smtClean="0">
                <a:latin typeface="Bahnschrift SemiBold" panose="020B0502040204020203" pitchFamily="34" charset="0"/>
                <a:cs typeface="Calibri Light" panose="020F0302020204030204" pitchFamily="34" charset="0"/>
              </a:rPr>
              <a:t>inteligentes </a:t>
            </a:r>
            <a:r>
              <a:rPr lang="es-419" sz="3200" dirty="0" smtClean="0">
                <a:latin typeface="Bahnschrift SemiBold" panose="020B0502040204020203" pitchFamily="34" charset="0"/>
                <a:cs typeface="Calibri Light" panose="020F0302020204030204" pitchFamily="34" charset="0"/>
              </a:rPr>
              <a:t>que se añaden en C++11 </a:t>
            </a:r>
            <a:r>
              <a:rPr lang="es-419" sz="3200" dirty="0">
                <a:latin typeface="Bahnschrift SemiBold" panose="020B0502040204020203" pitchFamily="34" charset="0"/>
                <a:cs typeface="Calibri Light" panose="020F0302020204030204" pitchFamily="34" charset="0"/>
              </a:rPr>
              <a:t>automatizan y facilitan la gestión en </a:t>
            </a:r>
            <a:r>
              <a:rPr lang="es-419" sz="3200" dirty="0" smtClean="0">
                <a:latin typeface="Bahnschrift SemiBold" panose="020B0502040204020203" pitchFamily="34" charset="0"/>
                <a:cs typeface="Calibri Light" panose="020F0302020204030204" pitchFamily="34" charset="0"/>
              </a:rPr>
              <a:t>memoria.</a:t>
            </a:r>
            <a:endParaRPr lang="en-US" sz="3200" dirty="0">
              <a:latin typeface="Bahnschrift SemiBold" panose="020B0502040204020203" pitchFamily="34" charset="0"/>
              <a:cs typeface="Calibri Light" panose="020F0302020204030204" pitchFamily="34" charset="0"/>
            </a:endParaRPr>
          </a:p>
        </p:txBody>
      </p:sp>
    </p:spTree>
    <p:extLst>
      <p:ext uri="{BB962C8B-B14F-4D97-AF65-F5344CB8AC3E}">
        <p14:creationId xmlns:p14="http://schemas.microsoft.com/office/powerpoint/2010/main" val="3633943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Inferencia de tipo</a:t>
            </a:r>
            <a:r>
              <a:rPr lang="en-US" dirty="0" smtClean="0"/>
              <a:t>. Decltype.</a:t>
            </a:r>
            <a:endParaRPr lang="en-US" dirty="0"/>
          </a:p>
        </p:txBody>
      </p:sp>
      <p:sp>
        <p:nvSpPr>
          <p:cNvPr id="3" name="Content Placeholder 2"/>
          <p:cNvSpPr>
            <a:spLocks noGrp="1"/>
          </p:cNvSpPr>
          <p:nvPr>
            <p:ph idx="1"/>
          </p:nvPr>
        </p:nvSpPr>
        <p:spPr>
          <a:xfrm>
            <a:off x="677334" y="1717965"/>
            <a:ext cx="8596668" cy="4489652"/>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Para utilizar </a:t>
            </a:r>
            <a:r>
              <a:rPr lang="es-419" b="1" dirty="0">
                <a:solidFill>
                  <a:srgbClr val="000000"/>
                </a:solidFill>
                <a:ea typeface="Calibri" panose="020F0502020204030204" pitchFamily="34" charset="0"/>
                <a:cs typeface="Calibri" panose="020F0502020204030204" pitchFamily="34" charset="0"/>
              </a:rPr>
              <a:t>decltype</a:t>
            </a:r>
            <a:r>
              <a:rPr lang="es-419" dirty="0">
                <a:solidFill>
                  <a:srgbClr val="000000"/>
                </a:solidFill>
                <a:ea typeface="Calibri" panose="020F0502020204030204" pitchFamily="34" charset="0"/>
                <a:cs typeface="Calibri" panose="020F0502020204030204" pitchFamily="34" charset="0"/>
              </a:rPr>
              <a:t> lo declaramos como un tipo de una variable, pero antes </a:t>
            </a:r>
            <a:r>
              <a:rPr lang="es-419" dirty="0" smtClean="0">
                <a:solidFill>
                  <a:srgbClr val="000000"/>
                </a:solidFill>
                <a:ea typeface="Calibri" panose="020F0502020204030204" pitchFamily="34" charset="0"/>
                <a:cs typeface="Calibri" panose="020F0502020204030204" pitchFamily="34" charset="0"/>
              </a:rPr>
              <a:t>del </a:t>
            </a:r>
            <a:r>
              <a:rPr lang="es-419" dirty="0">
                <a:solidFill>
                  <a:srgbClr val="000000"/>
                </a:solidFill>
                <a:ea typeface="Calibri" panose="020F0502020204030204" pitchFamily="34" charset="0"/>
                <a:cs typeface="Calibri" panose="020F0502020204030204" pitchFamily="34" charset="0"/>
              </a:rPr>
              <a:t>nombre de la misma debemos utilizar los </a:t>
            </a:r>
            <a:r>
              <a:rPr lang="es-419" b="1" dirty="0">
                <a:solidFill>
                  <a:srgbClr val="000000"/>
                </a:solidFill>
                <a:ea typeface="Calibri" panose="020F0502020204030204" pitchFamily="34" charset="0"/>
                <a:cs typeface="Calibri" panose="020F0502020204030204" pitchFamily="34" charset="0"/>
              </a:rPr>
              <a:t>( )</a:t>
            </a:r>
            <a:r>
              <a:rPr lang="es-419" dirty="0">
                <a:solidFill>
                  <a:srgbClr val="000000"/>
                </a:solidFill>
                <a:ea typeface="Calibri" panose="020F0502020204030204" pitchFamily="34" charset="0"/>
                <a:cs typeface="Calibri" panose="020F0502020204030204" pitchFamily="34" charset="0"/>
              </a:rPr>
              <a:t>, donde dentro podremos una variable, y </a:t>
            </a:r>
            <a:r>
              <a:rPr lang="es-419" b="1" dirty="0">
                <a:solidFill>
                  <a:srgbClr val="000000"/>
                </a:solidFill>
                <a:ea typeface="Calibri" panose="020F0502020204030204" pitchFamily="34" charset="0"/>
                <a:cs typeface="Calibri" panose="020F0502020204030204" pitchFamily="34" charset="0"/>
              </a:rPr>
              <a:t>decltype</a:t>
            </a:r>
            <a:r>
              <a:rPr lang="es-419" dirty="0">
                <a:solidFill>
                  <a:srgbClr val="000000"/>
                </a:solidFill>
                <a:ea typeface="Calibri" panose="020F0502020204030204" pitchFamily="34" charset="0"/>
                <a:cs typeface="Calibri" panose="020F0502020204030204" pitchFamily="34" charset="0"/>
              </a:rPr>
              <a:t> adoptará el tipo de dicha variable</a:t>
            </a:r>
            <a:r>
              <a:rPr lang="es-419" dirty="0" smtClean="0">
                <a:solidFill>
                  <a:srgbClr val="000000"/>
                </a:solidFill>
                <a:ea typeface="Calibri" panose="020F0502020204030204" pitchFamily="34" charset="0"/>
                <a:cs typeface="Calibri" panose="020F0502020204030204" pitchFamily="34" charset="0"/>
              </a:rPr>
              <a:t>.</a:t>
            </a:r>
          </a:p>
          <a:p>
            <a:pPr marL="0">
              <a:lnSpc>
                <a:spcPct val="107000"/>
              </a:lnSpc>
              <a:spcBef>
                <a:spcPts val="0"/>
              </a:spcBef>
            </a:pPr>
            <a:endParaRPr lang="es-419" dirty="0" smtClean="0">
              <a:solidFill>
                <a:srgbClr val="000000"/>
              </a:solidFill>
              <a:ea typeface="Calibri" panose="020F0502020204030204" pitchFamily="34" charset="0"/>
              <a:cs typeface="Calibri" panose="020F0502020204030204" pitchFamily="34" charset="0"/>
            </a:endParaRPr>
          </a:p>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Un ejemplo de su uso sería:</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f = 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decltype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 g = 6;</a:t>
            </a:r>
          </a:p>
          <a:p>
            <a:pPr marL="0">
              <a:lnSpc>
                <a:spcPct val="107000"/>
              </a:lnSpc>
              <a:spcBef>
                <a:spcPts val="0"/>
              </a:spcBef>
            </a:pPr>
            <a:endParaRPr lang="es-419" dirty="0" smtClean="0">
              <a:solidFill>
                <a:srgbClr val="000000"/>
              </a:solidFill>
              <a:ea typeface="Calibri" panose="020F0502020204030204" pitchFamily="34" charset="0"/>
              <a:cs typeface="Calibri" panose="020F0502020204030204" pitchFamily="34" charset="0"/>
            </a:endParaRPr>
          </a:p>
          <a:p>
            <a:pPr marL="0">
              <a:lnSpc>
                <a:spcPct val="107000"/>
              </a:lnSpc>
              <a:spcBef>
                <a:spcPts val="0"/>
              </a:spcBef>
            </a:pPr>
            <a:r>
              <a:rPr lang="es-419" dirty="0" smtClean="0">
                <a:solidFill>
                  <a:srgbClr val="000000"/>
                </a:solidFill>
                <a:ea typeface="Calibri" panose="020F0502020204030204" pitchFamily="34" charset="0"/>
                <a:cs typeface="Calibri" panose="020F0502020204030204" pitchFamily="34" charset="0"/>
              </a:rPr>
              <a:t>También podría ser útil emplearlo en clases genéricas</a:t>
            </a:r>
            <a:r>
              <a:rPr lang="es-419" sz="1600" dirty="0" smtClean="0">
                <a:solidFill>
                  <a:srgbClr val="000000"/>
                </a:solidFill>
                <a:ea typeface="Calibri" panose="020F0502020204030204" pitchFamily="34" charset="0"/>
                <a:cs typeface="Calibri" panose="020F0502020204030204" pitchFamily="34" charset="0"/>
              </a:rPr>
              <a:t>:</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1600"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 = 5;</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decltype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new_node;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202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Inferencia de tipos.</a:t>
            </a:r>
            <a:r>
              <a:rPr lang="en-US" dirty="0"/>
              <a:t> </a:t>
            </a:r>
            <a:r>
              <a:rPr lang="en-US" dirty="0" smtClean="0"/>
              <a:t>Decltype(auto).</a:t>
            </a:r>
            <a:endParaRPr lang="en-US" dirty="0"/>
          </a:p>
        </p:txBody>
      </p:sp>
      <p:sp>
        <p:nvSpPr>
          <p:cNvPr id="3" name="Content Placeholder 2"/>
          <p:cNvSpPr>
            <a:spLocks noGrp="1"/>
          </p:cNvSpPr>
          <p:nvPr>
            <p:ph idx="1"/>
          </p:nvPr>
        </p:nvSpPr>
        <p:spPr>
          <a:xfrm>
            <a:off x="677334" y="1648691"/>
            <a:ext cx="8596668" cy="4392671"/>
          </a:xfrm>
        </p:spPr>
        <p:txBody>
          <a:bodyPr/>
          <a:lstStyle/>
          <a:p>
            <a:r>
              <a:rPr lang="es-419" dirty="0" smtClean="0"/>
              <a:t>Usando </a:t>
            </a:r>
            <a:r>
              <a:rPr lang="es-419" b="1" dirty="0" smtClean="0"/>
              <a:t>decltype</a:t>
            </a:r>
            <a:r>
              <a:rPr lang="es-419" dirty="0" smtClean="0"/>
              <a:t> </a:t>
            </a:r>
            <a:r>
              <a:rPr lang="es-419" dirty="0"/>
              <a:t>con argumento </a:t>
            </a:r>
            <a:r>
              <a:rPr lang="es-419" b="1" dirty="0" smtClean="0"/>
              <a:t>auto </a:t>
            </a:r>
            <a:r>
              <a:rPr lang="es-419" dirty="0" smtClean="0"/>
              <a:t>podríamos </a:t>
            </a:r>
            <a:r>
              <a:rPr lang="es-419" dirty="0"/>
              <a:t>obtener una variable de la que no sabemos su tipo, y colocarlo en un </a:t>
            </a:r>
            <a:r>
              <a:rPr lang="es-419" b="1" dirty="0"/>
              <a:t>decltype</a:t>
            </a:r>
            <a:r>
              <a:rPr lang="es-419" dirty="0" smtClean="0"/>
              <a:t>.</a:t>
            </a:r>
          </a:p>
          <a:p>
            <a:endParaRPr lang="en-US" dirty="0" smtClean="0"/>
          </a:p>
          <a:p>
            <a:r>
              <a:rPr lang="es-419" b="1" dirty="0">
                <a:solidFill>
                  <a:schemeClr val="accent1">
                    <a:lumMod val="50000"/>
                  </a:schemeClr>
                </a:solidFill>
              </a:rPr>
              <a:t>Ejemplo</a:t>
            </a:r>
            <a:r>
              <a:rPr lang="es-419" b="1" dirty="0" smtClean="0">
                <a:solidFill>
                  <a:schemeClr val="accent1">
                    <a:lumMod val="50000"/>
                  </a:schemeClr>
                </a:solidFill>
              </a:rPr>
              <a:t>:</a:t>
            </a:r>
          </a:p>
          <a:p>
            <a:endParaRPr lang="es-419" b="1" dirty="0">
              <a:solidFill>
                <a:schemeClr val="accent1">
                  <a:lumMod val="50000"/>
                </a:schemeClr>
              </a:solidFill>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auto</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 = Func();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//Func devuelve un entero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decltype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b = 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b</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//Ahora b puede trabajar como un entero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smtClean="0">
              <a:solidFill>
                <a:schemeClr val="accent1">
                  <a:lumMod val="50000"/>
                </a:schemeClr>
              </a:solidFill>
            </a:endParaRPr>
          </a:p>
          <a:p>
            <a:endParaRPr lang="en-US" dirty="0"/>
          </a:p>
        </p:txBody>
      </p:sp>
    </p:spTree>
    <p:extLst>
      <p:ext uri="{BB962C8B-B14F-4D97-AF65-F5344CB8AC3E}">
        <p14:creationId xmlns:p14="http://schemas.microsoft.com/office/powerpoint/2010/main" val="240800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709"/>
          </a:xfrm>
        </p:spPr>
        <p:txBody>
          <a:bodyPr/>
          <a:lstStyle/>
          <a:p>
            <a:r>
              <a:rPr lang="en-US" dirty="0" err="1" smtClean="0"/>
              <a:t>Más</a:t>
            </a:r>
            <a:r>
              <a:rPr lang="en-US" dirty="0" smtClean="0"/>
              <a:t> de </a:t>
            </a:r>
            <a:r>
              <a:rPr lang="en-US" dirty="0" err="1" smtClean="0"/>
              <a:t>genericidad</a:t>
            </a:r>
            <a:r>
              <a:rPr lang="en-US" dirty="0" smtClean="0"/>
              <a:t>.</a:t>
            </a:r>
            <a:endParaRPr lang="en-US" dirty="0"/>
          </a:p>
        </p:txBody>
      </p:sp>
      <p:sp>
        <p:nvSpPr>
          <p:cNvPr id="3" name="Content Placeholder 2"/>
          <p:cNvSpPr>
            <a:spLocks noGrp="1"/>
          </p:cNvSpPr>
          <p:nvPr>
            <p:ph idx="1"/>
          </p:nvPr>
        </p:nvSpPr>
        <p:spPr>
          <a:xfrm>
            <a:off x="677334" y="1524001"/>
            <a:ext cx="8596668" cy="4793672"/>
          </a:xfrm>
        </p:spPr>
        <p:txBody>
          <a:bodyPr/>
          <a:lstStyle/>
          <a:p>
            <a:r>
              <a:rPr lang="es-419" dirty="0"/>
              <a:t>En C++ existe una forma de declarar también parámetros genéricos para funciones </a:t>
            </a:r>
            <a:r>
              <a:rPr lang="es-419" dirty="0" smtClean="0"/>
              <a:t>específicas.</a:t>
            </a:r>
          </a:p>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Esto se hace </a:t>
            </a:r>
            <a:r>
              <a:rPr lang="es-419" dirty="0" smtClean="0">
                <a:solidFill>
                  <a:srgbClr val="000000"/>
                </a:solidFill>
                <a:ea typeface="Calibri" panose="020F0502020204030204" pitchFamily="34" charset="0"/>
                <a:cs typeface="Calibri" panose="020F0502020204030204" pitchFamily="34" charset="0"/>
              </a:rPr>
              <a:t>utilizando </a:t>
            </a:r>
            <a:r>
              <a:rPr lang="es-419" dirty="0">
                <a:solidFill>
                  <a:srgbClr val="000000"/>
                </a:solidFill>
                <a:ea typeface="Calibri" panose="020F0502020204030204" pitchFamily="34" charset="0"/>
                <a:cs typeface="Calibri" panose="020F0502020204030204" pitchFamily="34" charset="0"/>
              </a:rPr>
              <a:t>antes de la función el comando:</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A</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B</a:t>
            </a:r>
            <a:r>
              <a:rPr lang="en-US" b="1" dirty="0">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b="1" dirty="0" err="1">
                <a:latin typeface="Consolas" panose="020B0609020204030204" pitchFamily="49" charset="0"/>
                <a:ea typeface="Calibri" panose="020F0502020204030204" pitchFamily="34" charset="0"/>
                <a:cs typeface="Consolas" panose="020B0609020204030204" pitchFamily="49" charset="0"/>
              </a:rPr>
              <a:t>etc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sz="1600" b="1" dirty="0">
                <a:solidFill>
                  <a:schemeClr val="accent1">
                    <a:lumMod val="50000"/>
                  </a:schemeClr>
                </a:solidFill>
              </a:rPr>
              <a:t>Ejemplo:</a:t>
            </a:r>
          </a:p>
          <a:p>
            <a:pPr marL="0">
              <a:lnSpc>
                <a:spcPct val="107000"/>
              </a:lnSpc>
              <a:spcBef>
                <a:spcPts val="0"/>
              </a:spcBef>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s-419" sz="2000" dirty="0"/>
              <a:t>T</a:t>
            </a:r>
            <a:r>
              <a:rPr lang="es-419" sz="2000" dirty="0" smtClean="0"/>
              <a:t>ambién </a:t>
            </a:r>
            <a:r>
              <a:rPr lang="es-419" sz="2000" dirty="0"/>
              <a:t>contamos con una herramienta más poderosa, que nos permite trabajar un nuevo nivel de </a:t>
            </a:r>
            <a:r>
              <a:rPr lang="es-419" sz="2000" dirty="0" err="1"/>
              <a:t>genericidad</a:t>
            </a:r>
            <a:r>
              <a:rPr lang="es-419" sz="2000" dirty="0"/>
              <a:t> en funciones, </a:t>
            </a:r>
            <a:r>
              <a:rPr lang="es-419" sz="2000" dirty="0" smtClean="0"/>
              <a:t>poner </a:t>
            </a:r>
            <a:r>
              <a:rPr lang="es-419" sz="2000" dirty="0"/>
              <a:t>una cantidad indefinida de argumentos.</a:t>
            </a:r>
            <a:endParaRPr lang="en-US" sz="2000" dirty="0"/>
          </a:p>
          <a:p>
            <a:endParaRPr lang="en-US" dirty="0"/>
          </a:p>
        </p:txBody>
      </p:sp>
    </p:spTree>
    <p:extLst>
      <p:ext uri="{BB962C8B-B14F-4D97-AF65-F5344CB8AC3E}">
        <p14:creationId xmlns:p14="http://schemas.microsoft.com/office/powerpoint/2010/main" val="2244497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524000"/>
            <a:ext cx="8596668" cy="5167745"/>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Para utilizar una cantidad variable de argumentos de entrada en una función, solo tenemos que colocar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419" dirty="0">
                <a:solidFill>
                  <a:srgbClr val="000000"/>
                </a:solidFill>
                <a:latin typeface="Consolas" panose="020B0609020204030204" pitchFamily="49" charset="0"/>
                <a:ea typeface="Calibri" panose="020F0502020204030204" pitchFamily="34" charset="0"/>
                <a:cs typeface="Calibri" panose="020F0502020204030204" pitchFamily="34" charset="0"/>
              </a:rPr>
              <a: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dirty="0">
                <a:solidFill>
                  <a:srgbClr val="000000"/>
                </a:solidFill>
                <a:ea typeface="Calibri" panose="020F0502020204030204" pitchFamily="34" charset="0"/>
                <a:cs typeface="Calibri" panose="020F0502020204030204" pitchFamily="34" charset="0"/>
              </a:rPr>
              <a:t>T</a:t>
            </a:r>
            <a:r>
              <a:rPr lang="es-419" dirty="0" smtClean="0">
                <a:solidFill>
                  <a:srgbClr val="000000"/>
                </a:solidFill>
                <a:ea typeface="Calibri" panose="020F0502020204030204" pitchFamily="34" charset="0"/>
                <a:cs typeface="Calibri" panose="020F0502020204030204" pitchFamily="34" charset="0"/>
              </a:rPr>
              <a:t>ambién </a:t>
            </a:r>
            <a:r>
              <a:rPr lang="es-419" dirty="0">
                <a:solidFill>
                  <a:srgbClr val="000000"/>
                </a:solidFill>
                <a:ea typeface="Calibri" panose="020F0502020204030204" pitchFamily="34" charset="0"/>
                <a:cs typeface="Calibri" panose="020F0502020204030204" pitchFamily="34" charset="0"/>
              </a:rPr>
              <a:t>es posible hacerlo con las clases.</a:t>
            </a:r>
            <a:endParaRPr lang="en-US" sz="1600" dirty="0">
              <a:ea typeface="Calibri" panose="020F0502020204030204" pitchFamily="34" charset="0"/>
              <a:cs typeface="Times New Roman" panose="02020603050405020304" pitchFamily="18" charset="0"/>
            </a:endParaRPr>
          </a:p>
          <a:p>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419" b="1" dirty="0" smtClean="0">
                <a:solidFill>
                  <a:schemeClr val="accent1">
                    <a:lumMod val="50000"/>
                  </a:schemeClr>
                </a:solidFill>
              </a:rPr>
              <a:t>Ejemplo en las funciones:</a:t>
            </a:r>
            <a:endParaRPr lang="es-419" b="1" dirty="0">
              <a:solidFill>
                <a:schemeClr val="accent1">
                  <a:lumMod val="50000"/>
                </a:schemeClr>
              </a:solidFill>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Func(</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Cuerpo de la función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smtClean="0">
                <a:solidFill>
                  <a:srgbClr val="000000"/>
                </a:solidFill>
                <a:ea typeface="Calibri" panose="020F0502020204030204" pitchFamily="34" charset="0"/>
                <a:cs typeface="Calibri" panose="020F0502020204030204" pitchFamily="34" charset="0"/>
              </a:rPr>
              <a:t>Esto permite hacer cosas como:</a:t>
            </a:r>
            <a:r>
              <a:rPr lang="es-419" dirty="0">
                <a:solidFill>
                  <a:srgbClr val="000000"/>
                </a:solidFill>
                <a:ea typeface="Calibri" panose="020F0502020204030204" pitchFamily="34" charset="0"/>
                <a:cs typeface="Calibri" panose="020F0502020204030204" pitchFamily="34" charset="0"/>
              </a:rPr>
              <a:t> </a:t>
            </a:r>
            <a:endParaRPr lang="es-419" dirty="0" smtClean="0">
              <a:solidFill>
                <a:srgbClr val="000000"/>
              </a:solidFill>
              <a:ea typeface="Calibri" panose="020F0502020204030204" pitchFamily="34" charset="0"/>
              <a:cs typeface="Calibri" panose="020F0502020204030204" pitchFamily="34" charset="0"/>
            </a:endParaRPr>
          </a:p>
          <a:p>
            <a:pPr marL="0" indent="0">
              <a:lnSpc>
                <a:spcPct val="107000"/>
              </a:lnSpc>
              <a:spcBef>
                <a:spcPts val="0"/>
              </a:spcBef>
              <a:buNone/>
            </a:pP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Func(1</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2, 3, 4, 5, 5, </a:t>
            </a:r>
            <a:r>
              <a:rPr lang="en-US" b="1" dirty="0">
                <a:solidFill>
                  <a:srgbClr val="A31515"/>
                </a:solidFill>
                <a:latin typeface="Consolas" panose="020B0609020204030204" pitchFamily="49" charset="0"/>
                <a:ea typeface="Calibri" panose="020F0502020204030204" pitchFamily="34" charset="0"/>
                <a:cs typeface="Consolas" panose="020B0609020204030204" pitchFamily="49" charset="0"/>
              </a:rPr>
              <a:t>'Living'</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node&lt;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&gt;(5),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linked_list&lt;</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4059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717965"/>
            <a:ext cx="8596668" cy="4323398"/>
          </a:xfrm>
        </p:spPr>
        <p:txBody>
          <a:bodyPr/>
          <a:lstStyle/>
          <a:p>
            <a:r>
              <a:rPr lang="es-419" b="1" dirty="0">
                <a:solidFill>
                  <a:schemeClr val="accent1">
                    <a:lumMod val="50000"/>
                  </a:schemeClr>
                </a:solidFill>
              </a:rPr>
              <a:t>Ejemplo en las </a:t>
            </a:r>
            <a:r>
              <a:rPr lang="es-419" b="1" dirty="0" smtClean="0">
                <a:solidFill>
                  <a:schemeClr val="accent1">
                    <a:lumMod val="50000"/>
                  </a:schemeClr>
                </a:solidFill>
              </a:rPr>
              <a:t>clases:</a:t>
            </a: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class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s-419" b="1"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Cuerpo de la clase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smtClean="0">
                <a:solidFill>
                  <a:srgbClr val="000000"/>
                </a:solidFill>
                <a:latin typeface="Consolas" panose="020B0609020204030204" pitchFamily="49"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ea typeface="Calibri" panose="020F0502020204030204" pitchFamily="34" charset="0"/>
                <a:cs typeface="Calibri" panose="020F0502020204030204" pitchFamily="34" charset="0"/>
              </a:rPr>
              <a:t>Esto permite hacer cosas como: </a:t>
            </a:r>
            <a:endParaRPr lang="es-419" dirty="0" smtClean="0">
              <a:solidFill>
                <a:srgbClr val="000000"/>
              </a:solidFill>
              <a:ea typeface="Calibri" panose="020F0502020204030204" pitchFamily="34" charset="0"/>
              <a:cs typeface="Calibri" panose="020F0502020204030204" pitchFamily="34"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linked_list,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linked_list,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&gt;(parameters);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s-419" b="1" dirty="0" smtClean="0">
              <a:solidFill>
                <a:schemeClr val="accent1">
                  <a:lumMod val="50000"/>
                </a:schemeClr>
              </a:solidFill>
            </a:endParaRPr>
          </a:p>
          <a:p>
            <a:endParaRPr lang="en-US" dirty="0"/>
          </a:p>
        </p:txBody>
      </p:sp>
    </p:spTree>
    <p:extLst>
      <p:ext uri="{BB962C8B-B14F-4D97-AF65-F5344CB8AC3E}">
        <p14:creationId xmlns:p14="http://schemas.microsoft.com/office/powerpoint/2010/main" val="2898194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427019"/>
            <a:ext cx="8596668" cy="4614344"/>
          </a:xfrm>
        </p:spPr>
        <p:txBody>
          <a:bodyPr/>
          <a:lstStyle/>
          <a:p>
            <a:r>
              <a:rPr lang="en-US" dirty="0" smtClean="0"/>
              <a:t>Retomemos el ejemplo que vimos </a:t>
            </a:r>
            <a:r>
              <a:rPr lang="en-US" dirty="0" err="1" smtClean="0"/>
              <a:t>en</a:t>
            </a:r>
            <a:r>
              <a:rPr lang="en-US" dirty="0" smtClean="0"/>
              <a:t> raw pointer:</a:t>
            </a:r>
          </a:p>
          <a:p>
            <a:endParaRPr lang="en-US" dirty="0" smtClean="0"/>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Funtion_Pointer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//Imprime 13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4943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p:txBody>
          <a:bodyPr/>
          <a:lstStyle/>
          <a:p>
            <a:r>
              <a:rPr lang="es-419" dirty="0" smtClean="0"/>
              <a:t>¿ </a:t>
            </a:r>
            <a:r>
              <a:rPr lang="es-419" dirty="0" smtClean="0"/>
              <a:t>Cómo </a:t>
            </a:r>
            <a:r>
              <a:rPr lang="es-419" dirty="0" smtClean="0"/>
              <a:t>crear un puntero a función que </a:t>
            </a:r>
            <a:r>
              <a:rPr lang="es-419" dirty="0"/>
              <a:t>devuelve un valor de tipo </a:t>
            </a:r>
            <a:r>
              <a:rPr lang="es-419" b="1" dirty="0"/>
              <a:t>R</a:t>
            </a:r>
            <a:r>
              <a:rPr lang="es-419" dirty="0"/>
              <a:t> y recibe un número variable de parámetros de tipo </a:t>
            </a:r>
            <a:r>
              <a:rPr lang="es-419" b="1" dirty="0" smtClean="0"/>
              <a:t>T </a:t>
            </a:r>
            <a:r>
              <a:rPr lang="en-US" dirty="0" smtClean="0"/>
              <a:t>?</a:t>
            </a:r>
          </a:p>
          <a:p>
            <a:endParaRPr lang="en-US" dirty="0" smtClean="0"/>
          </a:p>
          <a:p>
            <a:r>
              <a:rPr lang="es-419" b="1" dirty="0" smtClean="0">
                <a:solidFill>
                  <a:schemeClr val="accent1">
                    <a:lumMod val="50000"/>
                  </a:schemeClr>
                </a:solidFill>
              </a:rPr>
              <a:t>Ejemplo:</a:t>
            </a:r>
          </a:p>
          <a:p>
            <a:endParaRPr lang="en-US" dirty="0"/>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Funtion</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ea typeface="Calibri" panose="020F0502020204030204" pitchFamily="34" charset="0"/>
                <a:cs typeface="Calibri" panose="020F0502020204030204" pitchFamily="34" charset="0"/>
              </a:rPr>
              <a:t>Donde esta es una función que recibe una serie de parámetros de cualquier tipo, y devuelve un valor de tipo </a:t>
            </a:r>
            <a:r>
              <a:rPr lang="es-419" b="1" dirty="0">
                <a:solidFill>
                  <a:srgbClr val="000000"/>
                </a:solidFill>
                <a:ea typeface="Calibri" panose="020F0502020204030204" pitchFamily="34" charset="0"/>
                <a:cs typeface="Calibri" panose="020F0502020204030204" pitchFamily="34" charset="0"/>
              </a:rPr>
              <a:t>R</a:t>
            </a:r>
            <a:r>
              <a:rPr lang="es-419" dirty="0">
                <a:solidFill>
                  <a:srgbClr val="000000"/>
                </a:solidFill>
                <a:ea typeface="Calibri" panose="020F0502020204030204" pitchFamily="34" charset="0"/>
                <a:cs typeface="Calibri" panose="020F0502020204030204" pitchFamily="34" charset="0"/>
              </a:rPr>
              <a:t>.</a:t>
            </a:r>
            <a:endParaRPr lang="en-US" sz="16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1251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662545"/>
            <a:ext cx="8596668" cy="4378817"/>
          </a:xfrm>
        </p:spPr>
        <p:txBody>
          <a:bodyPr/>
          <a:lstStyle/>
          <a:p>
            <a:pPr marL="0" indent="0">
              <a:buNone/>
            </a:pPr>
            <a:r>
              <a:rPr lang="es-419" sz="2400" dirty="0" err="1" smtClean="0">
                <a:solidFill>
                  <a:schemeClr val="accent1">
                    <a:lumMod val="75000"/>
                  </a:schemeClr>
                </a:solidFill>
              </a:rPr>
              <a:t>Map</a:t>
            </a:r>
            <a:endParaRPr lang="es-419" sz="2400" dirty="0" smtClean="0">
              <a:solidFill>
                <a:schemeClr val="accent1">
                  <a:lumMod val="75000"/>
                </a:schemeClr>
              </a:solidFill>
            </a:endParaRPr>
          </a:p>
          <a:p>
            <a:pPr marL="0" indent="0">
              <a:buNone/>
            </a:pPr>
            <a:endParaRPr lang="es-419" sz="2400" dirty="0" smtClean="0">
              <a:solidFill>
                <a:schemeClr val="accent1">
                  <a:lumMod val="75000"/>
                </a:schemeClr>
              </a:solidFill>
            </a:endParaRPr>
          </a:p>
          <a:p>
            <a:r>
              <a:rPr lang="es-419" dirty="0" smtClean="0"/>
              <a:t>La </a:t>
            </a:r>
            <a:r>
              <a:rPr lang="es-419" dirty="0"/>
              <a:t>idea </a:t>
            </a:r>
            <a:r>
              <a:rPr lang="es-419" dirty="0" smtClean="0"/>
              <a:t>de esta es </a:t>
            </a:r>
            <a:r>
              <a:rPr lang="es-419" dirty="0"/>
              <a:t>recibir una serie de elementos de un tipo </a:t>
            </a:r>
            <a:r>
              <a:rPr lang="es-419" b="1" dirty="0"/>
              <a:t>A</a:t>
            </a:r>
            <a:r>
              <a:rPr lang="es-419" dirty="0"/>
              <a:t>, y un transformador de un tipo </a:t>
            </a:r>
            <a:r>
              <a:rPr lang="es-419" b="1" dirty="0"/>
              <a:t>A</a:t>
            </a:r>
            <a:r>
              <a:rPr lang="es-419" dirty="0"/>
              <a:t> </a:t>
            </a:r>
            <a:r>
              <a:rPr lang="es-419" dirty="0" err="1"/>
              <a:t>a</a:t>
            </a:r>
            <a:r>
              <a:rPr lang="es-419" dirty="0"/>
              <a:t> un tipo </a:t>
            </a:r>
            <a:r>
              <a:rPr lang="es-419" b="1" dirty="0"/>
              <a:t>B</a:t>
            </a:r>
            <a:r>
              <a:rPr lang="es-419" dirty="0"/>
              <a:t>, y devolver una serie de elementos de tipo </a:t>
            </a:r>
            <a:r>
              <a:rPr lang="es-419" b="1" dirty="0"/>
              <a:t>B</a:t>
            </a:r>
            <a:r>
              <a:rPr lang="es-419" dirty="0"/>
              <a:t>, resultante de </a:t>
            </a:r>
            <a:r>
              <a:rPr lang="es-419" dirty="0" smtClean="0"/>
              <a:t>aplicar </a:t>
            </a:r>
            <a:r>
              <a:rPr lang="es-419" dirty="0"/>
              <a:t>el transformador a cada elemento </a:t>
            </a:r>
            <a:r>
              <a:rPr lang="es-419" dirty="0" smtClean="0"/>
              <a:t>de </a:t>
            </a:r>
            <a:r>
              <a:rPr lang="es-419" b="1" dirty="0" smtClean="0"/>
              <a:t>A</a:t>
            </a:r>
            <a:r>
              <a:rPr lang="es-419" dirty="0" smtClean="0"/>
              <a:t>.</a:t>
            </a:r>
          </a:p>
          <a:p>
            <a:pPr marL="0" indent="0">
              <a:buNone/>
            </a:pPr>
            <a:endParaRPr lang="es-419" b="1" dirty="0">
              <a:solidFill>
                <a:schemeClr val="accent1">
                  <a:lumMod val="50000"/>
                </a:schemeClr>
              </a:solidFill>
            </a:endParaRPr>
          </a:p>
        </p:txBody>
      </p:sp>
    </p:spTree>
    <p:extLst>
      <p:ext uri="{BB962C8B-B14F-4D97-AF65-F5344CB8AC3E}">
        <p14:creationId xmlns:p14="http://schemas.microsoft.com/office/powerpoint/2010/main" val="4215792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1782"/>
            <a:ext cx="8596668" cy="748145"/>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149927"/>
            <a:ext cx="8596668" cy="5375564"/>
          </a:xfrm>
        </p:spPr>
        <p:txBody>
          <a:bodyPr>
            <a:normAutofit fontScale="85000" lnSpcReduction="20000"/>
          </a:bodyPr>
          <a:lstStyle/>
          <a:p>
            <a:r>
              <a:rPr lang="es-419" b="1" dirty="0" smtClean="0">
                <a:solidFill>
                  <a:schemeClr val="accent1">
                    <a:lumMod val="50000"/>
                  </a:schemeClr>
                </a:solidFill>
              </a:rPr>
              <a:t>Ejemplo sencillo no </a:t>
            </a:r>
            <a:r>
              <a:rPr lang="es-419" b="1" dirty="0" err="1" smtClean="0">
                <a:solidFill>
                  <a:schemeClr val="accent1">
                    <a:lumMod val="50000"/>
                  </a:schemeClr>
                </a:solidFill>
              </a:rPr>
              <a:t>génerico</a:t>
            </a:r>
            <a:r>
              <a:rPr lang="es-419" b="1" dirty="0" smtClean="0">
                <a:solidFill>
                  <a:schemeClr val="accent1">
                    <a:lumMod val="50000"/>
                  </a:schemeClr>
                </a:solidFill>
              </a:rPr>
              <a:t>:</a:t>
            </a:r>
            <a:endParaRPr lang="es-419" b="1" dirty="0">
              <a:solidFill>
                <a:schemeClr val="accent1">
                  <a:lumMod val="50000"/>
                </a:schemeClr>
              </a:solidFill>
            </a:endParaRPr>
          </a:p>
          <a:p>
            <a:pPr marL="0">
              <a:lnSpc>
                <a:spcPct val="107000"/>
              </a:lnSpc>
              <a:spcBef>
                <a:spcPts val="0"/>
              </a:spcBef>
            </a:pPr>
            <a:endPar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Transformation_Double_To_Int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a</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Transformation_Double_To_Int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in_list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main()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 = { 1.2, 2.5, 3.9, 45674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b =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Transformation_List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//Queda guardado el equivalente 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419" b="1"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008000"/>
                </a:solidFill>
                <a:latin typeface="Consolas" panose="020B0609020204030204" pitchFamily="49" charset="0"/>
                <a:ea typeface="Calibri" panose="020F0502020204030204" pitchFamily="34" charset="0"/>
                <a:cs typeface="Consolas" panose="020B0609020204030204" pitchFamily="49" charset="0"/>
              </a:rPr>
              <a:t>1,2,3,4}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91371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lstStyle/>
          <a:p>
            <a:r>
              <a:rPr lang="en-US" dirty="0" err="1"/>
              <a:t>Más</a:t>
            </a:r>
            <a:r>
              <a:rPr lang="en-US" dirty="0"/>
              <a:t> de </a:t>
            </a:r>
            <a:r>
              <a:rPr lang="en-US" dirty="0" err="1"/>
              <a:t>genericidad</a:t>
            </a:r>
            <a:r>
              <a:rPr lang="en-US" dirty="0"/>
              <a:t>.</a:t>
            </a:r>
          </a:p>
        </p:txBody>
      </p:sp>
      <p:sp>
        <p:nvSpPr>
          <p:cNvPr id="3" name="Content Placeholder 2"/>
          <p:cNvSpPr>
            <a:spLocks noGrp="1"/>
          </p:cNvSpPr>
          <p:nvPr>
            <p:ph idx="1"/>
          </p:nvPr>
        </p:nvSpPr>
        <p:spPr>
          <a:xfrm>
            <a:off x="677334" y="1676400"/>
            <a:ext cx="8596668" cy="4987635"/>
          </a:xfrm>
        </p:spPr>
        <p:txBody>
          <a:bodyPr>
            <a:normAutofit lnSpcReduction="10000"/>
          </a:bodyPr>
          <a:lstStyle/>
          <a:p>
            <a:r>
              <a:rPr lang="es-419" b="1" dirty="0" err="1"/>
              <a:t>Map</a:t>
            </a:r>
            <a:r>
              <a:rPr lang="es-419" dirty="0"/>
              <a:t> utiliza la idea general de la función anterior, pero de forma genérica, en este caso </a:t>
            </a:r>
            <a:r>
              <a:rPr lang="es-419" dirty="0" smtClean="0"/>
              <a:t>recibiendo </a:t>
            </a:r>
            <a:r>
              <a:rPr lang="es-419" dirty="0"/>
              <a:t>la función de transformación </a:t>
            </a:r>
            <a:r>
              <a:rPr lang="es-419" b="1" dirty="0" err="1"/>
              <a:t>Funtion</a:t>
            </a:r>
            <a:r>
              <a:rPr lang="es-419" dirty="0"/>
              <a:t>. </a:t>
            </a:r>
            <a:endParaRPr lang="es-419" dirty="0" smtClean="0"/>
          </a:p>
          <a:p>
            <a:endParaRPr lang="en-US" dirty="0"/>
          </a:p>
          <a:p>
            <a:pPr marL="0" indent="0">
              <a:lnSpc>
                <a:spcPct val="107000"/>
              </a:lnSpc>
              <a:spcBef>
                <a:spcPts val="0"/>
              </a:spcBef>
              <a:buNone/>
            </a:pPr>
            <a:r>
              <a:rPr lang="es-419"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Map(</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Function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err="1">
                <a:solidFill>
                  <a:srgbClr val="808080"/>
                </a:solidFill>
                <a:latin typeface="Consolas" panose="020B0609020204030204" pitchFamily="49" charset="0"/>
                <a:ea typeface="Calibri" panose="020F0502020204030204" pitchFamily="34" charset="0"/>
                <a:cs typeface="Consolas" panose="020B0609020204030204" pitchFamily="49" charset="0"/>
              </a:rPr>
              <a:t>Transformation_Funtion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linked_list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-&gt;first;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&gt;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out_list.Add_Last</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808080"/>
                </a:solidFill>
                <a:latin typeface="Consolas" panose="020B0609020204030204" pitchFamily="49" charset="0"/>
                <a:ea typeface="Calibri" panose="020F0502020204030204" pitchFamily="34" charset="0"/>
                <a:cs typeface="Consolas" panose="020B0609020204030204" pitchFamily="49" charset="0"/>
              </a:rPr>
              <a:t>Transformation_Funtion</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&gt;</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Get_Value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err="1">
                <a:solidFill>
                  <a:srgbClr val="000000"/>
                </a:solidFill>
                <a:latin typeface="Consolas" panose="020B0609020204030204" pitchFamily="49" charset="0"/>
                <a:ea typeface="Calibri" panose="020F0502020204030204" pitchFamily="34" charset="0"/>
                <a:cs typeface="Consolas" panose="020B0609020204030204" pitchFamily="49" charset="0"/>
              </a:rPr>
              <a:t>out_list</a:t>
            </a: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419"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419"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569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US" dirty="0"/>
              <a:t>Uso de </a:t>
            </a:r>
            <a:r>
              <a:rPr lang="en-US" dirty="0" smtClean="0"/>
              <a:t>memoria. Punteros.</a:t>
            </a:r>
            <a:endParaRPr lang="en-US" dirty="0"/>
          </a:p>
        </p:txBody>
      </p:sp>
      <p:sp>
        <p:nvSpPr>
          <p:cNvPr id="3" name="Content Placeholder 2"/>
          <p:cNvSpPr>
            <a:spLocks noGrp="1"/>
          </p:cNvSpPr>
          <p:nvPr>
            <p:ph idx="1"/>
          </p:nvPr>
        </p:nvSpPr>
        <p:spPr/>
        <p:txBody>
          <a:bodyPr/>
          <a:lstStyle/>
          <a:p>
            <a:pPr marL="0" indent="0">
              <a:buNone/>
            </a:pPr>
            <a:r>
              <a:rPr lang="es-419" sz="2400" dirty="0" smtClean="0"/>
              <a:t>Una </a:t>
            </a:r>
            <a:r>
              <a:rPr lang="es-419" sz="2400" dirty="0"/>
              <a:t>de las novedades más importantes </a:t>
            </a:r>
            <a:r>
              <a:rPr lang="es-419" sz="2400" dirty="0" smtClean="0"/>
              <a:t>que estuvo </a:t>
            </a:r>
            <a:r>
              <a:rPr lang="es-419" sz="2400" dirty="0"/>
              <a:t>relacionada con la gestión de la memoria de forma “inteligente</a:t>
            </a:r>
            <a:r>
              <a:rPr lang="es-419" sz="2400" dirty="0" smtClean="0"/>
              <a:t>” fue:</a:t>
            </a:r>
          </a:p>
          <a:p>
            <a:pPr marL="0" indent="0">
              <a:buNone/>
            </a:pPr>
            <a:r>
              <a:rPr lang="es-419" dirty="0" smtClean="0"/>
              <a:t>	</a:t>
            </a:r>
            <a:r>
              <a:rPr lang="es-419" dirty="0"/>
              <a:t> </a:t>
            </a:r>
            <a:r>
              <a:rPr lang="es-419" dirty="0" smtClean="0"/>
              <a:t>  </a:t>
            </a:r>
            <a:r>
              <a:rPr lang="es-419" sz="2800" dirty="0" smtClean="0">
                <a:solidFill>
                  <a:schemeClr val="accent2">
                    <a:lumMod val="60000"/>
                    <a:lumOff val="40000"/>
                  </a:schemeClr>
                </a:solidFill>
              </a:rPr>
              <a:t>punteros </a:t>
            </a:r>
            <a:r>
              <a:rPr lang="es-419" sz="2800" dirty="0">
                <a:solidFill>
                  <a:schemeClr val="accent2">
                    <a:lumMod val="60000"/>
                    <a:lumOff val="40000"/>
                  </a:schemeClr>
                </a:solidFill>
              </a:rPr>
              <a:t>inteligentes (o </a:t>
            </a:r>
            <a:r>
              <a:rPr lang="es-419" sz="2800" dirty="0" smtClean="0">
                <a:solidFill>
                  <a:schemeClr val="accent2">
                    <a:lumMod val="60000"/>
                    <a:lumOff val="40000"/>
                  </a:schemeClr>
                </a:solidFill>
              </a:rPr>
              <a:t>Smart </a:t>
            </a:r>
            <a:r>
              <a:rPr lang="es-419" sz="2800" dirty="0">
                <a:solidFill>
                  <a:schemeClr val="accent2">
                    <a:lumMod val="60000"/>
                    <a:lumOff val="40000"/>
                  </a:schemeClr>
                </a:solidFill>
              </a:rPr>
              <a:t>pointers</a:t>
            </a:r>
            <a:r>
              <a:rPr lang="es-419" sz="2800" dirty="0" smtClean="0">
                <a:solidFill>
                  <a:schemeClr val="accent2">
                    <a:lumMod val="60000"/>
                    <a:lumOff val="40000"/>
                  </a:schemeClr>
                </a:solidFill>
              </a:rPr>
              <a:t>)</a:t>
            </a:r>
            <a:endParaRPr lang="en-US" sz="2800" dirty="0">
              <a:solidFill>
                <a:schemeClr val="accent2">
                  <a:lumMod val="60000"/>
                  <a:lumOff val="40000"/>
                </a:schemeClr>
              </a:solidFill>
            </a:endParaRPr>
          </a:p>
          <a:p>
            <a:pPr marL="0" indent="0">
              <a:buNone/>
            </a:pPr>
            <a:r>
              <a:rPr lang="en-US" sz="2400" dirty="0" smtClean="0">
                <a:solidFill>
                  <a:schemeClr val="accent2">
                    <a:lumMod val="75000"/>
                  </a:schemeClr>
                </a:solidFill>
              </a:rPr>
              <a:t>Ventajas:</a:t>
            </a:r>
          </a:p>
          <a:p>
            <a:pPr marL="0" indent="0">
              <a:buNone/>
            </a:pPr>
            <a:r>
              <a:rPr lang="en-US" sz="2400" dirty="0" smtClean="0"/>
              <a:t>-</a:t>
            </a:r>
            <a:r>
              <a:rPr lang="es-419" dirty="0"/>
              <a:t>F</a:t>
            </a:r>
            <a:r>
              <a:rPr lang="es-419" dirty="0" smtClean="0"/>
              <a:t>acilitaban </a:t>
            </a:r>
            <a:r>
              <a:rPr lang="es-419" dirty="0"/>
              <a:t>al programador el trabajo con la </a:t>
            </a:r>
            <a:r>
              <a:rPr lang="es-419" dirty="0" smtClean="0"/>
              <a:t>memoria</a:t>
            </a:r>
          </a:p>
          <a:p>
            <a:pPr marL="0" indent="0">
              <a:buNone/>
            </a:pPr>
            <a:r>
              <a:rPr lang="es-419" sz="2400" dirty="0" smtClean="0"/>
              <a:t>-</a:t>
            </a:r>
            <a:r>
              <a:rPr lang="es-419" dirty="0"/>
              <a:t>N</a:t>
            </a:r>
            <a:r>
              <a:rPr lang="es-419" dirty="0" smtClean="0"/>
              <a:t>o </a:t>
            </a:r>
            <a:r>
              <a:rPr lang="es-419" dirty="0"/>
              <a:t>es necesario utilizar </a:t>
            </a:r>
            <a:r>
              <a:rPr lang="es-419" b="1" dirty="0"/>
              <a:t>delete</a:t>
            </a:r>
            <a:r>
              <a:rPr lang="es-419" dirty="0"/>
              <a:t> para borrar el espacio en memoria utilizado por ellos, ya que lo hacen automáticamente en cuánto todas las referencias a un espacio en memoria han sido eliminadas.</a:t>
            </a:r>
            <a:endParaRPr lang="en-US" dirty="0"/>
          </a:p>
          <a:p>
            <a:pPr marL="0" indent="0">
              <a:buNone/>
            </a:pPr>
            <a:endParaRPr lang="en-US" sz="2400" dirty="0"/>
          </a:p>
        </p:txBody>
      </p:sp>
    </p:spTree>
    <p:extLst>
      <p:ext uri="{BB962C8B-B14F-4D97-AF65-F5344CB8AC3E}">
        <p14:creationId xmlns:p14="http://schemas.microsoft.com/office/powerpoint/2010/main" val="110652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s-US" dirty="0" smtClean="0"/>
              <a:t>Más sobre alias.</a:t>
            </a:r>
            <a:endParaRPr lang="en-US" dirty="0"/>
          </a:p>
        </p:txBody>
      </p:sp>
      <p:sp>
        <p:nvSpPr>
          <p:cNvPr id="3" name="Content Placeholder 2"/>
          <p:cNvSpPr>
            <a:spLocks noGrp="1"/>
          </p:cNvSpPr>
          <p:nvPr>
            <p:ph idx="1"/>
          </p:nvPr>
        </p:nvSpPr>
        <p:spPr>
          <a:xfrm>
            <a:off x="677334" y="1620983"/>
            <a:ext cx="8596668" cy="4420380"/>
          </a:xfrm>
        </p:spPr>
        <p:txBody>
          <a:bodyPr/>
          <a:lstStyle/>
          <a:p>
            <a:pPr marL="0">
              <a:lnSpc>
                <a:spcPct val="107000"/>
              </a:lnSpc>
              <a:spcBef>
                <a:spcPts val="0"/>
              </a:spcBef>
            </a:pPr>
            <a:r>
              <a:rPr lang="es-419" dirty="0">
                <a:solidFill>
                  <a:srgbClr val="000000"/>
                </a:solidFill>
                <a:ea typeface="Calibri" panose="020F0502020204030204" pitchFamily="34" charset="0"/>
                <a:cs typeface="Calibri" panose="020F0502020204030204" pitchFamily="34" charset="0"/>
              </a:rPr>
              <a:t>En </a:t>
            </a:r>
            <a:r>
              <a:rPr lang="es-419" b="1" dirty="0">
                <a:solidFill>
                  <a:srgbClr val="000000"/>
                </a:solidFill>
                <a:ea typeface="Calibri" panose="020F0502020204030204" pitchFamily="34" charset="0"/>
                <a:cs typeface="Calibri" panose="020F0502020204030204" pitchFamily="34" charset="0"/>
              </a:rPr>
              <a:t>C++</a:t>
            </a:r>
            <a:r>
              <a:rPr lang="es-419" dirty="0">
                <a:solidFill>
                  <a:srgbClr val="000000"/>
                </a:solidFill>
                <a:ea typeface="Calibri" panose="020F0502020204030204" pitchFamily="34" charset="0"/>
                <a:cs typeface="Calibri" panose="020F0502020204030204" pitchFamily="34" charset="0"/>
              </a:rPr>
              <a:t> realizar un alias al puntero de una función es sencillo, usando al palabra clave </a:t>
            </a:r>
            <a:r>
              <a:rPr lang="es-419" b="1" dirty="0" err="1">
                <a:solidFill>
                  <a:srgbClr val="000000"/>
                </a:solidFill>
                <a:ea typeface="Calibri" panose="020F0502020204030204" pitchFamily="34" charset="0"/>
                <a:cs typeface="Calibri" panose="020F0502020204030204" pitchFamily="34" charset="0"/>
              </a:rPr>
              <a:t>using</a:t>
            </a:r>
            <a:r>
              <a:rPr lang="es-419" dirty="0">
                <a:solidFill>
                  <a:srgbClr val="000000"/>
                </a:solidFill>
                <a:ea typeface="Calibri" panose="020F0502020204030204" pitchFamily="34" charset="0"/>
                <a:cs typeface="Calibri" panose="020F0502020204030204" pitchFamily="34" charset="0"/>
              </a:rPr>
              <a:t> (tal y como con las clases), de la siguiente forma:</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r>
              <a:rPr lang="es-419"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using</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New_Name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Return_Type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parameters</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endParaRPr lang="es-US" sz="1600" b="1"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pPr>
            <a:r>
              <a:rPr lang="es-419" dirty="0" smtClean="0">
                <a:solidFill>
                  <a:srgbClr val="000000"/>
                </a:solidFill>
                <a:ea typeface="Calibri" panose="020F0502020204030204" pitchFamily="34" charset="0"/>
                <a:cs typeface="Calibri" panose="020F0502020204030204" pitchFamily="34" charset="0"/>
              </a:rPr>
              <a:t>Esto podemos </a:t>
            </a:r>
            <a:r>
              <a:rPr lang="es-419" dirty="0">
                <a:solidFill>
                  <a:srgbClr val="000000"/>
                </a:solidFill>
                <a:ea typeface="Calibri" panose="020F0502020204030204" pitchFamily="34" charset="0"/>
                <a:cs typeface="Calibri" panose="020F0502020204030204" pitchFamily="34" charset="0"/>
              </a:rPr>
              <a:t>fácilmente aplicarlo a </a:t>
            </a:r>
            <a:r>
              <a:rPr lang="es-419" b="1" dirty="0" err="1">
                <a:solidFill>
                  <a:srgbClr val="000000"/>
                </a:solidFill>
                <a:ea typeface="Calibri" panose="020F0502020204030204" pitchFamily="34" charset="0"/>
                <a:cs typeface="Calibri" panose="020F0502020204030204" pitchFamily="34" charset="0"/>
              </a:rPr>
              <a:t>Funtion</a:t>
            </a:r>
            <a:r>
              <a:rPr lang="es-419" dirty="0">
                <a:solidFill>
                  <a:srgbClr val="000000"/>
                </a:solidFill>
                <a:ea typeface="Calibri" panose="020F0502020204030204" pitchFamily="34" charset="0"/>
                <a:cs typeface="Calibri" panose="020F0502020204030204" pitchFamily="34" charset="0"/>
              </a:rPr>
              <a:t>:</a:t>
            </a:r>
            <a:endParaRPr lang="en-US" sz="1600" dirty="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template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using</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2B91AF"/>
                </a:solidFill>
                <a:latin typeface="Consolas" panose="020B0609020204030204" pitchFamily="49" charset="0"/>
                <a:ea typeface="Calibri" panose="020F0502020204030204" pitchFamily="34" charset="0"/>
                <a:cs typeface="Consolas" panose="020B0609020204030204" pitchFamily="49" charset="0"/>
              </a:rPr>
              <a:t>Alias_Function</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p>
        </p:txBody>
      </p:sp>
    </p:spTree>
    <p:extLst>
      <p:ext uri="{BB962C8B-B14F-4D97-AF65-F5344CB8AC3E}">
        <p14:creationId xmlns:p14="http://schemas.microsoft.com/office/powerpoint/2010/main" val="5066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8255"/>
          </a:xfrm>
        </p:spPr>
        <p:txBody>
          <a:bodyPr/>
          <a:lstStyle/>
          <a:p>
            <a:r>
              <a:rPr lang="en-US" dirty="0" smtClean="0"/>
              <a:t>Linked List. Length.</a:t>
            </a:r>
            <a:endParaRPr lang="en-US" dirty="0"/>
          </a:p>
        </p:txBody>
      </p:sp>
      <p:sp>
        <p:nvSpPr>
          <p:cNvPr id="3" name="Content Placeholder 2"/>
          <p:cNvSpPr>
            <a:spLocks noGrp="1"/>
          </p:cNvSpPr>
          <p:nvPr>
            <p:ph idx="1"/>
          </p:nvPr>
        </p:nvSpPr>
        <p:spPr>
          <a:xfrm>
            <a:off x="677334" y="1690255"/>
            <a:ext cx="8596668" cy="4351107"/>
          </a:xfrm>
        </p:spPr>
        <p:txBody>
          <a:bodyPr/>
          <a:lstStyle/>
          <a:p>
            <a:pPr marL="0" indent="0">
              <a:lnSpc>
                <a:spcPct val="107000"/>
              </a:lnSpc>
              <a:spcBef>
                <a:spcPts val="0"/>
              </a:spcBef>
              <a:buNone/>
            </a:pP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length()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0035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Add_Last.</a:t>
            </a:r>
            <a:endParaRPr lang="en-US" dirty="0"/>
          </a:p>
        </p:txBody>
      </p:sp>
      <p:sp>
        <p:nvSpPr>
          <p:cNvPr id="3" name="Content Placeholder 2"/>
          <p:cNvSpPr>
            <a:spLocks noGrp="1"/>
          </p:cNvSpPr>
          <p:nvPr>
            <p:ph idx="1"/>
          </p:nvPr>
        </p:nvSpPr>
        <p:spPr>
          <a:xfrm>
            <a:off x="677334" y="1607127"/>
            <a:ext cx="8596668" cy="4738255"/>
          </a:xfrm>
        </p:spPr>
        <p:txBody>
          <a:bodyPr>
            <a:normAutofit fontScale="92500" lnSpcReduction="20000"/>
          </a:bodyPr>
          <a:lstStyle/>
          <a:p>
            <a:pPr marL="0" indent="0">
              <a:lnSpc>
                <a:spcPct val="107000"/>
              </a:lnSpc>
              <a:spcBef>
                <a:spcPts val="0"/>
              </a:spcBef>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Add_Last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no tengamos 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valor en un nodo, y actualizamos los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next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previous</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de ese nodo y el anterior, y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de la lista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 temp =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temp-&gt;previous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-&gt;last-&gt;next = temp;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temp;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count + 1;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Aumentamos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contador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de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90132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t>
            </a:r>
            <a:r>
              <a:rPr lang="en-US" dirty="0" err="1" smtClean="0"/>
              <a:t>Remove_Last</a:t>
            </a:r>
            <a:r>
              <a:rPr lang="en-US" dirty="0" smtClean="0"/>
              <a:t>.</a:t>
            </a:r>
            <a:endParaRPr lang="en-US" dirty="0"/>
          </a:p>
        </p:txBody>
      </p:sp>
      <p:sp>
        <p:nvSpPr>
          <p:cNvPr id="3" name="Content Placeholder 2"/>
          <p:cNvSpPr>
            <a:spLocks noGrp="1"/>
          </p:cNvSpPr>
          <p:nvPr>
            <p:ph idx="1"/>
          </p:nvPr>
        </p:nvSpPr>
        <p:spPr>
          <a:xfrm>
            <a:off x="677334" y="1454727"/>
            <a:ext cx="8596668" cy="5098473"/>
          </a:xfrm>
        </p:spPr>
        <p:txBody>
          <a:bodyPr>
            <a:normAutofit fontScale="77500" lnSpcReduction="20000"/>
          </a:bodyPr>
          <a:lstStyle/>
          <a:p>
            <a:pPr marL="0" indent="0">
              <a:lnSpc>
                <a:spcPct val="107000"/>
              </a:lnSpc>
              <a:spcBef>
                <a:spcPts val="0"/>
              </a:spcBef>
              <a:buNone/>
            </a:pP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Remove_Last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noexcept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no tenemos elementos no procedemos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6F008A"/>
                </a:solidFill>
                <a:latin typeface="Consolas" panose="020B0609020204030204" pitchFamily="49" charset="0"/>
                <a:ea typeface="Calibri" panose="020F0502020204030204" pitchFamily="34" charset="0"/>
                <a:cs typeface="Consolas" panose="020B0609020204030204" pitchFamily="49" charset="0"/>
              </a:rPr>
              <a:t>NULL</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US" dirty="0" err="1">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&gt;&gt;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//Primero guardamos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en un nodo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//temporal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Get_Value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valor del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solo tenemos un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Eliminamos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first y last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otro caso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previous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//Dejamos como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al penúltimo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//Le quitamos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al último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//Disminuimos el contador de la cantidad de 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Retornamos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valor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7168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At.</a:t>
            </a:r>
            <a:endParaRPr lang="en-US" dirty="0"/>
          </a:p>
        </p:txBody>
      </p:sp>
      <p:sp>
        <p:nvSpPr>
          <p:cNvPr id="3" name="Content Placeholder 2"/>
          <p:cNvSpPr>
            <a:spLocks noGrp="1"/>
          </p:cNvSpPr>
          <p:nvPr>
            <p:ph idx="1"/>
          </p:nvPr>
        </p:nvSpPr>
        <p:spPr/>
        <p:txBody>
          <a:bodyPr/>
          <a:lstStyle/>
          <a:p>
            <a:pPr marL="0" indent="0">
              <a:lnSpc>
                <a:spcPct val="107000"/>
              </a:lnSpc>
              <a:spcBef>
                <a:spcPts val="0"/>
              </a:spcBef>
              <a:buNone/>
            </a:pPr>
            <a:r>
              <a:rPr lang="en-US"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At_Node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4153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Remove-At.</a:t>
            </a:r>
            <a:endParaRPr lang="en-US" dirty="0"/>
          </a:p>
        </p:txBody>
      </p:sp>
      <p:sp>
        <p:nvSpPr>
          <p:cNvPr id="3" name="Content Placeholder 2"/>
          <p:cNvSpPr>
            <a:spLocks noGrp="1"/>
          </p:cNvSpPr>
          <p:nvPr>
            <p:ph idx="1"/>
          </p:nvPr>
        </p:nvSpPr>
        <p:spPr>
          <a:xfrm>
            <a:off x="677334" y="1607127"/>
            <a:ext cx="8596668" cy="4434235"/>
          </a:xfrm>
        </p:spPr>
        <p:txBody>
          <a:bodyPr>
            <a:normAutofit fontScale="85000" lnSpcReduction="10000"/>
          </a:bodyPr>
          <a:lstStyle/>
          <a:p>
            <a:pPr marL="0" indent="0">
              <a:lnSpc>
                <a:spcPct val="107000"/>
              </a:lnSpc>
              <a:spcBef>
                <a:spcPts val="0"/>
              </a:spcBef>
              <a:buNone/>
            </a:pP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noexcept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no es posible remover un elemento entonces no procedemos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0 ||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 0 ||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6F008A"/>
                </a:solidFill>
                <a:latin typeface="Consolas" panose="020B0609020204030204" pitchFamily="49" charset="0"/>
                <a:ea typeface="Calibri" panose="020F0502020204030204" pitchFamily="34" charset="0"/>
                <a:cs typeface="Consolas" panose="020B0609020204030204" pitchFamily="49" charset="0"/>
              </a:rPr>
              <a:t>NULL</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//Ahora creamos un nodo que será el que extraeremos más adelante,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el valor que será extraído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//Lo inicializamos en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first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para evitar el error de ejecución: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potentialy</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uninitialized local pointer variable &lt;pointer&gt; used"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&gt;&gt; temp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//Si tenemos un solo elemento (y la posición es válida,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//garantizado en el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if</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anterior)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first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único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Eliminamos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 first y last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7828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982"/>
          </a:xfrm>
        </p:spPr>
        <p:txBody>
          <a:bodyPr/>
          <a:lstStyle/>
          <a:p>
            <a:r>
              <a:rPr lang="en-US" dirty="0"/>
              <a:t>Linked List. Remove-At.</a:t>
            </a:r>
          </a:p>
        </p:txBody>
      </p:sp>
      <p:sp>
        <p:nvSpPr>
          <p:cNvPr id="3" name="Content Placeholder 2"/>
          <p:cNvSpPr>
            <a:spLocks noGrp="1"/>
          </p:cNvSpPr>
          <p:nvPr>
            <p:ph idx="1"/>
          </p:nvPr>
        </p:nvSpPr>
        <p:spPr>
          <a:xfrm>
            <a:off x="677334" y="1745674"/>
            <a:ext cx="9173248" cy="3768436"/>
          </a:xfrm>
        </p:spPr>
        <p:txBody>
          <a:bodyPr>
            <a:normAutofit fontScale="85000" lnSpcReduction="10000"/>
          </a:bodyPr>
          <a:lstStyle/>
          <a:p>
            <a:pPr marL="0" indent="0">
              <a:lnSpc>
                <a:spcPct val="107000"/>
              </a:lnSpc>
              <a:spcBef>
                <a:spcPts val="0"/>
              </a:spcBef>
              <a:buNone/>
            </a:pP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&amp;&amp; count !=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haya más de un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se escoja el primero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first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Guardamos el primer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-&gt;first-&gt;next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Ahora</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first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será</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2do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-&gt;first-&gt;previous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Eliminamos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al previous de first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-1 &amp;&amp; count !=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sea el último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haya más de uno (garantizado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//en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casos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last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//anteriores), hacemos lo mismo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//del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-&gt;last-&gt;previous;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caso</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anterior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pero</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con el last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-&gt;last-&gt;next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005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Remove-At.</a:t>
            </a:r>
          </a:p>
        </p:txBody>
      </p:sp>
      <p:sp>
        <p:nvSpPr>
          <p:cNvPr id="3" name="Content Placeholder 2"/>
          <p:cNvSpPr>
            <a:spLocks noGrp="1"/>
          </p:cNvSpPr>
          <p:nvPr>
            <p:ph idx="1"/>
          </p:nvPr>
        </p:nvSpPr>
        <p:spPr>
          <a:xfrm>
            <a:off x="677334" y="1930399"/>
            <a:ext cx="8596668" cy="3902365"/>
          </a:xfrm>
        </p:spPr>
        <p:txBody>
          <a:bodyPr>
            <a:normAutofit fontScale="77500" lnSpcReduction="20000"/>
          </a:bodyPr>
          <a:lstStyle/>
          <a:p>
            <a:pPr marL="0" indent="0">
              <a:lnSpc>
                <a:spcPct val="107000"/>
              </a:lnSpc>
              <a:spcBef>
                <a:spcPts val="0"/>
              </a:spcBef>
              <a:buNone/>
            </a:pPr>
            <a:r>
              <a:rPr lang="en-US"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0 &amp;&amp; </a:t>
            </a: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-&gt;count - 1 &amp;&amp; count !=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//En caso de que no sea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el 1er ni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//último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elemento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At_Node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US" dirty="0" err="1">
                <a:solidFill>
                  <a:srgbClr val="808080"/>
                </a:solidFill>
                <a:latin typeface="Consolas" panose="020B0609020204030204" pitchFamily="49" charset="0"/>
                <a:ea typeface="Calibri" panose="020F0502020204030204" pitchFamily="34" charset="0"/>
                <a:cs typeface="Consolas" panose="020B0609020204030204" pitchFamily="49" charset="0"/>
              </a:rPr>
              <a:t>index</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Utilizamos a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At_Node</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//para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buscar el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previous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Y conectamos al </a:t>
            </a:r>
            <a:r>
              <a:rPr lang="es-US" dirty="0" err="1">
                <a:solidFill>
                  <a:srgbClr val="008000"/>
                </a:solidFill>
                <a:latin typeface="Consolas" panose="020B0609020204030204" pitchFamily="49" charset="0"/>
                <a:ea typeface="Calibri" panose="020F0502020204030204" pitchFamily="34" charset="0"/>
                <a:cs typeface="Consolas" panose="020B0609020204030204" pitchFamily="49" charset="0"/>
              </a:rPr>
              <a:t>next</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US" dirty="0" err="1" smtClean="0">
                <a:solidFill>
                  <a:srgbClr val="008000"/>
                </a:solidFill>
                <a:latin typeface="Consolas" panose="020B0609020204030204" pitchFamily="49" charset="0"/>
                <a:ea typeface="Calibri" panose="020F0502020204030204" pitchFamily="34" charset="0"/>
                <a:cs typeface="Consolas" panose="020B0609020204030204" pitchFamily="49" charset="0"/>
              </a:rPr>
              <a:t>previous</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de ese nodo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&gt;next-&gt;previous = temp-&gt;previous;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//Disminuimos el contador de la cantidad </a:t>
            </a:r>
            <a:r>
              <a:rPr lang="es-US"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//de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elementos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temp</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s-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Get_Value</a:t>
            </a: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US" dirty="0">
                <a:solidFill>
                  <a:srgbClr val="008000"/>
                </a:solidFill>
                <a:latin typeface="Consolas" panose="020B0609020204030204" pitchFamily="49" charset="0"/>
                <a:ea typeface="Calibri" panose="020F0502020204030204" pitchFamily="34" charset="0"/>
                <a:cs typeface="Consolas" panose="020B0609020204030204" pitchFamily="49" charset="0"/>
              </a:rPr>
              <a:t>//Obtenemos el valor del nodo y lo separamos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s-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Retornamos</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el valor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72575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1165"/>
            <a:ext cx="8596668" cy="5390198"/>
          </a:xfrm>
        </p:spPr>
        <p:txBody>
          <a:bodyPr>
            <a:normAutofit/>
          </a:bodyPr>
          <a:lstStyle/>
          <a:p>
            <a:pPr marL="0" indent="0">
              <a:buNone/>
            </a:pPr>
            <a:r>
              <a:rPr lang="es-US" sz="4400" dirty="0" smtClean="0"/>
              <a:t>	</a:t>
            </a:r>
          </a:p>
          <a:p>
            <a:pPr marL="0" indent="0">
              <a:buNone/>
            </a:pPr>
            <a:endParaRPr lang="es-US" sz="4400" dirty="0"/>
          </a:p>
          <a:p>
            <a:pPr marL="0" indent="0">
              <a:buNone/>
            </a:pPr>
            <a:r>
              <a:rPr lang="es-US" sz="4400" dirty="0" smtClean="0"/>
              <a:t>								</a:t>
            </a:r>
            <a:r>
              <a:rPr lang="es-US" sz="4400" dirty="0" smtClean="0">
                <a:solidFill>
                  <a:schemeClr val="accent1">
                    <a:lumMod val="75000"/>
                  </a:schemeClr>
                </a:solidFill>
              </a:rPr>
              <a:t>Fin.</a:t>
            </a:r>
          </a:p>
          <a:p>
            <a:pPr marL="0" indent="0">
              <a:buNone/>
            </a:pPr>
            <a:r>
              <a:rPr lang="es-US" sz="4400" dirty="0" smtClean="0">
                <a:solidFill>
                  <a:schemeClr val="accent1">
                    <a:lumMod val="75000"/>
                  </a:schemeClr>
                </a:solidFill>
              </a:rPr>
              <a:t>				Muchas Gracias.</a:t>
            </a:r>
            <a:r>
              <a:rPr lang="es-US" sz="4400" dirty="0" smtClean="0"/>
              <a:t> </a:t>
            </a:r>
            <a:endParaRPr lang="en-US" sz="4400" dirty="0"/>
          </a:p>
        </p:txBody>
      </p:sp>
    </p:spTree>
    <p:extLst>
      <p:ext uri="{BB962C8B-B14F-4D97-AF65-F5344CB8AC3E}">
        <p14:creationId xmlns:p14="http://schemas.microsoft.com/office/powerpoint/2010/main" val="80453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Uso de memoria. Punteros.</a:t>
            </a:r>
          </a:p>
        </p:txBody>
      </p:sp>
      <p:sp>
        <p:nvSpPr>
          <p:cNvPr id="3" name="Content Placeholder 2"/>
          <p:cNvSpPr>
            <a:spLocks noGrp="1"/>
          </p:cNvSpPr>
          <p:nvPr>
            <p:ph idx="1"/>
          </p:nvPr>
        </p:nvSpPr>
        <p:spPr>
          <a:xfrm>
            <a:off x="677334" y="1930401"/>
            <a:ext cx="8596668" cy="4110962"/>
          </a:xfrm>
        </p:spPr>
        <p:txBody>
          <a:bodyPr>
            <a:normAutofit/>
          </a:bodyPr>
          <a:lstStyle/>
          <a:p>
            <a:pPr marL="0" indent="0">
              <a:buNone/>
            </a:pPr>
            <a:r>
              <a:rPr lang="en-US" sz="3200" dirty="0" smtClean="0">
                <a:solidFill>
                  <a:schemeClr val="accent1">
                    <a:lumMod val="75000"/>
                  </a:schemeClr>
                </a:solidFill>
              </a:rPr>
              <a:t>Nuevos </a:t>
            </a:r>
            <a:r>
              <a:rPr lang="en-US" sz="3200" dirty="0" err="1" smtClean="0">
                <a:solidFill>
                  <a:schemeClr val="accent1">
                    <a:lumMod val="75000"/>
                  </a:schemeClr>
                </a:solidFill>
              </a:rPr>
              <a:t>punteros</a:t>
            </a:r>
            <a:r>
              <a:rPr lang="en-US" sz="3200" dirty="0" smtClean="0">
                <a:solidFill>
                  <a:schemeClr val="accent1">
                    <a:lumMod val="75000"/>
                  </a:schemeClr>
                </a:solidFill>
              </a:rPr>
              <a:t>:</a:t>
            </a:r>
          </a:p>
          <a:p>
            <a:pPr marL="0" indent="0">
              <a:buNone/>
            </a:pPr>
            <a:r>
              <a:rPr lang="en-US" sz="2400" dirty="0">
                <a:solidFill>
                  <a:schemeClr val="accent1">
                    <a:lumMod val="75000"/>
                  </a:schemeClr>
                </a:solidFill>
              </a:rPr>
              <a:t> </a:t>
            </a:r>
            <a:r>
              <a:rPr lang="en-US" sz="2400" dirty="0" smtClean="0">
                <a:solidFill>
                  <a:schemeClr val="accent1">
                    <a:lumMod val="75000"/>
                  </a:schemeClr>
                </a:solidFill>
              </a:rPr>
              <a:t>             - </a:t>
            </a:r>
            <a:r>
              <a:rPr lang="es-419" sz="2400" b="1" dirty="0"/>
              <a:t>std::unique_ptr</a:t>
            </a:r>
            <a:r>
              <a:rPr lang="es-419" sz="2400" dirty="0"/>
              <a:t> </a:t>
            </a:r>
            <a:endParaRPr lang="es-419" sz="2400" dirty="0" smtClean="0"/>
          </a:p>
          <a:p>
            <a:pPr marL="0" indent="0">
              <a:buNone/>
            </a:pPr>
            <a:r>
              <a:rPr lang="es-419" sz="2400" dirty="0" smtClean="0">
                <a:solidFill>
                  <a:schemeClr val="accent1">
                    <a:lumMod val="75000"/>
                  </a:schemeClr>
                </a:solidFill>
              </a:rPr>
              <a:t>              -</a:t>
            </a:r>
            <a:r>
              <a:rPr lang="es-419" sz="2400" b="1" dirty="0"/>
              <a:t>std::</a:t>
            </a:r>
            <a:r>
              <a:rPr lang="es-419" sz="2400" b="1" dirty="0" smtClean="0"/>
              <a:t>shared_ptr</a:t>
            </a:r>
          </a:p>
          <a:p>
            <a:pPr marL="0" indent="0">
              <a:buNone/>
            </a:pPr>
            <a:r>
              <a:rPr lang="es-419" sz="2400" b="1" dirty="0" smtClean="0"/>
              <a:t>              </a:t>
            </a:r>
            <a:r>
              <a:rPr lang="es-419" sz="2400" b="1" dirty="0" smtClean="0">
                <a:solidFill>
                  <a:schemeClr val="accent1">
                    <a:lumMod val="75000"/>
                  </a:schemeClr>
                </a:solidFill>
              </a:rPr>
              <a:t>-</a:t>
            </a:r>
            <a:r>
              <a:rPr lang="es-419" sz="2400" b="1" dirty="0" smtClean="0"/>
              <a:t>std</a:t>
            </a:r>
            <a:r>
              <a:rPr lang="es-419" sz="2400" b="1" dirty="0"/>
              <a:t>::weak_ptr</a:t>
            </a:r>
            <a:endParaRPr lang="en-US" sz="2400" dirty="0">
              <a:solidFill>
                <a:schemeClr val="accent1">
                  <a:lumMod val="75000"/>
                </a:schemeClr>
              </a:solidFill>
            </a:endParaRPr>
          </a:p>
        </p:txBody>
      </p:sp>
    </p:spTree>
    <p:extLst>
      <p:ext uri="{BB962C8B-B14F-4D97-AF65-F5344CB8AC3E}">
        <p14:creationId xmlns:p14="http://schemas.microsoft.com/office/powerpoint/2010/main" val="3059343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509"/>
            <a:ext cx="8596668" cy="748145"/>
          </a:xfrm>
        </p:spPr>
        <p:txBody>
          <a:bodyPr/>
          <a:lstStyle/>
          <a:p>
            <a:r>
              <a:rPr lang="en-US" dirty="0"/>
              <a:t>Uso de memoria. Punteros</a:t>
            </a:r>
          </a:p>
        </p:txBody>
      </p:sp>
      <p:sp>
        <p:nvSpPr>
          <p:cNvPr id="3" name="Content Placeholder 2"/>
          <p:cNvSpPr>
            <a:spLocks noGrp="1"/>
          </p:cNvSpPr>
          <p:nvPr>
            <p:ph idx="1"/>
          </p:nvPr>
        </p:nvSpPr>
        <p:spPr>
          <a:xfrm>
            <a:off x="677334" y="1496291"/>
            <a:ext cx="8596668" cy="4932218"/>
          </a:xfrm>
        </p:spPr>
        <p:txBody>
          <a:bodyPr>
            <a:normAutofit/>
          </a:bodyPr>
          <a:lstStyle/>
          <a:p>
            <a:pPr marL="0" indent="0">
              <a:buNone/>
            </a:pPr>
            <a:r>
              <a:rPr lang="es-419" sz="2400" b="1" dirty="0" smtClean="0">
                <a:solidFill>
                  <a:schemeClr val="accent2">
                    <a:lumMod val="75000"/>
                  </a:schemeClr>
                </a:solidFill>
                <a:latin typeface="Consolas" panose="020B0609020204030204" pitchFamily="49" charset="0"/>
              </a:rPr>
              <a:t>std</a:t>
            </a:r>
            <a:r>
              <a:rPr lang="es-419" sz="2400" b="1" dirty="0">
                <a:solidFill>
                  <a:schemeClr val="accent2">
                    <a:lumMod val="75000"/>
                  </a:schemeClr>
                </a:solidFill>
                <a:latin typeface="Consolas" panose="020B0609020204030204" pitchFamily="49" charset="0"/>
              </a:rPr>
              <a:t>::</a:t>
            </a:r>
            <a:r>
              <a:rPr lang="es-419" sz="2400" b="1" dirty="0" smtClean="0">
                <a:solidFill>
                  <a:schemeClr val="accent2">
                    <a:lumMod val="75000"/>
                  </a:schemeClr>
                </a:solidFill>
                <a:latin typeface="Consolas" panose="020B0609020204030204" pitchFamily="49" charset="0"/>
              </a:rPr>
              <a:t>unique_ptr </a:t>
            </a:r>
          </a:p>
          <a:p>
            <a:pPr marL="0" indent="0">
              <a:buNone/>
            </a:pPr>
            <a:r>
              <a:rPr lang="es-419" sz="2400" b="1" dirty="0"/>
              <a:t> </a:t>
            </a:r>
            <a:r>
              <a:rPr lang="es-419" sz="2400" b="1" dirty="0" smtClean="0"/>
              <a:t>     -</a:t>
            </a:r>
            <a:r>
              <a:rPr lang="es-419" sz="2000" dirty="0" smtClean="0"/>
              <a:t>Reemplazó a </a:t>
            </a:r>
            <a:r>
              <a:rPr lang="es-419" sz="2000" b="1" dirty="0" smtClean="0">
                <a:solidFill>
                  <a:schemeClr val="accent1">
                    <a:lumMod val="75000"/>
                  </a:schemeClr>
                </a:solidFill>
                <a:latin typeface="Consolas" panose="020B0609020204030204" pitchFamily="49" charset="0"/>
              </a:rPr>
              <a:t>std::auto_ptr</a:t>
            </a:r>
            <a:r>
              <a:rPr lang="es-419" sz="2000" b="1" dirty="0" smtClean="0">
                <a:latin typeface="Consolas" panose="020B0609020204030204" pitchFamily="49" charset="0"/>
              </a:rPr>
              <a:t>.</a:t>
            </a:r>
          </a:p>
          <a:p>
            <a:pPr marL="0" indent="0">
              <a:buNone/>
            </a:pPr>
            <a:r>
              <a:rPr lang="es-419" sz="2000" b="1" dirty="0" smtClean="0">
                <a:latin typeface="Consolas" panose="020B0609020204030204" pitchFamily="49" charset="0"/>
              </a:rPr>
              <a:t>	</a:t>
            </a:r>
            <a:r>
              <a:rPr lang="es-419" dirty="0"/>
              <a:t> </a:t>
            </a:r>
            <a:r>
              <a:rPr lang="es-419" dirty="0" smtClean="0"/>
              <a:t>-Solo </a:t>
            </a:r>
            <a:r>
              <a:rPr lang="es-419" dirty="0"/>
              <a:t>podía existir un puntero a un espacio en memoria determinado, y en el momento en el que ese puntero dejaba de existir, ese espacio en memoria sería </a:t>
            </a:r>
            <a:r>
              <a:rPr lang="es-419" dirty="0" smtClean="0"/>
              <a:t>borrado.</a:t>
            </a:r>
          </a:p>
          <a:p>
            <a:pPr marL="0" indent="0">
              <a:buNone/>
            </a:pPr>
            <a:r>
              <a:rPr lang="es-419" dirty="0" smtClean="0"/>
              <a:t>	-El </a:t>
            </a:r>
            <a:r>
              <a:rPr lang="es-419" dirty="0"/>
              <a:t>contenido del espacio en memoria de dicho puntero se puede transferir a otro, utilizando el comando </a:t>
            </a:r>
            <a:r>
              <a:rPr lang="es-419" b="1" dirty="0">
                <a:solidFill>
                  <a:schemeClr val="accent1">
                    <a:lumMod val="75000"/>
                  </a:schemeClr>
                </a:solidFill>
              </a:rPr>
              <a:t>std::move</a:t>
            </a:r>
            <a:r>
              <a:rPr lang="es-419" dirty="0"/>
              <a:t>, haciendo que el primero entonces apunte a </a:t>
            </a:r>
            <a:r>
              <a:rPr lang="es-419" b="1" dirty="0" smtClean="0">
                <a:solidFill>
                  <a:schemeClr val="accent1">
                    <a:lumMod val="75000"/>
                  </a:schemeClr>
                </a:solidFill>
              </a:rPr>
              <a:t>nullptr.</a:t>
            </a:r>
          </a:p>
          <a:p>
            <a:pPr marL="0" indent="0">
              <a:buNone/>
            </a:pPr>
            <a:endParaRPr lang="es-419" b="1" dirty="0" smtClean="0">
              <a:solidFill>
                <a:schemeClr val="accent1">
                  <a:lumMod val="75000"/>
                </a:schemeClr>
              </a:solidFill>
            </a:endParaRPr>
          </a:p>
          <a:p>
            <a:pPr marL="0" indent="0">
              <a:buNone/>
            </a:pPr>
            <a:r>
              <a:rPr lang="es-419" sz="2000" b="1" dirty="0">
                <a:solidFill>
                  <a:schemeClr val="accent1">
                    <a:lumMod val="50000"/>
                  </a:schemeClr>
                </a:solidFill>
                <a:latin typeface="Consolas" panose="020B0609020204030204" pitchFamily="49" charset="0"/>
              </a:rPr>
              <a:t> </a:t>
            </a:r>
            <a:r>
              <a:rPr lang="es-419" sz="2000" b="1" dirty="0" smtClean="0">
                <a:solidFill>
                  <a:schemeClr val="accent1">
                    <a:lumMod val="50000"/>
                  </a:schemeClr>
                </a:solidFill>
                <a:latin typeface="Consolas" panose="020B0609020204030204" pitchFamily="49" charset="0"/>
              </a:rPr>
              <a:t> </a:t>
            </a:r>
            <a:r>
              <a:rPr lang="es-419" sz="2000" b="1" dirty="0" smtClean="0">
                <a:solidFill>
                  <a:schemeClr val="accent1">
                    <a:lumMod val="50000"/>
                  </a:schemeClr>
                </a:solidFill>
                <a:cs typeface="Calibri Light" panose="020F0302020204030204" pitchFamily="34" charset="0"/>
              </a:rPr>
              <a:t>Ejemplo para inicializarlo:</a:t>
            </a:r>
          </a:p>
          <a:p>
            <a:pPr marL="0" marR="0">
              <a:lnSpc>
                <a:spcPct val="107000"/>
              </a:lnSpc>
              <a:spcBef>
                <a:spcPts val="0"/>
              </a:spcBef>
              <a:spcAft>
                <a:spcPts val="800"/>
              </a:spcAft>
            </a:pPr>
            <a:r>
              <a:rPr lang="es-419" sz="2000" b="1" dirty="0" smtClean="0">
                <a:solidFill>
                  <a:schemeClr val="accent1">
                    <a:lumMod val="50000"/>
                  </a:schemeClr>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unique_ptr</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sz="20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make_unique</a:t>
            </a:r>
            <a:r>
              <a:rPr lang="en-US" sz="2000" b="1" dirty="0">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000" b="1" dirty="0">
                <a:latin typeface="Consolas" panose="020B0609020204030204" pitchFamily="49" charset="0"/>
                <a:ea typeface="Calibri" panose="020F0502020204030204" pitchFamily="34" charset="0"/>
                <a:cs typeface="Consolas" panose="020B0609020204030204" pitchFamily="49" charset="0"/>
              </a:rPr>
              <a:t>&gt;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20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2000"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4009683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3564"/>
          </a:xfrm>
        </p:spPr>
        <p:txBody>
          <a:bodyPr/>
          <a:lstStyle/>
          <a:p>
            <a:r>
              <a:rPr lang="en-US" dirty="0"/>
              <a:t>Uso de memoria. Punteros</a:t>
            </a:r>
          </a:p>
        </p:txBody>
      </p:sp>
      <p:sp>
        <p:nvSpPr>
          <p:cNvPr id="3" name="Content Placeholder 2"/>
          <p:cNvSpPr>
            <a:spLocks noGrp="1"/>
          </p:cNvSpPr>
          <p:nvPr>
            <p:ph idx="1"/>
          </p:nvPr>
        </p:nvSpPr>
        <p:spPr>
          <a:xfrm>
            <a:off x="677334" y="1565565"/>
            <a:ext cx="8596668" cy="4475798"/>
          </a:xfrm>
        </p:spPr>
        <p:txBody>
          <a:bodyPr>
            <a:normAutofit lnSpcReduction="10000"/>
          </a:bodyPr>
          <a:lstStyle/>
          <a:p>
            <a:pPr marL="0" indent="0">
              <a:buNone/>
            </a:pPr>
            <a:r>
              <a:rPr lang="es-419" sz="2400" b="1" dirty="0">
                <a:solidFill>
                  <a:schemeClr val="accent1">
                    <a:lumMod val="50000"/>
                  </a:schemeClr>
                </a:solidFill>
                <a:latin typeface="Consolas" panose="020B0609020204030204" pitchFamily="49" charset="0"/>
              </a:rPr>
              <a:t>std::</a:t>
            </a:r>
            <a:r>
              <a:rPr lang="es-419" sz="2400" b="1" dirty="0" smtClean="0">
                <a:solidFill>
                  <a:schemeClr val="accent1">
                    <a:lumMod val="50000"/>
                  </a:schemeClr>
                </a:solidFill>
                <a:latin typeface="Consolas" panose="020B0609020204030204" pitchFamily="49" charset="0"/>
              </a:rPr>
              <a:t>shared_ptr</a:t>
            </a:r>
          </a:p>
          <a:p>
            <a:pPr marL="0" indent="0">
              <a:buNone/>
            </a:pPr>
            <a:r>
              <a:rPr lang="es-419" sz="2400" b="1" dirty="0">
                <a:solidFill>
                  <a:schemeClr val="accent1">
                    <a:lumMod val="50000"/>
                  </a:schemeClr>
                </a:solidFill>
                <a:latin typeface="Consolas" panose="020B0609020204030204" pitchFamily="49" charset="0"/>
              </a:rPr>
              <a:t> </a:t>
            </a:r>
            <a:r>
              <a:rPr lang="es-419" sz="2400" b="1" dirty="0" smtClean="0">
                <a:solidFill>
                  <a:schemeClr val="accent1">
                    <a:lumMod val="50000"/>
                  </a:schemeClr>
                </a:solidFill>
                <a:latin typeface="Consolas" panose="020B0609020204030204" pitchFamily="49" charset="0"/>
              </a:rPr>
              <a:t>   -</a:t>
            </a:r>
            <a:r>
              <a:rPr lang="es-419" dirty="0" smtClean="0"/>
              <a:t>Permite </a:t>
            </a:r>
            <a:r>
              <a:rPr lang="es-419" dirty="0"/>
              <a:t>compartir la propiedad del espacio en </a:t>
            </a:r>
            <a:r>
              <a:rPr lang="es-419" dirty="0" smtClean="0"/>
              <a:t>memoria.</a:t>
            </a:r>
          </a:p>
          <a:p>
            <a:pPr marL="0" indent="0">
              <a:buNone/>
            </a:pPr>
            <a:r>
              <a:rPr lang="es-419" sz="2400" dirty="0">
                <a:solidFill>
                  <a:schemeClr val="accent1">
                    <a:lumMod val="50000"/>
                  </a:schemeClr>
                </a:solidFill>
                <a:latin typeface="Consolas" panose="020B0609020204030204" pitchFamily="49" charset="0"/>
              </a:rPr>
              <a:t>	 </a:t>
            </a:r>
            <a:r>
              <a:rPr lang="es-419" sz="2400" dirty="0" smtClean="0">
                <a:solidFill>
                  <a:schemeClr val="accent1">
                    <a:lumMod val="50000"/>
                  </a:schemeClr>
                </a:solidFill>
                <a:latin typeface="Consolas" panose="020B0609020204030204" pitchFamily="49" charset="0"/>
              </a:rPr>
              <a:t>-</a:t>
            </a:r>
            <a:r>
              <a:rPr lang="es-419" dirty="0" smtClean="0"/>
              <a:t>Cuando </a:t>
            </a:r>
            <a:r>
              <a:rPr lang="es-419" dirty="0"/>
              <a:t>todos los apuntadores a un mismo espacio en memoria han sido eliminados, entonces lo que hay guardado en dicho espacio es automáticamente </a:t>
            </a:r>
            <a:r>
              <a:rPr lang="es-419" dirty="0" smtClean="0"/>
              <a:t>eliminado.</a:t>
            </a:r>
          </a:p>
          <a:p>
            <a:pPr marL="0" indent="0">
              <a:buNone/>
            </a:pPr>
            <a:r>
              <a:rPr lang="es-419" sz="2400" dirty="0">
                <a:solidFill>
                  <a:schemeClr val="accent1">
                    <a:lumMod val="50000"/>
                  </a:schemeClr>
                </a:solidFill>
                <a:latin typeface="Consolas" panose="020B0609020204030204" pitchFamily="49" charset="0"/>
              </a:rPr>
              <a:t>	</a:t>
            </a:r>
            <a:r>
              <a:rPr lang="es-419" sz="2400" dirty="0" smtClean="0">
                <a:solidFill>
                  <a:schemeClr val="accent1">
                    <a:lumMod val="50000"/>
                  </a:schemeClr>
                </a:solidFill>
                <a:latin typeface="Consolas" panose="020B0609020204030204" pitchFamily="49" charset="0"/>
              </a:rPr>
              <a:t> -</a:t>
            </a:r>
            <a:r>
              <a:rPr lang="es-419" dirty="0"/>
              <a:t>S</a:t>
            </a:r>
            <a:r>
              <a:rPr lang="es-419" dirty="0" smtClean="0"/>
              <a:t>e </a:t>
            </a:r>
            <a:r>
              <a:rPr lang="es-419" dirty="0"/>
              <a:t>puede transferir mediante </a:t>
            </a:r>
            <a:r>
              <a:rPr lang="es-419" b="1" dirty="0">
                <a:latin typeface="Consolas" panose="020B0609020204030204" pitchFamily="49" charset="0"/>
              </a:rPr>
              <a:t>std::</a:t>
            </a:r>
            <a:r>
              <a:rPr lang="es-419" b="1" dirty="0" smtClean="0">
                <a:latin typeface="Consolas" panose="020B0609020204030204" pitchFamily="49" charset="0"/>
              </a:rPr>
              <a:t>move.</a:t>
            </a:r>
          </a:p>
          <a:p>
            <a:pPr marL="0" indent="0">
              <a:buNone/>
            </a:pPr>
            <a:endParaRPr lang="es-419" sz="2400" b="1" dirty="0">
              <a:solidFill>
                <a:schemeClr val="accent1">
                  <a:lumMod val="50000"/>
                </a:schemeClr>
              </a:solidFill>
              <a:latin typeface="Consolas" panose="020B0609020204030204" pitchFamily="49" charset="0"/>
            </a:endParaRPr>
          </a:p>
          <a:p>
            <a:pPr marL="0" indent="0">
              <a:buNone/>
            </a:pPr>
            <a:r>
              <a:rPr lang="es-419" sz="2000" b="1" dirty="0" smtClean="0">
                <a:solidFill>
                  <a:schemeClr val="accent1">
                    <a:lumMod val="50000"/>
                  </a:schemeClr>
                </a:solidFill>
                <a:latin typeface="Consolas" panose="020B0609020204030204" pitchFamily="49" charset="0"/>
              </a:rPr>
              <a:t>  </a:t>
            </a:r>
            <a:r>
              <a:rPr lang="es-419" sz="2000" b="1" dirty="0" smtClean="0">
                <a:solidFill>
                  <a:schemeClr val="accent1">
                    <a:lumMod val="50000"/>
                  </a:schemeClr>
                </a:solidFill>
              </a:rPr>
              <a:t>Ejemplo </a:t>
            </a:r>
            <a:r>
              <a:rPr lang="es-419" sz="2000" b="1" dirty="0">
                <a:solidFill>
                  <a:schemeClr val="accent1">
                    <a:lumMod val="50000"/>
                  </a:schemeClr>
                </a:solidFill>
              </a:rPr>
              <a:t>para inicializarlo:</a:t>
            </a:r>
          </a:p>
          <a:p>
            <a:pPr marL="0" indent="0">
              <a:buNone/>
            </a:pPr>
            <a:r>
              <a:rPr lang="en-US" b="1" dirty="0" smtClean="0">
                <a:solidFill>
                  <a:srgbClr val="000000"/>
                </a:solidFill>
                <a:latin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0"/>
              </a:spcBef>
              <a:spcAft>
                <a:spcPts val="800"/>
              </a:spcAft>
              <a:buNone/>
            </a:pP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make_shared</a:t>
            </a:r>
            <a:r>
              <a:rPr lang="en-US" b="1" dirty="0">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576762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a:t>Uso de memoria. Punteros</a:t>
            </a:r>
          </a:p>
        </p:txBody>
      </p:sp>
      <p:sp>
        <p:nvSpPr>
          <p:cNvPr id="3" name="Content Placeholder 2"/>
          <p:cNvSpPr>
            <a:spLocks noGrp="1"/>
          </p:cNvSpPr>
          <p:nvPr>
            <p:ph idx="1"/>
          </p:nvPr>
        </p:nvSpPr>
        <p:spPr>
          <a:xfrm>
            <a:off x="677334" y="1704109"/>
            <a:ext cx="8596668" cy="4295689"/>
          </a:xfrm>
        </p:spPr>
        <p:txBody>
          <a:bodyPr>
            <a:normAutofit/>
          </a:bodyPr>
          <a:lstStyle/>
          <a:p>
            <a:pPr marL="0" indent="0">
              <a:buNone/>
            </a:pPr>
            <a:r>
              <a:rPr lang="es-419" sz="2400" b="1" dirty="0">
                <a:solidFill>
                  <a:schemeClr val="accent1">
                    <a:lumMod val="75000"/>
                  </a:schemeClr>
                </a:solidFill>
                <a:latin typeface="Consolas" panose="020B0609020204030204" pitchFamily="49" charset="0"/>
              </a:rPr>
              <a:t>std::</a:t>
            </a:r>
            <a:r>
              <a:rPr lang="es-419" sz="2400" b="1" dirty="0" smtClean="0">
                <a:solidFill>
                  <a:schemeClr val="accent1">
                    <a:lumMod val="75000"/>
                  </a:schemeClr>
                </a:solidFill>
                <a:latin typeface="Consolas" panose="020B0609020204030204" pitchFamily="49" charset="0"/>
              </a:rPr>
              <a:t>weak_ptr</a:t>
            </a:r>
          </a:p>
          <a:p>
            <a:pPr marL="0" indent="0">
              <a:buNone/>
            </a:pPr>
            <a:r>
              <a:rPr lang="es-419" sz="2400" b="1" dirty="0">
                <a:solidFill>
                  <a:schemeClr val="accent1">
                    <a:lumMod val="75000"/>
                  </a:schemeClr>
                </a:solidFill>
                <a:latin typeface="Consolas" panose="020B0609020204030204" pitchFamily="49" charset="0"/>
              </a:rPr>
              <a:t>	</a:t>
            </a:r>
            <a:r>
              <a:rPr lang="es-419" sz="2400" b="1" dirty="0" smtClean="0">
                <a:solidFill>
                  <a:schemeClr val="accent1">
                    <a:lumMod val="75000"/>
                  </a:schemeClr>
                </a:solidFill>
                <a:latin typeface="Consolas" panose="020B0609020204030204" pitchFamily="49" charset="0"/>
              </a:rPr>
              <a:t>-</a:t>
            </a:r>
            <a:r>
              <a:rPr lang="es-419" dirty="0"/>
              <a:t>S</a:t>
            </a:r>
            <a:r>
              <a:rPr lang="es-419" dirty="0" smtClean="0"/>
              <a:t>e </a:t>
            </a:r>
            <a:r>
              <a:rPr lang="es-419" dirty="0"/>
              <a:t>pueden mantener varias referencias al mismo espacio en </a:t>
            </a:r>
            <a:r>
              <a:rPr lang="es-419" dirty="0" smtClean="0"/>
              <a:t>memoria.</a:t>
            </a:r>
          </a:p>
          <a:p>
            <a:pPr marL="0" indent="0">
              <a:buNone/>
            </a:pPr>
            <a:r>
              <a:rPr lang="es-419" sz="2400" dirty="0">
                <a:solidFill>
                  <a:schemeClr val="accent1">
                    <a:lumMod val="75000"/>
                  </a:schemeClr>
                </a:solidFill>
                <a:latin typeface="Consolas" panose="020B0609020204030204" pitchFamily="49" charset="0"/>
              </a:rPr>
              <a:t>	</a:t>
            </a:r>
            <a:r>
              <a:rPr lang="es-419" sz="2400" dirty="0" smtClean="0">
                <a:solidFill>
                  <a:schemeClr val="accent1">
                    <a:lumMod val="75000"/>
                  </a:schemeClr>
                </a:solidFill>
                <a:latin typeface="Consolas" panose="020B0609020204030204" pitchFamily="49" charset="0"/>
              </a:rPr>
              <a:t>-</a:t>
            </a:r>
            <a:r>
              <a:rPr lang="es-419" dirty="0"/>
              <a:t>N</a:t>
            </a:r>
            <a:r>
              <a:rPr lang="es-419" dirty="0" smtClean="0"/>
              <a:t>o </a:t>
            </a:r>
            <a:r>
              <a:rPr lang="es-419" dirty="0"/>
              <a:t>participa en la regla de “una vez que todas las referencias a un espacio en memoria han sido eliminadas, se borra el contenido de dicho </a:t>
            </a:r>
            <a:r>
              <a:rPr lang="es-419" dirty="0" smtClean="0"/>
              <a:t>espacio”, por </a:t>
            </a:r>
            <a:r>
              <a:rPr lang="es-419" dirty="0"/>
              <a:t>ejemplo, en salidas de métodos de una clase que utiliza por dentro sus propios </a:t>
            </a:r>
            <a:r>
              <a:rPr lang="es-419" dirty="0" smtClean="0"/>
              <a:t>punteros.</a:t>
            </a:r>
          </a:p>
          <a:p>
            <a:pPr marL="0" indent="0">
              <a:buNone/>
            </a:pPr>
            <a:r>
              <a:rPr lang="es-419" sz="2000" b="1" dirty="0">
                <a:solidFill>
                  <a:schemeClr val="accent1">
                    <a:lumMod val="50000"/>
                  </a:schemeClr>
                </a:solidFill>
                <a:latin typeface="+mj-lt"/>
              </a:rPr>
              <a:t>Ejemplo para inicializarlo</a:t>
            </a:r>
            <a:r>
              <a:rPr lang="es-419" sz="2000" b="1" dirty="0" smtClean="0">
                <a:solidFill>
                  <a:schemeClr val="accent1">
                    <a:lumMod val="50000"/>
                  </a:schemeClr>
                </a:solidFill>
                <a:latin typeface="+mj-lt"/>
              </a:rPr>
              <a:t>:</a:t>
            </a:r>
          </a:p>
          <a:p>
            <a:pPr marL="0" marR="0" indent="0">
              <a:lnSpc>
                <a:spcPct val="107000"/>
              </a:lnSpc>
              <a:spcBef>
                <a:spcPts val="0"/>
              </a:spcBef>
              <a:spcAft>
                <a:spcPts val="800"/>
              </a:spcAft>
              <a:buNone/>
            </a:pP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	shared_ptr</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 </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new_node1 </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sz="19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sz="1900" b="1" dirty="0">
                <a:solidFill>
                  <a:srgbClr val="808080"/>
                </a:solidFill>
                <a:latin typeface="Consolas" panose="020B0609020204030204" pitchFamily="49" charset="0"/>
                <a:ea typeface="Calibri" panose="020F0502020204030204" pitchFamily="34" charset="0"/>
                <a:cs typeface="Consolas" panose="020B0609020204030204" pitchFamily="49" charset="0"/>
              </a:rPr>
              <a:t>value</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 new_node = </a:t>
            </a:r>
            <a:r>
              <a:rPr lang="en-US" sz="19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node</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900" b="1"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1900" b="1" dirty="0">
                <a:solidFill>
                  <a:srgbClr val="000000"/>
                </a:solidFill>
                <a:latin typeface="Consolas" panose="020B0609020204030204" pitchFamily="49" charset="0"/>
                <a:ea typeface="Calibri" panose="020F0502020204030204" pitchFamily="34" charset="0"/>
                <a:cs typeface="Consolas" panose="020B0609020204030204" pitchFamily="49" charset="0"/>
              </a:rPr>
              <a:t>&gt;&gt;(</a:t>
            </a:r>
            <a:r>
              <a:rPr lang="en-US" sz="19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new_node1);</a:t>
            </a:r>
            <a:endParaRPr lang="en-US" sz="19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1014099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456</TotalTime>
  <Words>1847</Words>
  <Application>Microsoft Office PowerPoint</Application>
  <PresentationFormat>Widescreen</PresentationFormat>
  <Paragraphs>593</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Bahnschrift SemiBold</vt:lpstr>
      <vt:lpstr>Calibri</vt:lpstr>
      <vt:lpstr>Calibri Light</vt:lpstr>
      <vt:lpstr>Cambria Math</vt:lpstr>
      <vt:lpstr>Consolas</vt:lpstr>
      <vt:lpstr>Times New Roman</vt:lpstr>
      <vt:lpstr>Trebuchet MS</vt:lpstr>
      <vt:lpstr>Wingdings 3</vt:lpstr>
      <vt:lpstr>Facet</vt:lpstr>
      <vt:lpstr>  C++11   C++14  </vt:lpstr>
      <vt:lpstr>Temas a abordar:</vt:lpstr>
      <vt:lpstr>Genericidad</vt:lpstr>
      <vt:lpstr>Uso de memoria</vt:lpstr>
      <vt:lpstr>Uso de memoria. Punteros.</vt:lpstr>
      <vt:lpstr>Uso de memoria. Punteros.</vt:lpstr>
      <vt:lpstr>Uso de memoria. Punteros</vt:lpstr>
      <vt:lpstr>Uso de memoria. Punteros</vt:lpstr>
      <vt:lpstr>Uso de memoria. Punteros</vt:lpstr>
      <vt:lpstr>Uso de memoria. Punteros</vt:lpstr>
      <vt:lpstr>Uso de memoria. Punteros</vt:lpstr>
      <vt:lpstr>Alias</vt:lpstr>
      <vt:lpstr>Constructores.</vt:lpstr>
      <vt:lpstr>Constructores. Constructor clásico.</vt:lpstr>
      <vt:lpstr>Constructores. Constructor clásico.</vt:lpstr>
      <vt:lpstr>Constructores. Constructor clásico.</vt:lpstr>
      <vt:lpstr>Constructores. Sobrecarga del operador =.</vt:lpstr>
      <vt:lpstr>Constructores. Sobrecarga del operador =.</vt:lpstr>
      <vt:lpstr>Constructores. Constructor move.</vt:lpstr>
      <vt:lpstr>Constructores. Constructor move.</vt:lpstr>
      <vt:lpstr>Expresiones.</vt:lpstr>
      <vt:lpstr>Expresiones. lvalue.</vt:lpstr>
      <vt:lpstr>Expresiones. rvalue.</vt:lpstr>
      <vt:lpstr>Expresiones. rvalue.</vt:lpstr>
      <vt:lpstr>Linked List. list-initialization. </vt:lpstr>
      <vt:lpstr>Linked List. list-initialization. </vt:lpstr>
      <vt:lpstr>Linked List. Inicialización.</vt:lpstr>
      <vt:lpstr>Linked List. Más constructores.</vt:lpstr>
      <vt:lpstr>Expresiones lambda.</vt:lpstr>
      <vt:lpstr>Expresiones lambda.</vt:lpstr>
      <vt:lpstr>Expresiones lambda.</vt:lpstr>
      <vt:lpstr>Destructor.</vt:lpstr>
      <vt:lpstr>Destructor.</vt:lpstr>
      <vt:lpstr>Destructor.</vt:lpstr>
      <vt:lpstr>Excepciones.</vt:lpstr>
      <vt:lpstr>Excepciones.</vt:lpstr>
      <vt:lpstr>Excepciones.</vt:lpstr>
      <vt:lpstr>Inferencia de tipo.</vt:lpstr>
      <vt:lpstr>Inferencia de tipo. Auto.</vt:lpstr>
      <vt:lpstr>Inferencia de tipo. Decltype.</vt:lpstr>
      <vt:lpstr>Inferencia de tipos. Decltype(auto).</vt:lpstr>
      <vt:lpstr>Más de genericidad.</vt:lpstr>
      <vt:lpstr>Más de genericidad.</vt:lpstr>
      <vt:lpstr>Más de genericidad.</vt:lpstr>
      <vt:lpstr>Más de genericidad.</vt:lpstr>
      <vt:lpstr>Más de genericidad.</vt:lpstr>
      <vt:lpstr>Más de genericidad.</vt:lpstr>
      <vt:lpstr>Más de genericidad.</vt:lpstr>
      <vt:lpstr>Más de genericidad.</vt:lpstr>
      <vt:lpstr>Más sobre alias.</vt:lpstr>
      <vt:lpstr>Linked List. Length.</vt:lpstr>
      <vt:lpstr>Linked List. Add_Last.</vt:lpstr>
      <vt:lpstr>Linked List. Remove_Last.</vt:lpstr>
      <vt:lpstr>Linked List. At.</vt:lpstr>
      <vt:lpstr>Linked List. Remove-At.</vt:lpstr>
      <vt:lpstr>Linked List. Remove-At.</vt:lpstr>
      <vt:lpstr>Linked List. Remove-At.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C++11   C++14  </dc:title>
  <dc:creator>Airelys</dc:creator>
  <cp:lastModifiedBy>Airelys</cp:lastModifiedBy>
  <cp:revision>98</cp:revision>
  <dcterms:created xsi:type="dcterms:W3CDTF">2021-10-11T08:40:42Z</dcterms:created>
  <dcterms:modified xsi:type="dcterms:W3CDTF">2021-10-12T06:42:48Z</dcterms:modified>
</cp:coreProperties>
</file>